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4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sldIdLst>
    <p:sldId id="256" r:id="rId2"/>
    <p:sldId id="341" r:id="rId3"/>
    <p:sldId id="257" r:id="rId4"/>
    <p:sldId id="335" r:id="rId5"/>
    <p:sldId id="338" r:id="rId6"/>
    <p:sldId id="258" r:id="rId7"/>
    <p:sldId id="286" r:id="rId8"/>
    <p:sldId id="288" r:id="rId9"/>
    <p:sldId id="287" r:id="rId10"/>
    <p:sldId id="259" r:id="rId11"/>
    <p:sldId id="260" r:id="rId12"/>
    <p:sldId id="261" r:id="rId13"/>
    <p:sldId id="263" r:id="rId14"/>
    <p:sldId id="336" r:id="rId15"/>
    <p:sldId id="295" r:id="rId16"/>
    <p:sldId id="339" r:id="rId17"/>
    <p:sldId id="264" r:id="rId18"/>
    <p:sldId id="265" r:id="rId19"/>
    <p:sldId id="266" r:id="rId20"/>
    <p:sldId id="267" r:id="rId21"/>
    <p:sldId id="281" r:id="rId22"/>
    <p:sldId id="292" r:id="rId23"/>
    <p:sldId id="299" r:id="rId24"/>
    <p:sldId id="293" r:id="rId25"/>
    <p:sldId id="311" r:id="rId26"/>
    <p:sldId id="312" r:id="rId27"/>
    <p:sldId id="268" r:id="rId28"/>
    <p:sldId id="269" r:id="rId29"/>
    <p:sldId id="270" r:id="rId30"/>
    <p:sldId id="337" r:id="rId31"/>
    <p:sldId id="342" r:id="rId32"/>
    <p:sldId id="272" r:id="rId33"/>
    <p:sldId id="355" r:id="rId34"/>
    <p:sldId id="271" r:id="rId35"/>
    <p:sldId id="340" r:id="rId36"/>
    <p:sldId id="284" r:id="rId37"/>
    <p:sldId id="347" r:id="rId38"/>
    <p:sldId id="346" r:id="rId39"/>
    <p:sldId id="348" r:id="rId40"/>
    <p:sldId id="350" r:id="rId41"/>
    <p:sldId id="351" r:id="rId42"/>
    <p:sldId id="354" r:id="rId43"/>
    <p:sldId id="343" r:id="rId44"/>
    <p:sldId id="344" r:id="rId45"/>
    <p:sldId id="363" r:id="rId46"/>
    <p:sldId id="283" r:id="rId47"/>
    <p:sldId id="364" r:id="rId48"/>
    <p:sldId id="365" r:id="rId49"/>
    <p:sldId id="366" r:id="rId50"/>
    <p:sldId id="361" r:id="rId51"/>
    <p:sldId id="356" r:id="rId52"/>
    <p:sldId id="358" r:id="rId53"/>
    <p:sldId id="357" r:id="rId54"/>
    <p:sldId id="359" r:id="rId55"/>
    <p:sldId id="360" r:id="rId56"/>
    <p:sldId id="352" r:id="rId57"/>
    <p:sldId id="353" r:id="rId58"/>
    <p:sldId id="362" r:id="rId59"/>
    <p:sldId id="369" r:id="rId60"/>
    <p:sldId id="370" r:id="rId61"/>
    <p:sldId id="276" r:id="rId62"/>
    <p:sldId id="27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7A8C8-A6EB-824D-9142-EE2521BB1CCA}" v="1" dt="2025-07-03T10:33:03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3"/>
    <p:restoredTop sz="94686"/>
  </p:normalViewPr>
  <p:slideViewPr>
    <p:cSldViewPr snapToGrid="0">
      <p:cViewPr varScale="1">
        <p:scale>
          <a:sx n="78" d="100"/>
          <a:sy n="78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58b5378afc0d184/Documents/School/SBM-Vice%20Principal/2024-2025/Documents/AI&#25552;&#21319;&#23416;&#29983;&#33521;&#35486;&#33021;&#21147;&#30740;&#31350;/Research%20Data/&#23416;&#29983;&#23565;&#33521;&#35486;&#33258;&#25105;&#25928;&#33021;&#21839;&#21367;&#35519;&#2659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58b5378afc0d184/Documents/School/SBM-Vice%20Principal/2024-2025/Documents/AI&#25552;&#21319;&#23416;&#29983;&#33521;&#35486;&#33021;&#21147;&#30740;&#31350;/Research%20Data/&#23416;&#29983;&#23565;&#33521;&#35486;&#33258;&#25105;&#25928;&#33021;&#21839;&#21367;&#35519;&#2659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58b5378afc0d184/Documents/School/SBM-Vice%20Principal/2024-2025/Documents/AI&#25552;&#21319;&#23416;&#29983;&#33521;&#35486;&#33021;&#21147;&#30740;&#31350;/Research%20Data/&#23416;&#29983;&#23565;&#33521;&#35486;&#33258;&#25105;&#25928;&#33021;&#21839;&#21367;&#35519;&#2659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58b5378afc0d184/Documents/School/SBM-Vice%20Principal/2024-2025/Documents/AI&#25552;&#21319;&#23416;&#29983;&#33521;&#35486;&#33021;&#21147;&#30740;&#31350;/Research%20Data/&#23416;&#29983;&#23565;&#33521;&#35486;&#33258;&#25105;&#25928;&#33021;&#21839;&#21367;&#35519;&#2659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H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AI can help me improve my English Reading Comprehension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H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Average of 2Q9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  <c:pt idx="3">
                  <c:v>S1D</c:v>
                </c:pt>
                <c:pt idx="4">
                  <c:v>S1E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2.6875</c:v>
                </c:pt>
                <c:pt idx="1">
                  <c:v>2.7083333333333299</c:v>
                </c:pt>
                <c:pt idx="2">
                  <c:v>2.6666666666666701</c:v>
                </c:pt>
                <c:pt idx="3">
                  <c:v>2.9655172413793101</c:v>
                </c:pt>
                <c:pt idx="4">
                  <c:v>3.4285714285714302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B-5B46-AAF6-AA6EA2D3E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02640"/>
        <c:axId val="190182336"/>
      </c:barChart>
      <c:catAx>
        <c:axId val="1903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82336"/>
        <c:crosses val="autoZero"/>
        <c:auto val="1"/>
        <c:lblAlgn val="ctr"/>
        <c:lblOffset val="100"/>
        <c:noMultiLvlLbl val="0"/>
      </c:catAx>
      <c:valAx>
        <c:axId val="1901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0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3fdea11-f40c-4763-bf81-8e700d341e8c}"/>
      </c:ext>
    </c:extLst>
  </c:chart>
  <c:spPr>
    <a:noFill/>
    <a:ln>
      <a:noFill/>
    </a:ln>
    <a:effectLst/>
  </c:spPr>
  <c:txPr>
    <a:bodyPr/>
    <a:lstStyle/>
    <a:p>
      <a:pPr>
        <a:defRPr lang="zh-HK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H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 dirty="0"/>
              <a:t>AI can help me improve my English Writing Skills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H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of 2Q10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  <c:pt idx="3">
                  <c:v>S1D</c:v>
                </c:pt>
                <c:pt idx="4">
                  <c:v>S1E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2.6875</c:v>
                </c:pt>
                <c:pt idx="1">
                  <c:v>3.0416666666666701</c:v>
                </c:pt>
                <c:pt idx="2">
                  <c:v>2.74074074074074</c:v>
                </c:pt>
                <c:pt idx="3">
                  <c:v>3.2068965517241401</c:v>
                </c:pt>
                <c:pt idx="4">
                  <c:v>3.46428571428571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8845-B501-ACE9CFDF8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915936"/>
        <c:axId val="2078374783"/>
      </c:barChart>
      <c:catAx>
        <c:axId val="8699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374783"/>
        <c:crosses val="autoZero"/>
        <c:auto val="1"/>
        <c:lblAlgn val="ctr"/>
        <c:lblOffset val="100"/>
        <c:noMultiLvlLbl val="0"/>
      </c:catAx>
      <c:valAx>
        <c:axId val="207837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4b27196-136a-4454-8636-833c377d8858}"/>
      </c:ext>
    </c:extLst>
  </c:chart>
  <c:spPr>
    <a:noFill/>
    <a:ln>
      <a:noFill/>
    </a:ln>
    <a:effectLst/>
  </c:spPr>
  <c:txPr>
    <a:bodyPr/>
    <a:lstStyle/>
    <a:p>
      <a:pPr>
        <a:defRPr lang="zh-HK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H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AI can help me improve my English Speaking Skills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H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Average of 2Q8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  <c:pt idx="3">
                  <c:v>S1D</c:v>
                </c:pt>
                <c:pt idx="4">
                  <c:v>S1E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2.8125</c:v>
                </c:pt>
                <c:pt idx="1">
                  <c:v>2.9166666666666701</c:v>
                </c:pt>
                <c:pt idx="2">
                  <c:v>2.7037037037037002</c:v>
                </c:pt>
                <c:pt idx="3">
                  <c:v>2.7586206896551699</c:v>
                </c:pt>
                <c:pt idx="4">
                  <c:v>3.1785714285714302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1-E24B-8717-BC5677946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81264"/>
        <c:axId val="76858800"/>
      </c:barChart>
      <c:catAx>
        <c:axId val="7708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8800"/>
        <c:crosses val="autoZero"/>
        <c:auto val="1"/>
        <c:lblAlgn val="ctr"/>
        <c:lblOffset val="100"/>
        <c:noMultiLvlLbl val="0"/>
      </c:catAx>
      <c:valAx>
        <c:axId val="7685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91cab60-50ef-427c-8171-05d1a096dc1a}"/>
      </c:ext>
    </c:extLst>
  </c:chart>
  <c:spPr>
    <a:noFill/>
    <a:ln>
      <a:noFill/>
    </a:ln>
    <a:effectLst/>
  </c:spPr>
  <c:txPr>
    <a:bodyPr/>
    <a:lstStyle/>
    <a:p>
      <a:pPr>
        <a:defRPr lang="zh-HK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HK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confidence in the overall English language ability.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HK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Average of 2Q1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S1A</c:v>
                </c:pt>
                <c:pt idx="1">
                  <c:v>S1B</c:v>
                </c:pt>
                <c:pt idx="2">
                  <c:v>S1C</c:v>
                </c:pt>
                <c:pt idx="3">
                  <c:v>S1D</c:v>
                </c:pt>
                <c:pt idx="4">
                  <c:v>S1E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2.4375</c:v>
                </c:pt>
                <c:pt idx="1">
                  <c:v>2.1666666666666701</c:v>
                </c:pt>
                <c:pt idx="2">
                  <c:v>2.4074074074074101</c:v>
                </c:pt>
                <c:pt idx="3">
                  <c:v>2.8275862068965498</c:v>
                </c:pt>
                <c:pt idx="4">
                  <c:v>3.1428571428571401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0-F94B-80A6-219AE98E8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926192"/>
        <c:axId val="472938928"/>
      </c:barChart>
      <c:catAx>
        <c:axId val="47292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38928"/>
        <c:crosses val="autoZero"/>
        <c:auto val="1"/>
        <c:lblAlgn val="ctr"/>
        <c:lblOffset val="100"/>
        <c:noMultiLvlLbl val="0"/>
      </c:catAx>
      <c:valAx>
        <c:axId val="47293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HK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92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bae049a-bac5-4d50-99a7-a103b6e67816}"/>
      </c:ext>
    </c:extLst>
  </c:chart>
  <c:spPr>
    <a:noFill/>
    <a:ln>
      <a:noFill/>
    </a:ln>
    <a:effectLst/>
  </c:spPr>
  <c:txPr>
    <a:bodyPr/>
    <a:lstStyle/>
    <a:p>
      <a:pPr>
        <a:defRPr lang="zh-HK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0B26-24A1-0948-A8FE-6CC3645A6740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444D-D4B9-1448-8E17-43E4DE34F80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44D-D4B9-1448-8E17-43E4DE34F808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01cbaf0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01cbaf09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3301cbaf09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44D-D4B9-1448-8E17-43E4DE34F808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01cbaf0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01cbaf09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301cbaf09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06ee9775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06ee9775b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3306ee9775b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2f8786710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2f87867106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2f87867106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90204"/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44D-D4B9-1448-8E17-43E4DE34F808}" type="slidenum">
              <a:rPr lang="en-GB" smtClean="0"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7FB81-F2F3-9E4C-94AC-45FA5A5894E0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60E41-9B38-7242-96B2-F52274ADF616}" type="datetimeFigureOut">
              <a:rPr lang="en-GB" smtClean="0"/>
              <a:t>04/07/2025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FE175C-71CF-C74F-A5D3-C98E3181367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group of logos with writing on them&#10;&#10;Description automatically generate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69478" y="5666960"/>
            <a:ext cx="1191039" cy="119103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884849" y="6175986"/>
            <a:ext cx="466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Ho Yu College and Primary School (Sponsored by Sik Sik Yuen)</a:t>
            </a:r>
          </a:p>
        </p:txBody>
      </p:sp>
      <p:sp>
        <p:nvSpPr>
          <p:cNvPr id="9" name="文字框 8"/>
          <p:cNvSpPr txBox="1"/>
          <p:nvPr userDrawn="1"/>
        </p:nvSpPr>
        <p:spPr>
          <a:xfrm>
            <a:off x="8651875" y="49345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129" y="902938"/>
            <a:ext cx="9744243" cy="3188367"/>
          </a:xfrm>
        </p:spPr>
        <p:txBody>
          <a:bodyPr>
            <a:noAutofit/>
          </a:bodyPr>
          <a:lstStyle/>
          <a:p>
            <a:pPr algn="l"/>
            <a:r>
              <a:rPr lang="en-US" altLang="zh-TW" sz="8000" b="1" dirty="0">
                <a:effectLst/>
                <a:latin typeface="Times New Roman" panose="02020503050405090304" pitchFamily="18" charset="0"/>
                <a:ea typeface="新細明體" panose="02020500000000000000" pitchFamily="18" charset="-120"/>
              </a:rPr>
              <a:t>Research project on using </a:t>
            </a:r>
            <a:r>
              <a:rPr lang="en-US" altLang="zh-TW" sz="8000" b="1" dirty="0">
                <a:solidFill>
                  <a:srgbClr val="FF0000"/>
                </a:solidFill>
                <a:effectLst/>
                <a:latin typeface="Times New Roman" panose="02020503050405090304" pitchFamily="18" charset="0"/>
                <a:ea typeface="新細明體" panose="02020500000000000000" pitchFamily="18" charset="-120"/>
              </a:rPr>
              <a:t>AI</a:t>
            </a:r>
            <a:r>
              <a:rPr lang="en-US" altLang="zh-TW" sz="8000" b="1" dirty="0">
                <a:effectLst/>
                <a:latin typeface="Times New Roman" panose="02020503050405090304" pitchFamily="18" charset="0"/>
                <a:ea typeface="新細明體" panose="02020500000000000000" pitchFamily="18" charset="-120"/>
              </a:rPr>
              <a:t> to </a:t>
            </a:r>
            <a:r>
              <a:rPr lang="en-US" altLang="zh-TW" sz="8000" b="1" dirty="0">
                <a:solidFill>
                  <a:srgbClr val="FF0000"/>
                </a:solidFill>
                <a:effectLst/>
                <a:latin typeface="Times New Roman" panose="02020503050405090304" pitchFamily="18" charset="0"/>
                <a:ea typeface="新細明體" panose="02020500000000000000" pitchFamily="18" charset="-120"/>
              </a:rPr>
              <a:t>improve </a:t>
            </a:r>
            <a:r>
              <a:rPr lang="en-US" altLang="zh-TW" sz="8000" dirty="0">
                <a:solidFill>
                  <a:srgbClr val="FF0000"/>
                </a:solidFill>
                <a:latin typeface="Times New Roman" panose="02020503050405090304" pitchFamily="18" charset="0"/>
                <a:ea typeface="新細明體" panose="02020500000000000000" pitchFamily="18" charset="-120"/>
              </a:rPr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6220" y="5116195"/>
            <a:ext cx="4362450" cy="550545"/>
          </a:xfrm>
        </p:spPr>
        <p:txBody>
          <a:bodyPr>
            <a:normAutofit/>
          </a:bodyPr>
          <a:lstStyle/>
          <a:p>
            <a:pPr algn="r"/>
            <a:r>
              <a:rPr lang="en-GB" b="1" dirty="0"/>
              <a:t>Mr. Lee Kwan Hung, Ray</a:t>
            </a:r>
          </a:p>
        </p:txBody>
      </p:sp>
      <p:pic>
        <p:nvPicPr>
          <p:cNvPr id="5" name="Picture 4" descr="A cartoon character with glasses and tie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3981" l="10000" r="90000">
                        <a14:foregroundMark x1="42963" y1="9815" x2="42963" y2="9815"/>
                        <a14:foregroundMark x1="47685" y1="9815" x2="49167" y2="9815"/>
                        <a14:foregroundMark x1="36759" y1="17685" x2="36759" y2="17685"/>
                        <a14:foregroundMark x1="38611" y1="24537" x2="38611" y2="24537"/>
                        <a14:foregroundMark x1="57870" y1="28148" x2="57870" y2="28148"/>
                        <a14:foregroundMark x1="57685" y1="27315" x2="58519" y2="27685"/>
                        <a14:foregroundMark x1="37130" y1="19167" x2="38333" y2="23333"/>
                        <a14:foregroundMark x1="30093" y1="45185" x2="30093" y2="45185"/>
                        <a14:foregroundMark x1="45278" y1="84815" x2="45278" y2="84815"/>
                        <a14:foregroundMark x1="43333" y1="85000" x2="47130" y2="84815"/>
                        <a14:foregroundMark x1="54167" y1="91481" x2="53519" y2="93981"/>
                        <a14:backgroundMark x1="31759" y1="80648" x2="31759" y2="80648"/>
                        <a14:backgroundMark x1="31481" y1="80093" x2="31481" y2="80093"/>
                        <a14:backgroundMark x1="31481" y1="79815" x2="31481" y2="79815"/>
                        <a14:backgroundMark x1="31296" y1="79815" x2="31296" y2="79815"/>
                        <a14:backgroundMark x1="28426" y1="70741" x2="16481" y2="79259"/>
                        <a14:backgroundMark x1="16481" y1="79259" x2="24815" y2="83241"/>
                        <a14:backgroundMark x1="24815" y1="83241" x2="25185" y2="73796"/>
                        <a14:backgroundMark x1="25185" y1="73796" x2="24907" y2="73611"/>
                        <a14:backgroundMark x1="66667" y1="63611" x2="64630" y2="71944"/>
                        <a14:backgroundMark x1="64630" y1="71944" x2="66389" y2="80741"/>
                        <a14:backgroundMark x1="66389" y1="80741" x2="77222" y2="89815"/>
                        <a14:backgroundMark x1="77222" y1="89815" x2="85556" y2="90463"/>
                        <a14:backgroundMark x1="85556" y1="90463" x2="85370" y2="90278"/>
                        <a14:backgroundMark x1="47315" y1="71574" x2="48519" y2="73981"/>
                        <a14:backgroundMark x1="49352" y1="77963" x2="49352" y2="77963"/>
                        <a14:backgroundMark x1="45278" y1="90833" x2="45278" y2="90833"/>
                        <a14:backgroundMark x1="41944" y1="91667" x2="46481" y2="9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1480" y="-123323"/>
            <a:ext cx="5790197" cy="5790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Does a good English environment improve students' English ability?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800" b="1" dirty="0"/>
              <a:t>Traditional way: </a:t>
            </a:r>
            <a:r>
              <a:rPr lang="en-GB" sz="4800" b="1" dirty="0">
                <a:solidFill>
                  <a:srgbClr val="FF0000"/>
                </a:solidFill>
              </a:rPr>
              <a:t>More</a:t>
            </a:r>
            <a:r>
              <a:rPr lang="en-GB" sz="4800" b="1" dirty="0"/>
              <a:t> exercise!!! </a:t>
            </a:r>
            <a:r>
              <a:rPr lang="en-GB" sz="4800" b="1" dirty="0">
                <a:solidFill>
                  <a:srgbClr val="FF0000"/>
                </a:solidFill>
              </a:rPr>
              <a:t>More</a:t>
            </a:r>
            <a:r>
              <a:rPr lang="en-GB" sz="4800" b="1" dirty="0"/>
              <a:t> tutorial classes!!!</a:t>
            </a:r>
          </a:p>
          <a:p>
            <a:r>
              <a:rPr lang="en-GB" sz="3200" dirty="0"/>
              <a:t>English Panel: Our workload is very </a:t>
            </a:r>
            <a:r>
              <a:rPr lang="en-GB" sz="9600" b="1" dirty="0">
                <a:solidFill>
                  <a:srgbClr val="FF0000"/>
                </a:solidFill>
              </a:rPr>
              <a:t>HEAVY</a:t>
            </a:r>
            <a:r>
              <a:rPr lang="en-GB" sz="3200" dirty="0"/>
              <a:t>.</a:t>
            </a:r>
          </a:p>
          <a:p>
            <a:r>
              <a:rPr lang="en-GB" sz="3200" dirty="0"/>
              <a:t>Can </a:t>
            </a:r>
            <a:r>
              <a:rPr lang="en-GB" sz="4400" dirty="0">
                <a:solidFill>
                  <a:srgbClr val="FF0000"/>
                </a:solidFill>
              </a:rPr>
              <a:t>AI</a:t>
            </a:r>
            <a:r>
              <a:rPr lang="en-GB" sz="3200" dirty="0"/>
              <a:t> help? </a:t>
            </a:r>
            <a:r>
              <a:rPr lang="en-US" sz="3200" dirty="0"/>
              <a:t>→ Teachers use </a:t>
            </a:r>
            <a:r>
              <a:rPr lang="en-US" sz="3200" b="1" dirty="0">
                <a:solidFill>
                  <a:srgbClr val="FF0000"/>
                </a:solidFill>
              </a:rPr>
              <a:t>less</a:t>
            </a:r>
            <a:r>
              <a:rPr lang="en-US" sz="3200" dirty="0"/>
              <a:t> or </a:t>
            </a:r>
            <a:r>
              <a:rPr lang="en-US" sz="3200" b="1" dirty="0">
                <a:solidFill>
                  <a:srgbClr val="FF0000"/>
                </a:solidFill>
              </a:rPr>
              <a:t>the same </a:t>
            </a:r>
            <a:r>
              <a:rPr lang="en-US" sz="3200" dirty="0"/>
              <a:t>amount of time </a:t>
            </a:r>
            <a:r>
              <a:rPr lang="en-US" sz="3200" b="1" dirty="0">
                <a:solidFill>
                  <a:srgbClr val="FF0000"/>
                </a:solidFill>
              </a:rPr>
              <a:t>to let</a:t>
            </a:r>
            <a:r>
              <a:rPr lang="en-US" sz="3200" dirty="0"/>
              <a:t> students </a:t>
            </a:r>
            <a:r>
              <a:rPr lang="en-US" sz="3200" b="1" dirty="0">
                <a:solidFill>
                  <a:srgbClr val="FF0000"/>
                </a:solidFill>
              </a:rPr>
              <a:t>do more exercises</a:t>
            </a:r>
            <a:r>
              <a:rPr lang="en-US" sz="3200" dirty="0"/>
              <a:t>, and during this process, students </a:t>
            </a:r>
            <a:r>
              <a:rPr lang="en-US" sz="3200" b="1" dirty="0">
                <a:solidFill>
                  <a:srgbClr val="FF0000"/>
                </a:solidFill>
              </a:rPr>
              <a:t>can learn</a:t>
            </a:r>
            <a:r>
              <a:rPr lang="en-US" sz="3200" dirty="0"/>
              <a:t>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dirty="0"/>
              <a:t>Try ChatGPT by using the following prompt: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03585" y="2578535"/>
            <a:ext cx="1038422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/>
              <a:t>You are a Form 1 English teacher. You need to create a 200-word reading passage for the students. The passage should include the following words and use the following theme.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Theme: Describing people's appearance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Word:appearance,slim,plump,squareface,bald,fringe,blonde,straight,tall,pale,tanned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Please highlight the difficult words for Hong Kong Form 1 students in the passage and the words provided by adding * to the word and giving the meaning of those words at the end of the reading passage.</a:t>
            </a:r>
          </a:p>
        </p:txBody>
      </p:sp>
      <p:pic>
        <p:nvPicPr>
          <p:cNvPr id="4" name="Content Placeholder 5" descr="A screenshot of a black and white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12" y="92550"/>
            <a:ext cx="9005047" cy="676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Does it work?</a:t>
            </a:r>
          </a:p>
          <a:p>
            <a:r>
              <a:rPr lang="en-GB" sz="4800" dirty="0"/>
              <a:t>From ChatGPT -&gt; Tailor-made platform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Will learning become……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95874" y="5215586"/>
            <a:ext cx="225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Idea by Ray</a:t>
            </a:r>
            <a:br>
              <a:rPr lang="en-GB" sz="1400" dirty="0"/>
            </a:br>
            <a:r>
              <a:rPr lang="en-GB" sz="1400" dirty="0"/>
              <a:t>Generated by </a:t>
            </a:r>
            <a:r>
              <a:rPr lang="en-GB" sz="1400" dirty="0" err="1"/>
              <a:t>即梦AI</a:t>
            </a:r>
            <a:endParaRPr lang="en-GB" sz="1400" dirty="0"/>
          </a:p>
        </p:txBody>
      </p:sp>
      <p:pic>
        <p:nvPicPr>
          <p:cNvPr id="4" name="Picture 3" descr="A group of children in a classroom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79" y="1979937"/>
            <a:ext cx="3924300" cy="294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6421" y="4926337"/>
            <a:ext cx="29444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</a:t>
            </a:r>
            <a:r>
              <a:rPr lang="en-GB" sz="1000" dirty="0" err="1"/>
              <a:t>images.app.goo.gl</a:t>
            </a:r>
            <a:r>
              <a:rPr lang="en-GB" sz="1000" dirty="0"/>
              <a:t>/PP9FSvD69cFzMmgN9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76021" y="3453137"/>
            <a:ext cx="98659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people sitting at desks with computer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07" y="1712202"/>
            <a:ext cx="4642493" cy="34818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01cbaf09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dirty="0"/>
              <a:t>Background</a:t>
            </a:r>
            <a:endParaRPr dirty="0"/>
          </a:p>
        </p:txBody>
      </p:sp>
      <p:sp>
        <p:nvSpPr>
          <p:cNvPr id="176" name="Google Shape;176;g3301cbaf097_0_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802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4800" dirty="0"/>
              <a:t>S1C &amp; S1E (</a:t>
            </a:r>
            <a:r>
              <a:rPr lang="en-GB" sz="4800" b="1" dirty="0">
                <a:solidFill>
                  <a:srgbClr val="FF0000"/>
                </a:solidFill>
              </a:rPr>
              <a:t>elite</a:t>
            </a:r>
            <a:r>
              <a:rPr lang="en-GB" sz="4800" dirty="0"/>
              <a:t> classes)</a:t>
            </a: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4800" dirty="0"/>
              <a:t>S1C:28 students with 3 NCS students</a:t>
            </a:r>
            <a:endParaRPr sz="4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4800" dirty="0"/>
              <a:t>S1E:28 students with 4 NCS students</a:t>
            </a: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4800" b="1" dirty="0">
                <a:solidFill>
                  <a:srgbClr val="FF0000"/>
                </a:solidFill>
              </a:rPr>
              <a:t>Lack of confidence </a:t>
            </a:r>
            <a:r>
              <a:rPr lang="en-GB" sz="4800" dirty="0"/>
              <a:t>in reading and writing</a:t>
            </a: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sz="4800" b="1" dirty="0">
                <a:solidFill>
                  <a:srgbClr val="FF0000"/>
                </a:solidFill>
              </a:rPr>
              <a:t>Poor vocabulary</a:t>
            </a:r>
            <a:r>
              <a:rPr lang="en-GB" sz="4800" dirty="0"/>
              <a:t> → Weak reading comprehension skills, lack of topic vocabulary for writing</a:t>
            </a:r>
            <a:endParaRPr sz="4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211761" cy="2852737"/>
          </a:xfrm>
        </p:spPr>
        <p:txBody>
          <a:bodyPr>
            <a:normAutofit/>
          </a:bodyPr>
          <a:lstStyle/>
          <a:p>
            <a:r>
              <a:rPr lang="en-GB" sz="9600" dirty="0"/>
              <a:t>Implementation Strategy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Implementation Strategy</a:t>
            </a:r>
            <a:br>
              <a:rPr lang="en-GB" dirty="0"/>
            </a:br>
            <a:r>
              <a:rPr lang="en-GB" dirty="0"/>
              <a:t>-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342900" marR="0" lvl="0" indent="-342900">
              <a:buFont typeface="+mj-lt"/>
              <a:buAutoNum type="arabicPeriod"/>
            </a:pPr>
            <a:r>
              <a:rPr lang="en-US" altLang="zh-TW" sz="6600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Having a habit of SDL </a:t>
            </a:r>
          </a:p>
          <a:p>
            <a:pPr marL="342900" marR="0" lvl="0" indent="-342900" algn="just">
              <a:buFont typeface="+mj-lt"/>
              <a:buAutoNum type="arabicPeriod"/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Improving students’ English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TW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Improving students’ self-efficacy in English</a:t>
            </a:r>
            <a:endParaRPr lang="en-US" altLang="zh-TW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342900" marR="0" lvl="0" indent="-342900" algn="just">
              <a:buFont typeface="+mj-lt"/>
              <a:buAutoNum type="arabicPeriod"/>
            </a:pPr>
            <a:r>
              <a:rPr lang="en-US" altLang="zh-TW" sz="2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Reducing teachers’ workload and pressure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87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Professional development workshops for teachers</a:t>
            </a:r>
          </a:p>
          <a:p>
            <a:r>
              <a:rPr lang="en-GB" dirty="0"/>
              <a:t>Teaching teachers </a:t>
            </a:r>
            <a:r>
              <a:rPr lang="en-GB" b="1" dirty="0">
                <a:solidFill>
                  <a:srgbClr val="FF0000"/>
                </a:solidFill>
              </a:rPr>
              <a:t>how to use </a:t>
            </a:r>
            <a:r>
              <a:rPr lang="en-GB" dirty="0"/>
              <a:t>AI systems</a:t>
            </a:r>
          </a:p>
          <a:p>
            <a:r>
              <a:rPr lang="en-GB" dirty="0"/>
              <a:t>Teaching teachers </a:t>
            </a:r>
            <a:r>
              <a:rPr lang="en-GB" b="1" dirty="0">
                <a:solidFill>
                  <a:srgbClr val="FF0000"/>
                </a:solidFill>
              </a:rPr>
              <a:t>how to write </a:t>
            </a:r>
            <a:r>
              <a:rPr lang="en-GB" dirty="0"/>
              <a:t>a prompt</a:t>
            </a:r>
          </a:p>
          <a:p>
            <a:r>
              <a:rPr lang="en-GB" b="1" dirty="0">
                <a:solidFill>
                  <a:srgbClr val="FF0000"/>
                </a:solidFill>
              </a:rPr>
              <a:t>Experience sharing </a:t>
            </a:r>
            <a:r>
              <a:rPr lang="en-GB" dirty="0"/>
              <a:t>after teachers use it</a:t>
            </a:r>
          </a:p>
          <a:p>
            <a:r>
              <a:rPr lang="en-GB" dirty="0"/>
              <a:t>Participate in joint school-sharing activities to </a:t>
            </a:r>
            <a:r>
              <a:rPr lang="en-GB" b="1" dirty="0">
                <a:solidFill>
                  <a:srgbClr val="FF0000"/>
                </a:solidFill>
              </a:rPr>
              <a:t>exchange ideas </a:t>
            </a:r>
            <a:r>
              <a:rPr lang="en-GB" dirty="0"/>
              <a:t>with teachers from different schools.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Teaching students to use AI to assist with writing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(ICT lessons)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Understanding</a:t>
            </a:r>
            <a:r>
              <a:rPr lang="en-US" dirty="0"/>
              <a:t> that the articles generated by AI systems </a:t>
            </a:r>
            <a:r>
              <a:rPr lang="en-US" b="1" dirty="0">
                <a:solidFill>
                  <a:srgbClr val="FF0000"/>
                </a:solidFill>
              </a:rPr>
              <a:t>can be detected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Teaching</a:t>
            </a:r>
            <a:r>
              <a:rPr lang="en-US" dirty="0"/>
              <a:t> students to use to get </a:t>
            </a:r>
            <a:r>
              <a:rPr lang="en-US" b="1" dirty="0">
                <a:solidFill>
                  <a:srgbClr val="FF0000"/>
                </a:solidFill>
              </a:rPr>
              <a:t>more relevant content</a:t>
            </a:r>
            <a:r>
              <a:rPr lang="en-US" dirty="0"/>
              <a:t> by using prompting engineering.</a:t>
            </a:r>
          </a:p>
          <a:p>
            <a:pPr marL="0" indent="0">
              <a:buNone/>
            </a:pPr>
            <a:endParaRPr lang="en-US" sz="1800" kern="0" dirty="0">
              <a:latin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514350" indent="-514350">
              <a:buAutoNum type="arabicPeriod"/>
            </a:pPr>
            <a:endParaRPr lang="en-US" sz="1800" kern="0" dirty="0">
              <a:latin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Portfolios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304655" cy="48453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Lee Kwan Hung, Ray</a:t>
            </a:r>
          </a:p>
          <a:p>
            <a:pPr>
              <a:lnSpc>
                <a:spcPct val="100000"/>
              </a:lnSpc>
            </a:pPr>
            <a:r>
              <a:rPr lang="en-GB" dirty="0"/>
              <a:t>Duty</a:t>
            </a:r>
            <a:r>
              <a:rPr lang="x-none" altLang="en-GB"/>
              <a:t>: </a:t>
            </a:r>
            <a:r>
              <a:rPr lang="en-GB" dirty="0"/>
              <a:t>Academic Team Coordinator, ICT Teacher</a:t>
            </a:r>
          </a:p>
          <a:p>
            <a:pPr>
              <a:lnSpc>
                <a:spcPct val="100000"/>
              </a:lnSpc>
            </a:pPr>
            <a:r>
              <a:rPr lang="en-GB" dirty="0"/>
              <a:t>Research Interests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AI in Education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Motivation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Metaverse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Gamify in Education</a:t>
            </a:r>
          </a:p>
          <a:p>
            <a:pPr lvl="1">
              <a:lnSpc>
                <a:spcPct val="100000"/>
              </a:lnSpc>
            </a:pPr>
            <a:r>
              <a:rPr lang="en-US" altLang="en-GB" dirty="0"/>
              <a:t>STEM</a:t>
            </a:r>
            <a:r>
              <a:rPr lang="x-none" altLang="en-US" dirty="0"/>
              <a:t>+</a:t>
            </a:r>
            <a:r>
              <a:rPr lang="en-US" altLang="en-GB" dirty="0"/>
              <a:t> Education</a:t>
            </a:r>
          </a:p>
        </p:txBody>
      </p:sp>
      <p:pic>
        <p:nvPicPr>
          <p:cNvPr id="3" name="Picture 2" descr="A cartoon character with glasses and tie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5" b="93981" l="10000" r="90000">
                        <a14:foregroundMark x1="42963" y1="9815" x2="42963" y2="9815"/>
                        <a14:foregroundMark x1="47685" y1="9815" x2="49167" y2="9815"/>
                        <a14:foregroundMark x1="36759" y1="17685" x2="36759" y2="17685"/>
                        <a14:foregroundMark x1="38611" y1="24537" x2="38611" y2="24537"/>
                        <a14:foregroundMark x1="57870" y1="28148" x2="57870" y2="28148"/>
                        <a14:foregroundMark x1="57685" y1="27315" x2="58519" y2="27685"/>
                        <a14:foregroundMark x1="37130" y1="19167" x2="38333" y2="23333"/>
                        <a14:foregroundMark x1="30093" y1="45185" x2="30093" y2="45185"/>
                        <a14:foregroundMark x1="45278" y1="84815" x2="45278" y2="84815"/>
                        <a14:foregroundMark x1="43333" y1="85000" x2="47130" y2="84815"/>
                        <a14:foregroundMark x1="54167" y1="91481" x2="53519" y2="93981"/>
                        <a14:backgroundMark x1="31759" y1="80648" x2="31759" y2="80648"/>
                        <a14:backgroundMark x1="31481" y1="80093" x2="31481" y2="80093"/>
                        <a14:backgroundMark x1="31481" y1="79815" x2="31481" y2="79815"/>
                        <a14:backgroundMark x1="31296" y1="79815" x2="31296" y2="79815"/>
                        <a14:backgroundMark x1="28426" y1="70741" x2="16481" y2="79259"/>
                        <a14:backgroundMark x1="16481" y1="79259" x2="24815" y2="83241"/>
                        <a14:backgroundMark x1="24815" y1="83241" x2="25185" y2="73796"/>
                        <a14:backgroundMark x1="25185" y1="73796" x2="24907" y2="73611"/>
                        <a14:backgroundMark x1="66667" y1="63611" x2="64630" y2="71944"/>
                        <a14:backgroundMark x1="64630" y1="71944" x2="66389" y2="80741"/>
                        <a14:backgroundMark x1="66389" y1="80741" x2="77222" y2="89815"/>
                        <a14:backgroundMark x1="77222" y1="89815" x2="85556" y2="90463"/>
                        <a14:backgroundMark x1="85556" y1="90463" x2="85370" y2="90278"/>
                        <a14:backgroundMark x1="47315" y1="71574" x2="48519" y2="73981"/>
                        <a14:backgroundMark x1="49352" y1="77963" x2="49352" y2="77963"/>
                        <a14:backgroundMark x1="45278" y1="90833" x2="45278" y2="90833"/>
                        <a14:backgroundMark x1="41944" y1="91667" x2="46481" y2="9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1480" y="-135355"/>
            <a:ext cx="5790197" cy="57901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Using the AI system to improve students' English vocabulary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Teachers 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generate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reading comprehension exercises </a:t>
            </a:r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using AI every week.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</a:t>
            </a:r>
          </a:p>
          <a:p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Teachers choose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words</a:t>
            </a:r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and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sentence patterns </a:t>
            </a:r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they want students to learn from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recent textbook topics</a:t>
            </a:r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.</a:t>
            </a: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9" descr="A screenshot of a cha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42" y="0"/>
            <a:ext cx="8305800" cy="6736200"/>
          </a:xfrm>
          <a:prstGeom prst="rect">
            <a:avLst/>
          </a:prstGeom>
        </p:spPr>
      </p:pic>
      <p:pic>
        <p:nvPicPr>
          <p:cNvPr id="5" name="Picture 4" descr="A screenshot of a cha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49" y="722107"/>
            <a:ext cx="6845934" cy="31926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Autofit/>
          </a:bodyPr>
          <a:lstStyle/>
          <a:p>
            <a:pPr marL="0" marR="0" lvl="0" indent="0" algn="just">
              <a:buNone/>
            </a:pPr>
            <a:r>
              <a:rPr lang="en-US" altLang="zh-TW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Using the AI system to improve students' English vocabulary </a:t>
            </a:r>
            <a:r>
              <a:rPr lang="en-US" altLang="zh-TW" b="1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(After school)</a:t>
            </a: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Students need to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complete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the reading comprehension exercise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every week</a:t>
            </a:r>
            <a:endParaRPr lang="en-US" altLang="zh-TW" b="1" kern="100" dirty="0">
              <a:solidFill>
                <a:srgbClr val="FF0000"/>
              </a:solidFill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Students must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identify</a:t>
            </a:r>
            <a:r>
              <a:rPr lang="en-US" altLang="zh-TW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words they do not understand in the relevant article and </a:t>
            </a:r>
            <a:r>
              <a:rPr lang="en-US" altLang="zh-TW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write them along with their meanings 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in their English notebooks. </a:t>
            </a:r>
          </a:p>
          <a:p>
            <a:pPr marL="342900" marR="0" lvl="0" indent="-342900" algn="just">
              <a:buFont typeface="+mj-lt"/>
              <a:buAutoNum type="arabicPeriod"/>
            </a:pP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01cbaf097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GB" dirty="0"/>
              <a:t>Implementation Strategy</a:t>
            </a:r>
            <a:endParaRPr dirty="0"/>
          </a:p>
        </p:txBody>
      </p:sp>
      <p:sp>
        <p:nvSpPr>
          <p:cNvPr id="210" name="Google Shape;210;g3301cbaf097_0_24"/>
          <p:cNvSpPr txBox="1">
            <a:spLocks noGrp="1"/>
          </p:cNvSpPr>
          <p:nvPr>
            <p:ph type="body" idx="1"/>
          </p:nvPr>
        </p:nvSpPr>
        <p:spPr>
          <a:xfrm>
            <a:off x="571525" y="1447719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Reading comprehension: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g3301cbaf097_0_24"/>
          <p:cNvSpPr/>
          <p:nvPr/>
        </p:nvSpPr>
        <p:spPr>
          <a:xfrm>
            <a:off x="571525" y="2230850"/>
            <a:ext cx="2463000" cy="157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Short Reading Exercise 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 tailor-made system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(week 1)</a:t>
            </a:r>
            <a:endParaRPr dirty="0"/>
          </a:p>
        </p:txBody>
      </p:sp>
      <p:sp>
        <p:nvSpPr>
          <p:cNvPr id="212" name="Google Shape;212;g3301cbaf097_0_24"/>
          <p:cNvSpPr/>
          <p:nvPr/>
        </p:nvSpPr>
        <p:spPr>
          <a:xfrm>
            <a:off x="3492950" y="2230850"/>
            <a:ext cx="2463000" cy="157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Reading comprehension of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target text from textbook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(week 2)</a:t>
            </a:r>
          </a:p>
        </p:txBody>
      </p:sp>
      <p:sp>
        <p:nvSpPr>
          <p:cNvPr id="213" name="Google Shape;213;g3301cbaf097_0_24"/>
          <p:cNvSpPr/>
          <p:nvPr/>
        </p:nvSpPr>
        <p:spPr>
          <a:xfrm>
            <a:off x="6293975" y="2230850"/>
            <a:ext cx="2463000" cy="157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Short Reading Exercise 2</a:t>
            </a:r>
            <a:endParaRPr dirty="0"/>
          </a:p>
          <a:p>
            <a:pPr lvl="0" algn="ctr"/>
            <a:r>
              <a:rPr lang="en-GB" dirty="0"/>
              <a:t>On tailor-made system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(week 3)</a:t>
            </a:r>
            <a:endParaRPr dirty="0"/>
          </a:p>
        </p:txBody>
      </p:sp>
      <p:sp>
        <p:nvSpPr>
          <p:cNvPr id="214" name="Google Shape;214;g3301cbaf097_0_24"/>
          <p:cNvSpPr/>
          <p:nvPr/>
        </p:nvSpPr>
        <p:spPr>
          <a:xfrm>
            <a:off x="9095000" y="2230850"/>
            <a:ext cx="2463000" cy="157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Supplementary reading comprehension on the same theme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(week 4)</a:t>
            </a:r>
          </a:p>
        </p:txBody>
      </p:sp>
      <p:cxnSp>
        <p:nvCxnSpPr>
          <p:cNvPr id="215" name="Google Shape;215;g3301cbaf097_0_24"/>
          <p:cNvCxnSpPr>
            <a:stCxn id="211" idx="3"/>
            <a:endCxn id="212" idx="1"/>
          </p:cNvCxnSpPr>
          <p:nvPr/>
        </p:nvCxnSpPr>
        <p:spPr>
          <a:xfrm>
            <a:off x="3034525" y="3020000"/>
            <a:ext cx="4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g3301cbaf097_0_24"/>
          <p:cNvCxnSpPr>
            <a:stCxn id="212" idx="3"/>
            <a:endCxn id="213" idx="1"/>
          </p:cNvCxnSpPr>
          <p:nvPr/>
        </p:nvCxnSpPr>
        <p:spPr>
          <a:xfrm>
            <a:off x="5955950" y="3020000"/>
            <a:ext cx="33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g3301cbaf097_0_24"/>
          <p:cNvCxnSpPr>
            <a:stCxn id="213" idx="3"/>
            <a:endCxn id="214" idx="1"/>
          </p:cNvCxnSpPr>
          <p:nvPr/>
        </p:nvCxnSpPr>
        <p:spPr>
          <a:xfrm>
            <a:off x="8756975" y="3020000"/>
            <a:ext cx="33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g3301cbaf097_0_24"/>
          <p:cNvSpPr/>
          <p:nvPr/>
        </p:nvSpPr>
        <p:spPr>
          <a:xfrm flipH="1">
            <a:off x="1782500" y="3931725"/>
            <a:ext cx="3156900" cy="10887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301cbaf097_0_24"/>
          <p:cNvSpPr txBox="1"/>
          <p:nvPr/>
        </p:nvSpPr>
        <p:spPr>
          <a:xfrm>
            <a:off x="1639700" y="5088550"/>
            <a:ext cx="3442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GB" dirty="0">
                <a:solidFill>
                  <a:schemeClr val="dk1"/>
                </a:solidFill>
              </a:rPr>
              <a:t>Taken target vocab from textbook to generate reading exercise </a:t>
            </a:r>
            <a:r>
              <a:rPr lang="en-GB">
                <a:solidFill>
                  <a:schemeClr val="dk1"/>
                </a:solidFill>
              </a:rPr>
              <a:t>on </a:t>
            </a:r>
            <a:r>
              <a:rPr lang="en-GB"/>
              <a:t>tailor-made system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20" name="Google Shape;220;g3301cbaf097_0_24"/>
          <p:cNvSpPr/>
          <p:nvPr/>
        </p:nvSpPr>
        <p:spPr>
          <a:xfrm flipH="1">
            <a:off x="7432200" y="3931725"/>
            <a:ext cx="3156900" cy="10887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301cbaf097_0_24"/>
          <p:cNvSpPr txBox="1"/>
          <p:nvPr/>
        </p:nvSpPr>
        <p:spPr>
          <a:xfrm>
            <a:off x="7125375" y="5020425"/>
            <a:ext cx="3986925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Taken target vocab from supplementary reading comprehension to generate reading exercise on </a:t>
            </a:r>
            <a:r>
              <a:rPr lang="en-GB" dirty="0"/>
              <a:t>tailor-made system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22" name="Google Shape;222;g3301cbaf097_0_24"/>
          <p:cNvSpPr/>
          <p:nvPr/>
        </p:nvSpPr>
        <p:spPr>
          <a:xfrm rot="-4578109">
            <a:off x="557848" y="4073050"/>
            <a:ext cx="789249" cy="3130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301cbaf097_0_24"/>
          <p:cNvSpPr/>
          <p:nvPr/>
        </p:nvSpPr>
        <p:spPr>
          <a:xfrm rot="-4578109">
            <a:off x="6519819" y="4090521"/>
            <a:ext cx="789249" cy="3130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301cbaf097_0_24"/>
          <p:cNvSpPr txBox="1"/>
          <p:nvPr/>
        </p:nvSpPr>
        <p:spPr>
          <a:xfrm>
            <a:off x="239525" y="4515900"/>
            <a:ext cx="142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Like a pre-reading exercise to familiarize target vocab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25" name="Google Shape;225;g3301cbaf097_0_24"/>
          <p:cNvSpPr txBox="1"/>
          <p:nvPr/>
        </p:nvSpPr>
        <p:spPr>
          <a:xfrm>
            <a:off x="5768107" y="4515900"/>
            <a:ext cx="1425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Like a pre-reading exercise to familiarize target vocab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b="1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Enhancing students' writing skills with the aid of an </a:t>
            </a:r>
            <a:r>
              <a:rPr lang="en-US" altLang="zh-TW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AI system. </a:t>
            </a:r>
            <a:r>
              <a:rPr lang="en-US" b="1" dirty="0">
                <a:solidFill>
                  <a:srgbClr val="FF0000"/>
                </a:solidFill>
              </a:rPr>
              <a:t>(After school)</a:t>
            </a:r>
            <a:endParaRPr lang="en-US" altLang="zh-TW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Each </a:t>
            </a:r>
            <a:r>
              <a:rPr lang="en-US" altLang="zh-TW" b="1" strike="sngStrike" kern="10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week</a:t>
            </a:r>
            <a:r>
              <a:rPr lang="en-US" altLang="zh-TW" b="1" kern="100" dirty="0" err="1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month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, students must write a </a:t>
            </a:r>
            <a:r>
              <a:rPr lang="en-US" altLang="zh-TW" strike="sngStrike" kern="100" dirty="0">
                <a:solidFill>
                  <a:schemeClr val="bg2">
                    <a:lumMod val="75000"/>
                  </a:schemeClr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200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100-word article on a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specific topic 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using vocabulary from the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English vocabulary book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. </a:t>
            </a:r>
          </a:p>
          <a:p>
            <a:pPr algn="just"/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After finishing the writing task, the students should upload it to the AI system. </a:t>
            </a:r>
          </a:p>
          <a:p>
            <a:pPr marL="0" marR="0" lvl="0" indent="0" algn="just">
              <a:buNone/>
            </a:pP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3306ee9775b_0_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1025" y="284950"/>
            <a:ext cx="5078885" cy="64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306ee9775b_0_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02803" y="284950"/>
            <a:ext cx="5376651" cy="64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2f87867106_0_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96424" y="488025"/>
            <a:ext cx="6323649" cy="542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2f87867106_0_1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275" y="876725"/>
            <a:ext cx="5517101" cy="483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b="1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Enhancing students' writing skills with the aid of an </a:t>
            </a:r>
            <a:r>
              <a:rPr lang="en-US" altLang="zh-TW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AI system. </a:t>
            </a:r>
            <a:r>
              <a:rPr lang="en-US" b="1" dirty="0">
                <a:solidFill>
                  <a:srgbClr val="FF0000"/>
                </a:solidFill>
              </a:rPr>
              <a:t>(After school)</a:t>
            </a:r>
            <a:endParaRPr lang="en-US" altLang="zh-TW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Then, students should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read the comments 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and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reference articles 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provided by the AI system and </a:t>
            </a:r>
            <a:r>
              <a:rPr lang="en-US" altLang="zh-TW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write</a:t>
            </a: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three sentences that improve their articles in their English notebooks.</a:t>
            </a:r>
          </a:p>
          <a:p>
            <a:pPr marL="342900" marR="0" lvl="0" indent="-342900" algn="just">
              <a:buFont typeface="+mj-lt"/>
              <a:buAutoNum type="arabicPeriod"/>
            </a:pP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904621" cy="41566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3200" b="1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Enhancing students' writing skills and self-directed learning capabilities through an </a:t>
            </a:r>
            <a:r>
              <a:rPr lang="en-US" altLang="zh-TW" sz="3200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AI system. </a:t>
            </a:r>
            <a:r>
              <a:rPr lang="en-US" sz="3200" b="1" dirty="0">
                <a:solidFill>
                  <a:srgbClr val="FF0000"/>
                </a:solidFill>
              </a:rPr>
              <a:t>(After school)</a:t>
            </a:r>
            <a:endParaRPr lang="en-US" altLang="zh-TW" sz="32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Students can write articles on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 wide range of interesting 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topics 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and upload them to the AI system.</a:t>
            </a:r>
            <a:endParaRPr lang="en-US" altLang="zh-TW" sz="3200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Write down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the system's feedback in their notebooks. </a:t>
            </a:r>
          </a:p>
          <a:p>
            <a:pPr algn="just"/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Collect the students' articles monthly and select the student who has written the most articles to 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present them with a small gift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.</a:t>
            </a:r>
          </a:p>
          <a:p>
            <a:pPr marL="342900" marR="0" lvl="0" indent="-342900" algn="just">
              <a:buFont typeface="+mj-lt"/>
              <a:buAutoNum type="arabicPeriod"/>
            </a:pPr>
            <a:endParaRPr lang="en-US" altLang="zh-TW" sz="3200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25260">
            <a:off x="2012805" y="1395766"/>
            <a:ext cx="74492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b="1" dirty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Failed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3200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Improving students' English speaking skills through the AI system </a:t>
            </a:r>
            <a:r>
              <a:rPr lang="en-US" sz="3200" b="1" dirty="0">
                <a:solidFill>
                  <a:srgbClr val="FF0000"/>
                </a:solidFill>
              </a:rPr>
              <a:t>(After school)</a:t>
            </a:r>
            <a:endParaRPr lang="en-US" altLang="zh-TW" sz="32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Every week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, the teacher will assign an article for students to practice 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reading aloud 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at home. </a:t>
            </a:r>
          </a:p>
          <a:p>
            <a:pPr algn="just"/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Students can 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practice at home 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using the AI system, which will identify pronunciation issues.</a:t>
            </a:r>
            <a:endParaRPr lang="en-US" altLang="zh-TW" sz="3200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and Introduction to the Project</a:t>
            </a:r>
          </a:p>
          <a:p>
            <a:r>
              <a:rPr lang="en-GB" dirty="0"/>
              <a:t>Implementation Strategy</a:t>
            </a:r>
          </a:p>
          <a:p>
            <a:r>
              <a:rPr lang="en-GB" dirty="0"/>
              <a:t>Data Analysis</a:t>
            </a:r>
          </a:p>
          <a:p>
            <a:r>
              <a:rPr lang="en-GB" dirty="0"/>
              <a:t>Next Steps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altLang="zh-TW" sz="3200" b="1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Improving students' English speaking skills through the AI system </a:t>
            </a:r>
            <a:r>
              <a:rPr lang="en-US" sz="3200" b="1" dirty="0">
                <a:solidFill>
                  <a:srgbClr val="FF0000"/>
                </a:solidFill>
              </a:rPr>
              <a:t>(English Lesson)</a:t>
            </a:r>
            <a:endParaRPr lang="en-US" altLang="zh-TW" sz="32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algn="just"/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For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very lesson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, the teacher will select a student in class to </a:t>
            </a: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read aloud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4538" y="0"/>
            <a:ext cx="9774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Strategy </a:t>
            </a:r>
            <a:br>
              <a:rPr lang="en-GB" dirty="0"/>
            </a:br>
            <a:r>
              <a:rPr lang="en-GB" dirty="0"/>
              <a:t>- Evaluation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English mark sheet</a:t>
            </a:r>
          </a:p>
          <a:p>
            <a:r>
              <a:rPr lang="en-GB" dirty="0"/>
              <a:t>Students' English results have improved on different papers.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Strategy </a:t>
            </a:r>
            <a:br>
              <a:rPr lang="en-GB" dirty="0"/>
            </a:br>
            <a:r>
              <a:rPr lang="en-GB" dirty="0"/>
              <a:t>-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just">
              <a:buNone/>
            </a:pPr>
            <a:r>
              <a:rPr lang="en-GB" dirty="0"/>
              <a:t>Student survey on English self-efficacy</a:t>
            </a:r>
            <a:endParaRPr lang="en-US" altLang="zh-TW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0" marR="0" lvl="0" indent="0" algn="just">
              <a:buNone/>
            </a:pP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• Cultivate students‘ habit of using AI technology for self-directed learning</a:t>
            </a:r>
          </a:p>
          <a:p>
            <a:pPr marL="0" marR="0" lvl="0" indent="0" algn="just">
              <a:buNone/>
            </a:pPr>
            <a:r>
              <a:rPr lang="en-US" altLang="zh-TW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• Students’ self-efficacy in English has improved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survey form with text&#10;&#10;AI-generated content may be incorrect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94" y="190789"/>
            <a:ext cx="6741940" cy="592260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Strategy </a:t>
            </a:r>
            <a:br>
              <a:rPr lang="en-GB" dirty="0"/>
            </a:br>
            <a:r>
              <a:rPr lang="en-GB" dirty="0"/>
              <a:t>- Evaluation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Teacher workload and work pressure questionnaire</a:t>
            </a:r>
          </a:p>
          <a:p>
            <a:r>
              <a:rPr lang="en-GB" dirty="0"/>
              <a:t>Reduce teachers' work pressure and workload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211761" cy="2852737"/>
          </a:xfrm>
        </p:spPr>
        <p:txBody>
          <a:bodyPr>
            <a:normAutofit/>
          </a:bodyPr>
          <a:lstStyle/>
          <a:p>
            <a:r>
              <a:rPr lang="en-GB" sz="9600" dirty="0"/>
              <a:t>Data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 - Limitation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Insufficient number </a:t>
            </a:r>
            <a:r>
              <a:rPr lang="en-GB" dirty="0"/>
              <a:t>of exercises (Total: 9 writing, 11 reading exercises), original plan for each class: 4 writing, 10 reading exercises</a:t>
            </a:r>
          </a:p>
          <a:p>
            <a:r>
              <a:rPr lang="en-GB" dirty="0"/>
              <a:t>Some students </a:t>
            </a:r>
            <a:r>
              <a:rPr lang="en-GB" b="1" dirty="0">
                <a:solidFill>
                  <a:schemeClr val="accent6"/>
                </a:solidFill>
              </a:rPr>
              <a:t>do not do </a:t>
            </a:r>
            <a:r>
              <a:rPr lang="en-GB" dirty="0"/>
              <a:t>their homework on time</a:t>
            </a:r>
          </a:p>
          <a:p>
            <a:r>
              <a:rPr lang="en-GB" dirty="0"/>
              <a:t>S1C, E English Teachers are </a:t>
            </a:r>
            <a:r>
              <a:rPr lang="en-GB" b="1" dirty="0">
                <a:solidFill>
                  <a:schemeClr val="accent6"/>
                </a:solidFill>
              </a:rPr>
              <a:t>not the same</a:t>
            </a:r>
            <a:r>
              <a:rPr lang="en-GB" dirty="0"/>
              <a:t>, although both are </a:t>
            </a:r>
            <a:r>
              <a:rPr lang="en-GB" b="1" dirty="0">
                <a:solidFill>
                  <a:srgbClr val="FF0000"/>
                </a:solidFill>
              </a:rPr>
              <a:t>highly effective </a:t>
            </a:r>
            <a:r>
              <a:rPr lang="en-GB" dirty="0"/>
              <a:t>teachers</a:t>
            </a:r>
          </a:p>
          <a:p>
            <a:r>
              <a:rPr lang="en-GB" dirty="0"/>
              <a:t>Research results only work on</a:t>
            </a:r>
            <a:r>
              <a:rPr lang="en-GB" b="1" dirty="0"/>
              <a:t> </a:t>
            </a:r>
            <a:r>
              <a:rPr lang="en-GB" sz="4400" b="1" dirty="0"/>
              <a:t>the Ho Yu elite classes</a:t>
            </a:r>
            <a:endParaRPr lang="en-GB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Data Analysis - Questionnaire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x-none" sz="2500"/>
              <a:t>S1 students generally agree that AI can help you improve your English reading comprehension ability, but </a:t>
            </a:r>
            <a:r>
              <a:rPr lang="x-none" sz="2500" b="1">
                <a:solidFill>
                  <a:srgbClr val="FF0000"/>
                </a:solidFill>
              </a:rPr>
              <a:t>S1E has a higher level of agreement </a:t>
            </a:r>
            <a:r>
              <a:rPr lang="x-none" sz="2500"/>
              <a:t>than other classes. </a:t>
            </a:r>
            <a:endParaRPr lang="en-US" sz="2500" dirty="0"/>
          </a:p>
          <a:p>
            <a:r>
              <a:rPr lang="x-none" sz="2500"/>
              <a:t>Compared with the second questionnaire, </a:t>
            </a:r>
            <a:r>
              <a:rPr lang="x-none" sz="2500" b="1">
                <a:solidFill>
                  <a:srgbClr val="FF0000"/>
                </a:solidFill>
              </a:rPr>
              <a:t>S1E's level of agreement has increased</a:t>
            </a:r>
            <a:r>
              <a:rPr lang="x-none" sz="2500"/>
              <a:t>, while </a:t>
            </a:r>
            <a:r>
              <a:rPr lang="x-none" sz="2500" b="1">
                <a:solidFill>
                  <a:schemeClr val="accent6"/>
                </a:solidFill>
              </a:rPr>
              <a:t>the level of agreement of other classes </a:t>
            </a:r>
            <a:r>
              <a:rPr lang="en-US" sz="2500" b="1" dirty="0">
                <a:solidFill>
                  <a:schemeClr val="accent6"/>
                </a:solidFill>
              </a:rPr>
              <a:t>has</a:t>
            </a:r>
            <a:r>
              <a:rPr lang="x-none" sz="2500" b="1">
                <a:solidFill>
                  <a:schemeClr val="accent6"/>
                </a:solidFill>
              </a:rPr>
              <a:t> decreased</a:t>
            </a:r>
            <a:r>
              <a:rPr lang="x-none" sz="2500"/>
              <a:t>.</a:t>
            </a:r>
            <a:endParaRPr lang="en-US" sz="2500" dirty="0"/>
          </a:p>
          <a:p>
            <a:endParaRPr lang="en-GB" sz="25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Data Analysis - Questionnaire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x-none" sz="2800"/>
              <a:t>S1 students in all classes agree that </a:t>
            </a:r>
            <a:r>
              <a:rPr lang="en-US" sz="2800" dirty="0"/>
              <a:t>AI</a:t>
            </a:r>
            <a:r>
              <a:rPr lang="x-none" sz="2800"/>
              <a:t> can help you improve your English writing skills, but </a:t>
            </a:r>
            <a:r>
              <a:rPr lang="x-none" sz="2800" b="1">
                <a:solidFill>
                  <a:srgbClr val="FF0000"/>
                </a:solidFill>
              </a:rPr>
              <a:t>S1E has a higher level of agreement</a:t>
            </a:r>
            <a:r>
              <a:rPr lang="x-none" sz="2800">
                <a:solidFill>
                  <a:srgbClr val="FF0000"/>
                </a:solidFill>
              </a:rPr>
              <a:t> </a:t>
            </a:r>
            <a:r>
              <a:rPr lang="x-none" sz="2800"/>
              <a:t>than the other classes</a:t>
            </a:r>
            <a:endParaRPr lang="en-US" sz="2800" dirty="0"/>
          </a:p>
          <a:p>
            <a:r>
              <a:rPr lang="en-US" sz="2800" dirty="0"/>
              <a:t>C</a:t>
            </a:r>
            <a:r>
              <a:rPr lang="x-none" sz="2800"/>
              <a:t>ompared to the second questionnaire, S1E's level of agreement </a:t>
            </a:r>
            <a:r>
              <a:rPr lang="x-none" sz="2800" b="1">
                <a:solidFill>
                  <a:srgbClr val="FF0000"/>
                </a:solidFill>
              </a:rPr>
              <a:t>has continued to increase</a:t>
            </a:r>
            <a:r>
              <a:rPr lang="x-none" sz="2800"/>
              <a:t>, while </a:t>
            </a:r>
            <a:r>
              <a:rPr lang="x-none" sz="2800" b="1">
                <a:solidFill>
                  <a:schemeClr val="accent6"/>
                </a:solidFill>
              </a:rPr>
              <a:t>the level of agreement of other classes </a:t>
            </a:r>
            <a:r>
              <a:rPr lang="en-US" sz="2800" b="1" dirty="0">
                <a:solidFill>
                  <a:schemeClr val="accent6"/>
                </a:solidFill>
              </a:rPr>
              <a:t>has</a:t>
            </a:r>
            <a:r>
              <a:rPr lang="x-none" sz="2800" b="1">
                <a:solidFill>
                  <a:schemeClr val="accent6"/>
                </a:solidFill>
              </a:rPr>
              <a:t> decreased</a:t>
            </a:r>
            <a:r>
              <a:rPr lang="x-none" sz="2800"/>
              <a:t>.</a:t>
            </a:r>
            <a:endParaRPr lang="en-US" sz="2800"/>
          </a:p>
          <a:p>
            <a:endParaRPr lang="en-US" sz="2800" dirty="0"/>
          </a:p>
          <a:p>
            <a:endParaRPr lang="en-GB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Data Analysis - Questionnaire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x-none" sz="2500"/>
              <a:t>S1 students in all classes agree that </a:t>
            </a:r>
            <a:r>
              <a:rPr lang="en-US" sz="2500" dirty="0"/>
              <a:t>AI</a:t>
            </a:r>
            <a:r>
              <a:rPr lang="x-none" sz="2500"/>
              <a:t> can help you improve your oral English, but </a:t>
            </a:r>
            <a:r>
              <a:rPr lang="x-none" sz="2500" b="1">
                <a:solidFill>
                  <a:srgbClr val="FF0000"/>
                </a:solidFill>
              </a:rPr>
              <a:t>S1E has a higher level of agreement</a:t>
            </a:r>
            <a:r>
              <a:rPr lang="x-none" sz="2500">
                <a:solidFill>
                  <a:srgbClr val="FF0000"/>
                </a:solidFill>
              </a:rPr>
              <a:t> </a:t>
            </a:r>
            <a:r>
              <a:rPr lang="x-none" sz="2500"/>
              <a:t>than other classes</a:t>
            </a:r>
            <a:endParaRPr lang="en-US" sz="2500" dirty="0"/>
          </a:p>
          <a:p>
            <a:r>
              <a:rPr lang="x-none" sz="2500"/>
              <a:t>Compared with the second questionnaire, </a:t>
            </a:r>
            <a:r>
              <a:rPr lang="x-none" sz="2500" b="1">
                <a:solidFill>
                  <a:srgbClr val="FF0000"/>
                </a:solidFill>
              </a:rPr>
              <a:t>S1E's level of agreement has increased</a:t>
            </a:r>
            <a:r>
              <a:rPr lang="x-none" sz="2500"/>
              <a:t>, while </a:t>
            </a:r>
            <a:r>
              <a:rPr lang="x-none" sz="2500" b="1">
                <a:solidFill>
                  <a:schemeClr val="accent6"/>
                </a:solidFill>
              </a:rPr>
              <a:t>the level of agreement of other classes </a:t>
            </a:r>
            <a:r>
              <a:rPr lang="en-US" sz="2500" b="1" dirty="0">
                <a:solidFill>
                  <a:schemeClr val="accent6"/>
                </a:solidFill>
              </a:rPr>
              <a:t>has</a:t>
            </a:r>
            <a:r>
              <a:rPr lang="x-none" sz="2500" b="1">
                <a:solidFill>
                  <a:schemeClr val="accent6"/>
                </a:solidFill>
              </a:rPr>
              <a:t> decreased</a:t>
            </a:r>
            <a:endParaRPr lang="en-US" sz="25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sz="25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Participating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 Lee Kwan Hung, Ray (Observer, ICT teacher)</a:t>
            </a:r>
          </a:p>
          <a:p>
            <a:r>
              <a:rPr lang="en-GB" dirty="0"/>
              <a:t>Ms Lui Wing Sze (English teacher)</a:t>
            </a:r>
          </a:p>
          <a:p>
            <a:r>
              <a:rPr lang="en-GB" dirty="0"/>
              <a:t>Ms Yeung Tsing Huen (English teacher)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Data Analysis - Questionnaire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x-none" sz="2800"/>
              <a:t>Except for </a:t>
            </a:r>
            <a:r>
              <a:rPr lang="en-US" sz="2800" dirty="0"/>
              <a:t>S1D and E, all other classes had no confidence in their overall English language abilities</a:t>
            </a:r>
          </a:p>
          <a:p>
            <a:r>
              <a:rPr lang="x-none" sz="2800"/>
              <a:t>S1E</a:t>
            </a:r>
            <a:r>
              <a:rPr lang="en-US" sz="2800" dirty="0"/>
              <a:t> </a:t>
            </a:r>
            <a:r>
              <a:rPr lang="x-none" sz="2800"/>
              <a:t>showed an </a:t>
            </a:r>
            <a:r>
              <a:rPr lang="en-US" sz="2800" b="1" dirty="0">
                <a:solidFill>
                  <a:srgbClr val="FF0000"/>
                </a:solidFill>
              </a:rPr>
              <a:t>up</a:t>
            </a:r>
            <a:r>
              <a:rPr lang="x-none" sz="2800" b="1">
                <a:solidFill>
                  <a:srgbClr val="FF0000"/>
                </a:solidFill>
              </a:rPr>
              <a:t>ward trend</a:t>
            </a:r>
            <a:endParaRPr lang="en-GB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Questionnaire Conclusion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discrepancy was found between the results of S1C and S1E in the research project. </a:t>
            </a:r>
          </a:p>
          <a:p>
            <a:r>
              <a:rPr lang="en-GB" dirty="0"/>
              <a:t>While </a:t>
            </a:r>
            <a:r>
              <a:rPr lang="en-GB" b="1" dirty="0">
                <a:solidFill>
                  <a:srgbClr val="FF0000"/>
                </a:solidFill>
              </a:rPr>
              <a:t>S1E's</a:t>
            </a:r>
            <a:r>
              <a:rPr lang="en-GB" dirty="0"/>
              <a:t> data showed that the research project was </a:t>
            </a:r>
            <a:r>
              <a:rPr lang="en-GB" b="1" dirty="0">
                <a:solidFill>
                  <a:srgbClr val="FF0000"/>
                </a:solidFill>
              </a:rPr>
              <a:t>effective</a:t>
            </a:r>
            <a:r>
              <a:rPr lang="en-GB" dirty="0"/>
              <a:t>, </a:t>
            </a:r>
            <a:r>
              <a:rPr lang="en-GB" b="1" dirty="0">
                <a:solidFill>
                  <a:schemeClr val="accent6"/>
                </a:solidFill>
              </a:rPr>
              <a:t>S1C's</a:t>
            </a:r>
            <a:r>
              <a:rPr lang="en-GB" dirty="0"/>
              <a:t> data indicated that the research project was </a:t>
            </a:r>
            <a:r>
              <a:rPr lang="en-GB" b="1" dirty="0">
                <a:solidFill>
                  <a:schemeClr val="accent6"/>
                </a:solidFill>
              </a:rPr>
              <a:t>ineffective</a:t>
            </a:r>
            <a:r>
              <a:rPr lang="en-GB" dirty="0"/>
              <a:t>, and in fact, it performed </a:t>
            </a:r>
            <a:r>
              <a:rPr lang="en-GB" b="1" dirty="0">
                <a:solidFill>
                  <a:schemeClr val="accent6"/>
                </a:solidFill>
              </a:rPr>
              <a:t>worse than </a:t>
            </a:r>
            <a:r>
              <a:rPr lang="en-GB" dirty="0"/>
              <a:t>the other classes that did not implement the plan.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Questionnaire Conclusion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number of times the exercise was implemented. </a:t>
            </a:r>
          </a:p>
          <a:p>
            <a:r>
              <a:rPr lang="en-GB" dirty="0"/>
              <a:t>S1C only implemented the program </a:t>
            </a:r>
            <a:r>
              <a:rPr lang="en-GB" b="1" dirty="0">
                <a:solidFill>
                  <a:schemeClr val="accent6"/>
                </a:solidFill>
              </a:rPr>
              <a:t>7 times out of the original 14 times</a:t>
            </a:r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throughout the year, while S1E was nearly able to implement the program as planned, </a:t>
            </a:r>
            <a:r>
              <a:rPr lang="en-GB" b="1" dirty="0">
                <a:solidFill>
                  <a:srgbClr val="FF0000"/>
                </a:solidFill>
              </a:rPr>
              <a:t>13 times out of the original 14 times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6145" cy="1325563"/>
          </a:xfrm>
        </p:spPr>
        <p:txBody>
          <a:bodyPr>
            <a:normAutofit/>
          </a:bodyPr>
          <a:lstStyle/>
          <a:p>
            <a:r>
              <a:rPr lang="en-GB" dirty="0"/>
              <a:t>Data Analysis – Teachers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9688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zh-HK" altLang="en-US" sz="2400" dirty="0"/>
              <a:t>試行</a:t>
            </a:r>
            <a:r>
              <a:rPr lang="en-US" altLang="zh-HK" sz="2400" dirty="0"/>
              <a:t>AI</a:t>
            </a:r>
            <a:r>
              <a:rPr lang="zh-HK" altLang="en-US" sz="2400" dirty="0"/>
              <a:t>提升英文具備巨大潛力。</a:t>
            </a:r>
            <a:r>
              <a:rPr lang="en-US" altLang="zh-HK" sz="2400" dirty="0"/>
              <a:t>AI</a:t>
            </a:r>
            <a:r>
              <a:rPr lang="zh-HK" altLang="en-US" sz="2400" dirty="0"/>
              <a:t>能提供</a:t>
            </a:r>
            <a:r>
              <a:rPr lang="zh-HK" altLang="en-US" sz="2400" b="1" dirty="0">
                <a:solidFill>
                  <a:srgbClr val="FF0000"/>
                </a:solidFill>
              </a:rPr>
              <a:t>即時語法反饋</a:t>
            </a:r>
            <a:r>
              <a:rPr lang="zh-HK" altLang="en-US" sz="2400" dirty="0"/>
              <a:t>和</a:t>
            </a:r>
            <a:r>
              <a:rPr lang="zh-HK" altLang="en-US" sz="2400" b="1" dirty="0">
                <a:solidFill>
                  <a:srgbClr val="FF0000"/>
                </a:solidFill>
              </a:rPr>
              <a:t>實用建議</a:t>
            </a:r>
            <a:r>
              <a:rPr lang="zh-HK" altLang="en-US" sz="2400" dirty="0"/>
              <a:t>，如句子改進與同義詞使用，幫助學生掌握語言技巧。此外，</a:t>
            </a:r>
            <a:r>
              <a:rPr lang="en-US" altLang="zh-HK" sz="2400" dirty="0"/>
              <a:t>AI</a:t>
            </a:r>
            <a:r>
              <a:rPr lang="zh-HK" altLang="en-US" sz="2400" dirty="0"/>
              <a:t>可協助教師</a:t>
            </a:r>
            <a:r>
              <a:rPr lang="zh-HK" altLang="en-US" sz="2400" b="1" dirty="0">
                <a:solidFill>
                  <a:srgbClr val="FF0000"/>
                </a:solidFill>
              </a:rPr>
              <a:t>設計包含不同題型的主題閱讀練習</a:t>
            </a:r>
            <a:r>
              <a:rPr lang="zh-HK" altLang="en-US" sz="2400" dirty="0"/>
              <a:t>，嵌入目標詞彙，</a:t>
            </a:r>
            <a:r>
              <a:rPr lang="zh-HK" altLang="en-US" sz="2400" b="1" dirty="0">
                <a:solidFill>
                  <a:srgbClr val="FF0000"/>
                </a:solidFill>
              </a:rPr>
              <a:t>節省出題與批改時間</a:t>
            </a:r>
            <a:r>
              <a:rPr lang="zh-HK" altLang="en-US" sz="2400" dirty="0"/>
              <a:t>。然而，挑戰亦存在。</a:t>
            </a:r>
            <a:r>
              <a:rPr lang="en-US" altLang="zh-HK" sz="2400" dirty="0"/>
              <a:t>AI</a:t>
            </a:r>
            <a:r>
              <a:rPr lang="zh-HK" altLang="en-US" sz="2400" b="1" dirty="0">
                <a:solidFill>
                  <a:schemeClr val="accent6"/>
                </a:solidFill>
              </a:rPr>
              <a:t>難以針對個別學習風格</a:t>
            </a:r>
            <a:r>
              <a:rPr lang="zh-HK" altLang="en-US" sz="2400" dirty="0"/>
              <a:t>提供個人化反饋，其評估多依賴單一練習的表現，暫時</a:t>
            </a:r>
            <a:r>
              <a:rPr lang="zh-HK" altLang="en-US" sz="2400" b="1" dirty="0">
                <a:solidFill>
                  <a:schemeClr val="accent6"/>
                </a:solidFill>
              </a:rPr>
              <a:t>未能整合同一學生的所有輸出數據</a:t>
            </a:r>
            <a:r>
              <a:rPr lang="zh-HK" altLang="en-US" sz="2400" dirty="0"/>
              <a:t>，進行持續性進展評估，從而限制其應用範圍。此外，</a:t>
            </a:r>
            <a:r>
              <a:rPr lang="en-US" altLang="zh-HK" sz="2400" dirty="0"/>
              <a:t>AI</a:t>
            </a:r>
            <a:r>
              <a:rPr lang="zh-HK" altLang="en-US" sz="2400" dirty="0"/>
              <a:t>的評論未必適用於各學習能力學生，</a:t>
            </a:r>
            <a:r>
              <a:rPr lang="zh-HK" altLang="en-US" sz="2400" b="1" dirty="0">
                <a:solidFill>
                  <a:schemeClr val="accent6"/>
                </a:solidFill>
              </a:rPr>
              <a:t>學生或難理解評論意圖</a:t>
            </a:r>
            <a:r>
              <a:rPr lang="zh-HK" altLang="en-US" sz="2400" dirty="0"/>
              <a:t>，與教師按能力量身定制的指導相比有差距。</a:t>
            </a:r>
          </a:p>
          <a:p>
            <a:pPr>
              <a:lnSpc>
                <a:spcPct val="170000"/>
              </a:lnSpc>
            </a:pPr>
            <a:r>
              <a:rPr lang="zh-HK" altLang="en-US" sz="2400" dirty="0"/>
              <a:t>新功能引入需時間培訓教師與學生，同時因時間壓力及需審查</a:t>
            </a:r>
            <a:r>
              <a:rPr lang="en-US" altLang="zh-HK" sz="2400" dirty="0"/>
              <a:t>AI</a:t>
            </a:r>
            <a:r>
              <a:rPr lang="zh-HK" altLang="en-US" sz="2400" dirty="0"/>
              <a:t>質素，</a:t>
            </a:r>
            <a:r>
              <a:rPr lang="zh-HK" altLang="en-US" sz="2400" b="1" dirty="0">
                <a:solidFill>
                  <a:schemeClr val="accent6"/>
                </a:solidFill>
              </a:rPr>
              <a:t>增加負擔</a:t>
            </a:r>
            <a:r>
              <a:rPr lang="zh-HK" altLang="en-US" sz="2400" dirty="0"/>
              <a:t>。總體而言，</a:t>
            </a:r>
            <a:r>
              <a:rPr lang="en-US" altLang="zh-HK" sz="2400" dirty="0"/>
              <a:t>AI</a:t>
            </a:r>
            <a:r>
              <a:rPr lang="zh-HK" altLang="en-US" sz="2400" dirty="0"/>
              <a:t>在英文教學有廣闊發展空間，但需</a:t>
            </a:r>
            <a:r>
              <a:rPr lang="zh-HK" altLang="en-US" sz="2400" b="1" dirty="0">
                <a:solidFill>
                  <a:srgbClr val="FF0000"/>
                </a:solidFill>
              </a:rPr>
              <a:t>平衡技術限制與實際需求</a:t>
            </a:r>
            <a:r>
              <a:rPr lang="zh-HK" altLang="en-US" sz="2400" dirty="0"/>
              <a:t>，方能真正提升學習效果。</a:t>
            </a:r>
            <a:r>
              <a:rPr lang="en-US" altLang="zh-HK" sz="2400" dirty="0"/>
              <a:t>(</a:t>
            </a:r>
            <a:r>
              <a:rPr lang="en-GB" sz="2000" dirty="0">
                <a:sym typeface="+mn-ea"/>
              </a:rPr>
              <a:t>Ms Yeung Tsing Huen</a:t>
            </a:r>
            <a:r>
              <a:rPr lang="en-US" altLang="en-GB" sz="2000" dirty="0">
                <a:sym typeface="+mn-ea"/>
              </a:rPr>
              <a:t>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6145" cy="1325563"/>
          </a:xfrm>
        </p:spPr>
        <p:txBody>
          <a:bodyPr>
            <a:normAutofit/>
          </a:bodyPr>
          <a:lstStyle/>
          <a:p>
            <a:r>
              <a:rPr lang="en-GB" dirty="0"/>
              <a:t>Data Analysis – Teachers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80000"/>
              </a:lnSpc>
            </a:pPr>
            <a:r>
              <a:rPr lang="zh-TW" altLang="en-US" sz="2000" dirty="0"/>
              <a:t>這次試行用</a:t>
            </a:r>
            <a:r>
              <a:rPr lang="en-GB" sz="2000" dirty="0"/>
              <a:t>AI</a:t>
            </a:r>
            <a:r>
              <a:rPr lang="zh-TW" altLang="en-US" sz="2000" dirty="0"/>
              <a:t>提升學生英語能力，帶來了</a:t>
            </a:r>
            <a:r>
              <a:rPr lang="zh-TW" altLang="en-US" sz="2000" b="1" dirty="0">
                <a:solidFill>
                  <a:srgbClr val="FF0000"/>
                </a:solidFill>
              </a:rPr>
              <a:t>顯著的好處</a:t>
            </a:r>
            <a:r>
              <a:rPr lang="zh-TW" altLang="en-US" sz="2000" dirty="0"/>
              <a:t>。首先，</a:t>
            </a:r>
            <a:r>
              <a:rPr lang="en-GB" sz="2000" dirty="0"/>
              <a:t>AI</a:t>
            </a:r>
            <a:r>
              <a:rPr lang="zh-TW" altLang="en-US" sz="2000" dirty="0"/>
              <a:t>能提供</a:t>
            </a:r>
            <a:r>
              <a:rPr lang="zh-TW" altLang="en-US" sz="2000" b="1" dirty="0">
                <a:solidFill>
                  <a:srgbClr val="FF0000"/>
                </a:solidFill>
              </a:rPr>
              <a:t>個人化學習體驗</a:t>
            </a:r>
            <a:r>
              <a:rPr lang="zh-TW" altLang="en-US" sz="2000" dirty="0"/>
              <a:t>，老師或學生自己可根據程度調整難度，幫助學生練習聽說讀寫。例如，</a:t>
            </a:r>
            <a:r>
              <a:rPr lang="en-GB" sz="2000" dirty="0"/>
              <a:t>AI</a:t>
            </a:r>
            <a:r>
              <a:rPr lang="zh-TW" altLang="en-US" sz="2000" dirty="0"/>
              <a:t>可以即時糾正語法錯誤，或生成全面的作業報告，讓學生快速地了解錯誤和改正。部分更附帶不同模式選擇，讓學生按自己能力挑選批改模式。此從老師的立場來看，</a:t>
            </a:r>
            <a:r>
              <a:rPr lang="en-GB" sz="2000" dirty="0"/>
              <a:t>AI</a:t>
            </a:r>
            <a:r>
              <a:rPr lang="zh-TW" altLang="en-US" sz="2000" dirty="0"/>
              <a:t>的</a:t>
            </a:r>
            <a:r>
              <a:rPr lang="zh-TW" altLang="en-US" sz="2000" b="1" dirty="0">
                <a:solidFill>
                  <a:srgbClr val="FF0000"/>
                </a:solidFill>
              </a:rPr>
              <a:t>靈活性能讓教師融合不同學習元素</a:t>
            </a:r>
            <a:r>
              <a:rPr lang="zh-TW" altLang="en-US" sz="2000" dirty="0"/>
              <a:t>，如特定詞彙、主題和文體，製作校本化的練習。此外，</a:t>
            </a:r>
            <a:r>
              <a:rPr lang="en-GB" sz="2000" dirty="0"/>
              <a:t>AI</a:t>
            </a:r>
            <a:r>
              <a:rPr lang="zh-TW" altLang="en-US" sz="2000" dirty="0"/>
              <a:t>的數據分析功能可</a:t>
            </a:r>
            <a:r>
              <a:rPr lang="zh-TW" altLang="en-US" sz="2000" b="1" dirty="0">
                <a:solidFill>
                  <a:srgbClr val="FF0000"/>
                </a:solidFill>
              </a:rPr>
              <a:t>幫助老師了解</a:t>
            </a:r>
            <a:r>
              <a:rPr lang="zh-TW" altLang="en-US" sz="2000" dirty="0"/>
              <a:t>學生的學習進度與弱點，設計更有效的教學策略。這些好處都能有效改善和奠定學生的語文基礎。</a:t>
            </a:r>
            <a:r>
              <a:rPr lang="en-US" altLang="zh-TW" sz="2000" dirty="0"/>
              <a:t>(</a:t>
            </a:r>
            <a:r>
              <a:rPr lang="en-GB" sz="2000" dirty="0"/>
              <a:t>To be </a:t>
            </a:r>
            <a:r>
              <a:rPr lang="en-GB" sz="2000" dirty="0" err="1"/>
              <a:t>con’t</a:t>
            </a:r>
            <a:r>
              <a:rPr lang="en-GB" sz="2000" dirty="0"/>
              <a:t> 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6145" cy="1325563"/>
          </a:xfrm>
        </p:spPr>
        <p:txBody>
          <a:bodyPr>
            <a:normAutofit/>
          </a:bodyPr>
          <a:lstStyle/>
          <a:p>
            <a:r>
              <a:rPr lang="en-GB" dirty="0"/>
              <a:t>Data Analysis – Teachers feedbacks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>
              <a:lnSpc>
                <a:spcPct val="180000"/>
              </a:lnSpc>
            </a:pPr>
            <a:r>
              <a:rPr lang="zh-TW" altLang="en-US" sz="2000" dirty="0"/>
              <a:t>然而，在處理學生思維上，</a:t>
            </a:r>
            <a:r>
              <a:rPr lang="en-GB" sz="2000" dirty="0"/>
              <a:t>AI</a:t>
            </a:r>
            <a:r>
              <a:rPr lang="zh-TW" altLang="en-US" sz="2000" dirty="0"/>
              <a:t>內容的</a:t>
            </a:r>
            <a:r>
              <a:rPr lang="zh-TW" altLang="en-US" sz="2000" b="1" dirty="0">
                <a:solidFill>
                  <a:schemeClr val="accent6"/>
                </a:solidFill>
              </a:rPr>
              <a:t>準確性和適應性可能不足</a:t>
            </a:r>
            <a:r>
              <a:rPr lang="zh-TW" altLang="en-US" sz="2000" dirty="0"/>
              <a:t>，尤其是針對文化差異或語言細微之處，可能導致錯誤學習或誤解。例如老師在批改作文上，評分上有很多人性化的考量，而且不同公開考試亦有不同評分準則，這些與</a:t>
            </a:r>
            <a:r>
              <a:rPr lang="en-GB" sz="2000" dirty="0"/>
              <a:t>AI</a:t>
            </a:r>
            <a:r>
              <a:rPr lang="zh-TW" altLang="en-US" sz="2000" dirty="0"/>
              <a:t>的</a:t>
            </a:r>
            <a:r>
              <a:rPr lang="zh-TW" altLang="en-US" sz="2000" b="1" dirty="0">
                <a:solidFill>
                  <a:schemeClr val="accent6"/>
                </a:solidFill>
              </a:rPr>
              <a:t>劃一性評分</a:t>
            </a:r>
            <a:r>
              <a:rPr lang="zh-TW" altLang="en-US" sz="2000" dirty="0"/>
              <a:t>有很大出入。</a:t>
            </a:r>
            <a:r>
              <a:rPr lang="en-GB" sz="2000" dirty="0"/>
              <a:t>AI</a:t>
            </a:r>
            <a:r>
              <a:rPr lang="zh-TW" altLang="en-US" sz="2000" dirty="0"/>
              <a:t>的寫作作業報告中，在「內容」及「組織」方面給予的回饋大多</a:t>
            </a:r>
            <a:r>
              <a:rPr lang="zh-TW" altLang="en-US" sz="2000" b="1" dirty="0">
                <a:solidFill>
                  <a:schemeClr val="accent6"/>
                </a:solidFill>
              </a:rPr>
              <a:t>比較籠統</a:t>
            </a:r>
            <a:r>
              <a:rPr lang="zh-TW" altLang="en-US" sz="2000" dirty="0"/>
              <a:t>，未能有效指出文章內不合理或思路不通之處，也未能針對學生思路提供有效的建議。因此，老師需適時介入，補足這方面的缺憾。</a:t>
            </a:r>
            <a:r>
              <a:rPr lang="en-US" altLang="zh-TW" sz="2000" dirty="0"/>
              <a:t> (</a:t>
            </a:r>
            <a:r>
              <a:rPr lang="en-US" altLang="zh-TW" sz="2000" dirty="0" err="1"/>
              <a:t>Ms</a:t>
            </a:r>
            <a:r>
              <a:rPr lang="en-US" altLang="zh-TW" sz="2000" dirty="0"/>
              <a:t> </a:t>
            </a:r>
            <a:r>
              <a:rPr lang="en-GB" sz="2000" dirty="0"/>
              <a:t>Lui Wing Sze)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Result in UT &amp; Exam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number of students whose standard Score increased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6200" y="2981603"/>
          <a:ext cx="9795042" cy="2316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4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Control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Experiment Classes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Result in UT &amp; Exam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Paper 1 &amp; 4: Experiment Classes have </a:t>
            </a:r>
            <a:r>
              <a:rPr lang="en-GB" sz="4400" b="1" dirty="0">
                <a:solidFill>
                  <a:srgbClr val="FF0000"/>
                </a:solidFill>
              </a:rPr>
              <a:t>MORE</a:t>
            </a:r>
            <a:r>
              <a:rPr lang="en-GB" dirty="0"/>
              <a:t> students whose standard score increased</a:t>
            </a:r>
          </a:p>
          <a:p>
            <a:r>
              <a:rPr lang="en-GB" dirty="0"/>
              <a:t>Paper 3: </a:t>
            </a:r>
            <a:r>
              <a:rPr lang="en-GB" b="1" dirty="0">
                <a:solidFill>
                  <a:schemeClr val="accent6"/>
                </a:solidFill>
              </a:rPr>
              <a:t>Same</a:t>
            </a:r>
            <a:r>
              <a:rPr lang="en-GB" dirty="0"/>
              <a:t> number of students whose standard score increased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Result in UT &amp; Exam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number of students whose standard Score increased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46200" y="2981603"/>
          <a:ext cx="9795042" cy="2316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4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7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S1E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Paper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Result in UT &amp; Exam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Papers: S1C have more improvement than S1E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 Analysis – Result in UT &amp; Exam Conclusion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AI </a:t>
            </a:r>
            <a:r>
              <a:rPr lang="en-GB" sz="4400" b="1" dirty="0">
                <a:solidFill>
                  <a:srgbClr val="FF0000"/>
                </a:solidFill>
              </a:rPr>
              <a:t>CAN</a:t>
            </a:r>
            <a:r>
              <a:rPr lang="en-GB" dirty="0"/>
              <a:t> improve a student's exam mark under the condition of sufficient exercises. </a:t>
            </a:r>
          </a:p>
          <a:p>
            <a:r>
              <a:rPr lang="en-GB" dirty="0"/>
              <a:t>Self-efficacy is </a:t>
            </a:r>
            <a:r>
              <a:rPr lang="en-GB" sz="2800" b="1" dirty="0">
                <a:solidFill>
                  <a:schemeClr val="accent6"/>
                </a:solidFill>
              </a:rPr>
              <a:t>NOT</a:t>
            </a:r>
            <a:r>
              <a:rPr lang="en-GB" dirty="0"/>
              <a:t> related to the exam mark in this research.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Teaching methodology </a:t>
            </a:r>
            <a:r>
              <a:rPr lang="en-GB" sz="16600" b="1" dirty="0">
                <a:solidFill>
                  <a:srgbClr val="FF0000"/>
                </a:solidFill>
              </a:rPr>
              <a:t>MUST</a:t>
            </a:r>
            <a:r>
              <a:rPr lang="en-GB" dirty="0"/>
              <a:t> be </a:t>
            </a:r>
            <a:r>
              <a:rPr lang="en-GB" sz="16600" b="1" dirty="0">
                <a:solidFill>
                  <a:srgbClr val="FF0000"/>
                </a:solidFill>
              </a:rPr>
              <a:t>changed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is </a:t>
            </a:r>
            <a:r>
              <a:rPr lang="en-GB"/>
              <a:t>still the </a:t>
            </a:r>
            <a:r>
              <a:rPr lang="en-GB" sz="16600" b="1">
                <a:solidFill>
                  <a:srgbClr val="FF0000"/>
                </a:solidFill>
              </a:rPr>
              <a:t>MOST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dirty="0"/>
              <a:t>important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Communication</a:t>
            </a:r>
            <a:r>
              <a:rPr lang="en-GB" dirty="0"/>
              <a:t> is relatively </a:t>
            </a:r>
            <a:r>
              <a:rPr lang="en-GB" sz="16600" b="1" dirty="0">
                <a:solidFill>
                  <a:srgbClr val="FF0000"/>
                </a:solidFill>
              </a:rPr>
              <a:t>MORE</a:t>
            </a:r>
            <a:r>
              <a:rPr lang="en-GB" dirty="0"/>
              <a:t> important than </a:t>
            </a:r>
            <a:r>
              <a:rPr lang="en-GB" sz="2800" dirty="0">
                <a:solidFill>
                  <a:schemeClr val="accent6"/>
                </a:solidFill>
              </a:rPr>
              <a:t>grammar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Reflection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655"/>
          </a:xfrm>
        </p:spPr>
        <p:txBody>
          <a:bodyPr>
            <a:normAutofit/>
          </a:bodyPr>
          <a:lstStyle/>
          <a:p>
            <a:r>
              <a:rPr lang="en-GB" dirty="0"/>
              <a:t>Students learn to </a:t>
            </a:r>
          </a:p>
          <a:p>
            <a:pPr marL="0" indent="0">
              <a:buNone/>
            </a:pPr>
            <a:r>
              <a:rPr lang="x-none" altLang="en-US" sz="13800" b="1" dirty="0">
                <a:solidFill>
                  <a:srgbClr val="FF0000"/>
                </a:solidFill>
              </a:rPr>
              <a:t> </a:t>
            </a:r>
            <a:r>
              <a:rPr lang="en-US" sz="13800" b="1" dirty="0">
                <a:solidFill>
                  <a:srgbClr val="FF0000"/>
                </a:solidFill>
              </a:rPr>
              <a:t>EVALUA</a:t>
            </a:r>
            <a:r>
              <a:rPr lang="x-none" altLang="en-US" sz="13800" b="1" dirty="0">
                <a:solidFill>
                  <a:srgbClr val="FF0000"/>
                </a:solidFill>
              </a:rPr>
              <a:t>T</a:t>
            </a:r>
            <a:r>
              <a:rPr lang="en-US" sz="13800" b="1" dirty="0">
                <a:solidFill>
                  <a:srgbClr val="FF0000"/>
                </a:solidFill>
              </a:rPr>
              <a:t>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x-none" altLang="en-GB" dirty="0"/>
              <a:t> </a:t>
            </a:r>
            <a:r>
              <a:rPr lang="en-GB" dirty="0"/>
              <a:t>rather than </a:t>
            </a:r>
            <a:r>
              <a:rPr lang="en-GB" sz="2800" dirty="0">
                <a:solidFill>
                  <a:schemeClr val="accent6"/>
                </a:solidFill>
              </a:rPr>
              <a:t>write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211761" cy="2852737"/>
          </a:xfrm>
        </p:spPr>
        <p:txBody>
          <a:bodyPr>
            <a:normAutofit/>
          </a:bodyPr>
          <a:lstStyle/>
          <a:p>
            <a:r>
              <a:rPr lang="en-GB" sz="9600" dirty="0"/>
              <a:t>Next Step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Implement in the </a:t>
            </a:r>
            <a:r>
              <a:rPr lang="en-GB" sz="8000" b="1" dirty="0">
                <a:solidFill>
                  <a:srgbClr val="FF0000"/>
                </a:solidFill>
              </a:rPr>
              <a:t>foundation</a:t>
            </a:r>
            <a:r>
              <a:rPr lang="en-GB" dirty="0"/>
              <a:t> classes</a:t>
            </a:r>
          </a:p>
          <a:p>
            <a:r>
              <a:rPr lang="en-GB" sz="8000" b="1" dirty="0">
                <a:solidFill>
                  <a:srgbClr val="FF0000"/>
                </a:solidFill>
              </a:rPr>
              <a:t>More</a:t>
            </a:r>
            <a:r>
              <a:rPr lang="en-GB" dirty="0"/>
              <a:t> AI exercises  </a:t>
            </a:r>
          </a:p>
          <a:p>
            <a:r>
              <a:rPr lang="en-GB" sz="8000" b="1" dirty="0">
                <a:solidFill>
                  <a:srgbClr val="FF0000"/>
                </a:solidFill>
              </a:rPr>
              <a:t>More</a:t>
            </a:r>
            <a:r>
              <a:rPr lang="en-GB" dirty="0"/>
              <a:t> schools to join</a:t>
            </a:r>
          </a:p>
          <a:p>
            <a:r>
              <a:rPr lang="en-GB" dirty="0"/>
              <a:t>Implement a </a:t>
            </a:r>
            <a:r>
              <a:rPr lang="en-US" altLang="en-GB" sz="8000" b="1" dirty="0">
                <a:solidFill>
                  <a:srgbClr val="FF0000"/>
                </a:solidFill>
              </a:rPr>
              <a:t>NEW </a:t>
            </a:r>
            <a:r>
              <a:rPr lang="en-GB" dirty="0"/>
              <a:t>teaching methodology research project</a:t>
            </a:r>
            <a:r>
              <a:rPr lang="en-US" altLang="en-GB" dirty="0"/>
              <a:t>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GB" dirty="0">
                <a:sym typeface="+mn-ea"/>
              </a:rPr>
              <a:t>“</a:t>
            </a:r>
            <a:r>
              <a:rPr lang="en-US" altLang="zh-CN" dirty="0">
                <a:sym typeface="+mn-ea"/>
              </a:rPr>
              <a:t>NEW</a:t>
            </a:r>
            <a:r>
              <a:rPr lang="zh-CN" altLang="en-GB" dirty="0">
                <a:sym typeface="+mn-ea"/>
              </a:rPr>
              <a:t>”</a:t>
            </a:r>
            <a:r>
              <a:rPr lang="x-none" altLang="zh-CN" dirty="0">
                <a:sym typeface="+mn-ea"/>
              </a:rPr>
              <a:t> </a:t>
            </a:r>
            <a:r>
              <a:rPr lang="en-GB" dirty="0">
                <a:sym typeface="+mn-ea"/>
              </a:rPr>
              <a:t>teaching methodology with AI research project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Theme: What do we eat?</a:t>
            </a:r>
          </a:p>
          <a:p>
            <a:pPr>
              <a:lnSpc>
                <a:spcPct val="100000"/>
              </a:lnSpc>
            </a:pPr>
            <a:r>
              <a:rPr lang="en-US" altLang="en-GB" dirty="0"/>
              <a:t>Pre</a:t>
            </a:r>
            <a:r>
              <a:rPr lang="x-none" altLang="en-US" dirty="0"/>
              <a:t>-L</a:t>
            </a:r>
            <a:r>
              <a:rPr lang="en-US" altLang="en-GB" dirty="0"/>
              <a:t>esson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Students find out the different types </a:t>
            </a:r>
            <a:r>
              <a:rPr lang="en-GB"/>
              <a:t>of meals</a:t>
            </a:r>
            <a:r>
              <a:rPr lang="en-US" altLang="en-GB"/>
              <a:t> and choose one of them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ym typeface="+mn-ea"/>
              </a:rPr>
              <a:t>Students find the useful vocabulary of the meal that they chose through AI</a:t>
            </a:r>
            <a:r>
              <a:rPr lang="en-US" altLang="en-GB" dirty="0">
                <a:sym typeface="+mn-ea"/>
              </a:rPr>
              <a:t> (Need to submit the prompt)</a:t>
            </a:r>
            <a:endParaRPr lang="en-US" altLang="en-GB"/>
          </a:p>
          <a:p>
            <a:pPr>
              <a:lnSpc>
                <a:spcPct val="100000"/>
              </a:lnSpc>
            </a:pPr>
            <a:r>
              <a:rPr lang="en-US" altLang="en-GB"/>
              <a:t>Lesson</a:t>
            </a:r>
          </a:p>
          <a:p>
            <a:pPr lvl="1">
              <a:lnSpc>
                <a:spcPct val="100000"/>
              </a:lnSpc>
            </a:pPr>
            <a:r>
              <a:rPr lang="en-US" altLang="en-GB"/>
              <a:t>Students introduce what they choose and why they choose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GB" dirty="0">
                <a:sym typeface="+mn-ea"/>
              </a:rPr>
              <a:t>“</a:t>
            </a:r>
            <a:r>
              <a:rPr lang="en-US" altLang="zh-CN" dirty="0">
                <a:sym typeface="+mn-ea"/>
              </a:rPr>
              <a:t>NEW</a:t>
            </a:r>
            <a:r>
              <a:rPr lang="zh-CN" altLang="en-GB" dirty="0">
                <a:sym typeface="+mn-ea"/>
              </a:rPr>
              <a:t>”</a:t>
            </a:r>
            <a:r>
              <a:rPr lang="x-none" altLang="zh-CN" dirty="0">
                <a:sym typeface="+mn-ea"/>
              </a:rPr>
              <a:t> </a:t>
            </a:r>
            <a:r>
              <a:rPr lang="en-GB" dirty="0">
                <a:sym typeface="+mn-ea"/>
              </a:rPr>
              <a:t>teaching methodology with AI research project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Theme: What do we eat?</a:t>
            </a:r>
          </a:p>
          <a:p>
            <a:pPr>
              <a:lnSpc>
                <a:spcPct val="100000"/>
              </a:lnSpc>
            </a:pPr>
            <a:r>
              <a:rPr lang="en-US" altLang="en-GB" dirty="0"/>
              <a:t>Pre</a:t>
            </a:r>
            <a:r>
              <a:rPr lang="x-none" altLang="en-US" dirty="0"/>
              <a:t>-L</a:t>
            </a:r>
            <a:r>
              <a:rPr lang="en-US" altLang="en-GB" dirty="0"/>
              <a:t>esson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Students </a:t>
            </a:r>
            <a:r>
              <a:rPr lang="en-US" altLang="en-GB" dirty="0"/>
              <a:t>complete Reading Comprehenion about the theme</a:t>
            </a:r>
            <a:endParaRPr lang="en-US" altLang="en-GB"/>
          </a:p>
          <a:p>
            <a:pPr lvl="1">
              <a:lnSpc>
                <a:spcPct val="100000"/>
              </a:lnSpc>
            </a:pPr>
            <a:r>
              <a:rPr lang="en-US" altLang="en-GB" dirty="0">
                <a:sym typeface="+mn-ea"/>
              </a:rPr>
              <a:t>Students complete the spelling exercise with the vocabuary </a:t>
            </a:r>
          </a:p>
          <a:p>
            <a:pPr lvl="1">
              <a:lnSpc>
                <a:spcPct val="100000"/>
              </a:lnSpc>
            </a:pPr>
            <a:r>
              <a:rPr lang="en-US" altLang="en-GB" dirty="0">
                <a:sym typeface="+mn-ea"/>
              </a:rPr>
              <a:t>Prepare the read aloud 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en-GB" dirty="0">
                <a:sym typeface="+mn-ea"/>
              </a:rPr>
              <a:t>textbook passage</a:t>
            </a:r>
            <a:r>
              <a:rPr lang="zh-CN" altLang="en-US" dirty="0">
                <a:sym typeface="+mn-ea"/>
              </a:rPr>
              <a:t>）</a:t>
            </a:r>
            <a:endParaRPr lang="en-US" altLang="en-GB"/>
          </a:p>
          <a:p>
            <a:pPr>
              <a:lnSpc>
                <a:spcPct val="100000"/>
              </a:lnSpc>
            </a:pPr>
            <a:r>
              <a:rPr lang="en-US" altLang="en-GB"/>
              <a:t>Lesson</a:t>
            </a:r>
          </a:p>
          <a:p>
            <a:pPr lvl="1">
              <a:lnSpc>
                <a:spcPct val="100000"/>
              </a:lnSpc>
            </a:pPr>
            <a:r>
              <a:rPr lang="en-US" altLang="en-GB"/>
              <a:t>Normal lesson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School in Tung Chung</a:t>
            </a:r>
          </a:p>
          <a:p>
            <a:r>
              <a:rPr lang="en-US" sz="3200" dirty="0"/>
              <a:t>We aim to achieve a higher University admission rate </a:t>
            </a:r>
          </a:p>
          <a:p>
            <a:pPr marL="0" indent="0">
              <a:buNone/>
            </a:pPr>
            <a:r>
              <a:rPr lang="x-none" altLang="en-US" sz="3200" dirty="0"/>
              <a:t>  </a:t>
            </a:r>
            <a:r>
              <a:rPr lang="en-US" sz="3200" dirty="0"/>
              <a:t>-&gt;  Improving students' English proficiency may be one </a:t>
            </a:r>
            <a:r>
              <a:rPr lang="x-none" altLang="en-US" sz="3200" dirty="0"/>
              <a:t>  </a:t>
            </a:r>
          </a:p>
          <a:p>
            <a:pPr marL="0" indent="0">
              <a:buNone/>
            </a:pPr>
            <a:r>
              <a:rPr lang="x-none" altLang="en-US" sz="3200" dirty="0"/>
              <a:t>  </a:t>
            </a:r>
            <a:r>
              <a:rPr lang="en-US" sz="3200" dirty="0"/>
              <a:t>effective method.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GB" dirty="0"/>
              <a:t>“</a:t>
            </a:r>
            <a:r>
              <a:rPr lang="en-US" altLang="zh-CN" dirty="0"/>
              <a:t>NEW</a:t>
            </a:r>
            <a:r>
              <a:rPr lang="zh-CN" altLang="en-GB" dirty="0"/>
              <a:t>”</a:t>
            </a:r>
            <a:r>
              <a:rPr lang="x-none" altLang="zh-CN" dirty="0"/>
              <a:t> </a:t>
            </a:r>
            <a:r>
              <a:rPr lang="en-GB" dirty="0"/>
              <a:t>teaching methodology with AI research project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Theme: What do we eat?</a:t>
            </a:r>
          </a:p>
          <a:p>
            <a:pPr>
              <a:lnSpc>
                <a:spcPct val="100000"/>
              </a:lnSpc>
            </a:pPr>
            <a:r>
              <a:rPr lang="en-US" altLang="en-GB"/>
              <a:t>Pre</a:t>
            </a:r>
            <a:r>
              <a:rPr lang="x-none" altLang="en-US"/>
              <a:t>-L</a:t>
            </a:r>
            <a:r>
              <a:rPr lang="en-US" altLang="en-GB"/>
              <a:t>esson</a:t>
            </a:r>
          </a:p>
          <a:p>
            <a:pPr lvl="1">
              <a:lnSpc>
                <a:spcPct val="100000"/>
              </a:lnSpc>
            </a:pPr>
            <a:r>
              <a:rPr lang="en-US" altLang="en-GB"/>
              <a:t>Students prepare the hint of the composition by using AI (</a:t>
            </a:r>
            <a:r>
              <a:rPr lang="en-US" altLang="en-GB" dirty="0">
                <a:sym typeface="+mn-ea"/>
              </a:rPr>
              <a:t>Need to submit the prompt</a:t>
            </a:r>
            <a:r>
              <a:rPr lang="en-US" altLang="en-GB"/>
              <a:t>)</a:t>
            </a:r>
          </a:p>
          <a:p>
            <a:pPr>
              <a:lnSpc>
                <a:spcPct val="100000"/>
              </a:lnSpc>
            </a:pPr>
            <a:r>
              <a:rPr lang="en-US" altLang="en-GB"/>
              <a:t>Lesson</a:t>
            </a:r>
          </a:p>
          <a:p>
            <a:pPr lvl="1">
              <a:lnSpc>
                <a:spcPct val="100000"/>
              </a:lnSpc>
            </a:pPr>
            <a:r>
              <a:rPr lang="en-US" altLang="en-GB" dirty="0"/>
              <a:t>Students complete the composition</a:t>
            </a:r>
          </a:p>
          <a:p>
            <a:pPr lvl="0">
              <a:lnSpc>
                <a:spcPct val="100000"/>
              </a:lnSpc>
            </a:pPr>
            <a:r>
              <a:rPr lang="en-US" altLang="en-GB" dirty="0"/>
              <a:t>Post-Lesson</a:t>
            </a:r>
          </a:p>
          <a:p>
            <a:pPr lvl="1">
              <a:lnSpc>
                <a:spcPct val="100000"/>
              </a:lnSpc>
            </a:pPr>
            <a:r>
              <a:rPr lang="en-US" altLang="en-GB" dirty="0"/>
              <a:t>Students mark their neighbor passage by using AI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1360150" cy="2852737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+mn-lt"/>
              </a:rPr>
              <a:t>One more thing……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Contact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Email: </a:t>
            </a:r>
            <a:r>
              <a:rPr lang="en-US" sz="4800" dirty="0" err="1"/>
              <a:t>lkr@hoyu.edu.hk</a:t>
            </a:r>
            <a:endParaRPr lang="en-US" sz="4800" dirty="0"/>
          </a:p>
        </p:txBody>
      </p:sp>
      <p:pic>
        <p:nvPicPr>
          <p:cNvPr id="6" name="Picture 5" descr="A qr code on a black background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022" y="1027905"/>
            <a:ext cx="4292564" cy="4682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  <a:endParaRPr lang="en-GB" sz="8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4864" cy="4309361"/>
          </a:xfrm>
        </p:spPr>
        <p:txBody>
          <a:bodyPr>
            <a:normAutofit fontScale="92500" lnSpcReduction="20000"/>
          </a:bodyPr>
          <a:lstStyle/>
          <a:p>
            <a:pPr marL="0" marR="0" lvl="0" indent="0">
              <a:lnSpc>
                <a:spcPct val="115000"/>
              </a:lnSpc>
              <a:buNone/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1: </a:t>
            </a:r>
            <a:r>
              <a:rPr lang="en-US" altLang="zh-TW" sz="32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High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32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qualified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(15 students [~13%])</a:t>
            </a:r>
            <a:endParaRPr lang="en-US" altLang="zh-TW" sz="32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0" marR="0" lvl="0" indent="0">
              <a:lnSpc>
                <a:spcPct val="115000"/>
              </a:lnSpc>
              <a:buNone/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2: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Low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32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qualified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(15 students [~13%])</a:t>
            </a:r>
            <a:endParaRPr lang="en-US" altLang="zh-TW" sz="32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3: </a:t>
            </a:r>
            <a:r>
              <a:rPr lang="en-US" altLang="zh-TW" sz="32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High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unqualified</a:t>
            </a:r>
            <a:r>
              <a:rPr lang="zh-TW" altLang="en-US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(45 students [~36%])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4: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Low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unqualified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(50 students [~38%])</a:t>
            </a:r>
            <a:endParaRPr lang="en-US" sz="3200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1243" y="6177516"/>
            <a:ext cx="522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*English proficiency level qualified: DSE Level 2</a:t>
            </a:r>
            <a:endParaRPr lang="en-GB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- </a:t>
            </a:r>
            <a:r>
              <a:rPr lang="en-US" altLang="zh-TW" dirty="0"/>
              <a:t>Current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460501"/>
            <a:ext cx="5839326" cy="367698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Cultivate an English atmosphere in the school.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Students can </a:t>
            </a: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study/play with English teachers in the</a:t>
            </a: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English corner. 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 err="1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Organising</a:t>
            </a: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interest classes on different topics, such as English handicrafts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Having English film appreciation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Book recommendations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Spelling games</a:t>
            </a:r>
            <a:endParaRPr lang="en-US" altLang="zh-TW" sz="2800" kern="100" dirty="0">
              <a:effectLst/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endParaRPr lang="en-GB" sz="4400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4307305" y="1925053"/>
            <a:ext cx="6509084" cy="3340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Increase students‘ exposure to English and broaden their horizons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By participating in extracurricular activities and competitions, such as taking students to watch English dramas, joint school English mock oral exams, etc.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Reading scheme</a:t>
            </a:r>
          </a:p>
          <a:p>
            <a:endParaRPr lang="en-GB" sz="4400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1856875" y="3016751"/>
            <a:ext cx="5514474" cy="29749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Cater for students' learning diversity.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Adjusting the content of courses for different ability classes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Different levels of Test and exam papers</a:t>
            </a:r>
          </a:p>
          <a:p>
            <a:pPr lvl="1">
              <a:lnSpc>
                <a:spcPct val="115000"/>
              </a:lnSpc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After-school remedial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 - </a:t>
            </a:r>
            <a:r>
              <a:rPr lang="en-US" altLang="zh-TW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Evaluate current strategies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85318" cy="4351338"/>
          </a:xfrm>
        </p:spPr>
        <p:txBody>
          <a:bodyPr/>
          <a:lstStyle/>
          <a:p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Based on 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data from internal tests and exams, as well as TSA and DSE, our current school strategy is effective for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Categories 1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and </a:t>
            </a:r>
            <a:r>
              <a:rPr lang="en-US" altLang="zh-TW" sz="32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2</a:t>
            </a:r>
            <a:r>
              <a:rPr lang="en-US" altLang="zh-TW" sz="32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, </a:t>
            </a:r>
            <a:r>
              <a:rPr lang="en-US" altLang="zh-TW" sz="32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but not for other categories.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40971" y="3615748"/>
            <a:ext cx="9503229" cy="20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>
              <a:lnSpc>
                <a:spcPct val="115000"/>
              </a:lnSpc>
              <a:buNone/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1: </a:t>
            </a:r>
            <a:r>
              <a:rPr lang="en-US" altLang="zh-TW" sz="28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High</a:t>
            </a: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28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qualified</a:t>
            </a: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(15 students [~13%])</a:t>
            </a:r>
            <a:endParaRPr lang="en-US" altLang="zh-TW" sz="28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  <a:p>
            <a:pPr marL="0" marR="0" lvl="0" indent="0">
              <a:lnSpc>
                <a:spcPct val="115000"/>
              </a:lnSpc>
              <a:buNone/>
            </a:pP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Cat. 2: </a:t>
            </a:r>
            <a:r>
              <a:rPr lang="en-US" altLang="zh-TW" sz="2800" b="1" kern="100" dirty="0">
                <a:solidFill>
                  <a:srgbClr val="FF0000"/>
                </a:solidFill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Low</a:t>
            </a:r>
            <a:r>
              <a:rPr lang="en-US" altLang="zh-TW" sz="2800" kern="100" dirty="0"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learning motivation, English proficiency level </a:t>
            </a:r>
            <a:r>
              <a:rPr lang="en-US" altLang="zh-TW" sz="2800" b="1" kern="100" dirty="0">
                <a:solidFill>
                  <a:srgbClr val="FFFF00"/>
                </a:solidFill>
                <a:highlight>
                  <a:srgbClr val="0000FF"/>
                </a:highlight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qualified</a:t>
            </a:r>
            <a:r>
              <a:rPr lang="en-US" altLang="zh-TW" sz="2800" kern="100" dirty="0">
                <a:effectLst/>
                <a:latin typeface="Aptos" charset="0"/>
                <a:ea typeface="新細明體" panose="02020500000000000000" pitchFamily="18" charset="-120"/>
                <a:cs typeface="Times New Roman" panose="02020503050405090304" pitchFamily="18" charset="0"/>
              </a:rPr>
              <a:t> (15 students [~13%])</a:t>
            </a:r>
            <a:endParaRPr lang="en-US" altLang="zh-TW" sz="2800" kern="100" dirty="0">
              <a:latin typeface="Aptos" charset="0"/>
              <a:ea typeface="新細明體" panose="02020500000000000000" pitchFamily="18" charset="-12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A3C6F449E1C954F8E631DF62F6561C5" ma:contentTypeVersion="14" ma:contentTypeDescription="建立新的文件。" ma:contentTypeScope="" ma:versionID="52a308a5c333e05c59e9f7e8060690f5">
  <xsd:schema xmlns:xsd="http://www.w3.org/2001/XMLSchema" xmlns:xs="http://www.w3.org/2001/XMLSchema" xmlns:p="http://schemas.microsoft.com/office/2006/metadata/properties" xmlns:ns2="0bbb4b91-0ee2-4151-84b1-5b97fa409fe8" xmlns:ns3="8e1bf359-2b41-46a4-8b9b-3ece4fb97bbe" targetNamespace="http://schemas.microsoft.com/office/2006/metadata/properties" ma:root="true" ma:fieldsID="a29115ae61d4af068a4a7563c1e792aa" ns2:_="" ns3:_="">
    <xsd:import namespace="0bbb4b91-0ee2-4151-84b1-5b97fa409fe8"/>
    <xsd:import namespace="8e1bf359-2b41-46a4-8b9b-3ece4fb97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b4b91-0ee2-4151-84b1-5b97fa409f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e4e264a9-5b14-4428-b4aa-7e2898a0ce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f359-2b41-46a4-8b9b-3ece4fb97bb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c0ea1f8-702a-4b02-b20d-4f5b4019ce63}" ma:internalName="TaxCatchAll" ma:showField="CatchAllData" ma:web="8e1bf359-2b41-46a4-8b9b-3ece4fb97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b4b91-0ee2-4151-84b1-5b97fa409fe8">
      <Terms xmlns="http://schemas.microsoft.com/office/infopath/2007/PartnerControls"/>
    </lcf76f155ced4ddcb4097134ff3c332f>
    <TaxCatchAll xmlns="8e1bf359-2b41-46a4-8b9b-3ece4fb97bbe" xsi:nil="true"/>
  </documentManagement>
</p:properties>
</file>

<file path=customXml/itemProps1.xml><?xml version="1.0" encoding="utf-8"?>
<ds:datastoreItem xmlns:ds="http://schemas.openxmlformats.org/officeDocument/2006/customXml" ds:itemID="{F009370A-B866-4F70-BAF3-C0E4795BD74F}"/>
</file>

<file path=customXml/itemProps2.xml><?xml version="1.0" encoding="utf-8"?>
<ds:datastoreItem xmlns:ds="http://schemas.openxmlformats.org/officeDocument/2006/customXml" ds:itemID="{52663F58-4CA5-41CD-92D1-3D44F08F1732}"/>
</file>

<file path=customXml/itemProps3.xml><?xml version="1.0" encoding="utf-8"?>
<ds:datastoreItem xmlns:ds="http://schemas.openxmlformats.org/officeDocument/2006/customXml" ds:itemID="{0F46719B-E44E-4AF3-967C-79B392B7811C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2554</Words>
  <Application>Microsoft Office PowerPoint</Application>
  <PresentationFormat>Widescreen</PresentationFormat>
  <Paragraphs>278</Paragraphs>
  <Slides>62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新細明體</vt:lpstr>
      <vt:lpstr>Aptos</vt:lpstr>
      <vt:lpstr>Aptos Display</vt:lpstr>
      <vt:lpstr>Arial</vt:lpstr>
      <vt:lpstr>Times New Roman</vt:lpstr>
      <vt:lpstr>Office Theme</vt:lpstr>
      <vt:lpstr>Research project on using AI to improve English</vt:lpstr>
      <vt:lpstr>My Portfolios</vt:lpstr>
      <vt:lpstr>Content</vt:lpstr>
      <vt:lpstr>Participating Teachers</vt:lpstr>
      <vt:lpstr>Background</vt:lpstr>
      <vt:lpstr>Background</vt:lpstr>
      <vt:lpstr>Background</vt:lpstr>
      <vt:lpstr>Background - Current strategies</vt:lpstr>
      <vt:lpstr>Background - Evaluate current strategies</vt:lpstr>
      <vt:lpstr>Background</vt:lpstr>
      <vt:lpstr>Background</vt:lpstr>
      <vt:lpstr>Background</vt:lpstr>
      <vt:lpstr>Background</vt:lpstr>
      <vt:lpstr>Will learning become……</vt:lpstr>
      <vt:lpstr>Background</vt:lpstr>
      <vt:lpstr>Implementation Strategy</vt:lpstr>
      <vt:lpstr>Implementation Strategy - Objectives</vt:lpstr>
      <vt:lpstr>Implementation Strategy</vt:lpstr>
      <vt:lpstr>Implementation Strategy</vt:lpstr>
      <vt:lpstr>Implementation Strategy</vt:lpstr>
      <vt:lpstr>PowerPoint Presentation</vt:lpstr>
      <vt:lpstr>Implementation Strategy</vt:lpstr>
      <vt:lpstr>Implementation Strategy</vt:lpstr>
      <vt:lpstr>Implementation Strategy</vt:lpstr>
      <vt:lpstr>PowerPoint Presentation</vt:lpstr>
      <vt:lpstr>PowerPoint Presentation</vt:lpstr>
      <vt:lpstr>Implementation Strategy</vt:lpstr>
      <vt:lpstr>Implementation Strategy</vt:lpstr>
      <vt:lpstr>Implementation Strategy</vt:lpstr>
      <vt:lpstr>Implementation Strategy</vt:lpstr>
      <vt:lpstr>Implementation Strategy  - Evaluation</vt:lpstr>
      <vt:lpstr>Implementation Strategy  - Evaluation</vt:lpstr>
      <vt:lpstr>PowerPoint Presentation</vt:lpstr>
      <vt:lpstr>Implementation Strategy  - Evaluation</vt:lpstr>
      <vt:lpstr>Data Analysis</vt:lpstr>
      <vt:lpstr>Data Analysis - Limitation</vt:lpstr>
      <vt:lpstr>Data Analysis - Questionnaire</vt:lpstr>
      <vt:lpstr>Data Analysis - Questionnaire</vt:lpstr>
      <vt:lpstr>Data Analysis - Questionnaire</vt:lpstr>
      <vt:lpstr>Data Analysis - Questionnaire</vt:lpstr>
      <vt:lpstr>Data Analysis – Questionnaire Conclusion</vt:lpstr>
      <vt:lpstr>Data Analysis – Questionnaire Conclusion</vt:lpstr>
      <vt:lpstr>Data Analysis – Teachers feedbacks</vt:lpstr>
      <vt:lpstr>Data Analysis – Teachers feedbacks</vt:lpstr>
      <vt:lpstr>Data Analysis – Teachers feedbacks</vt:lpstr>
      <vt:lpstr>Data Analysis – Result in UT &amp; Exam</vt:lpstr>
      <vt:lpstr>Data Analysis – Result in UT &amp; Exam</vt:lpstr>
      <vt:lpstr>Data Analysis – Result in UT &amp; Exam</vt:lpstr>
      <vt:lpstr>Data Analysis – Result in UT &amp; Exam</vt:lpstr>
      <vt:lpstr>Data Analysis – Result in UT &amp; Exam Conclusion</vt:lpstr>
      <vt:lpstr>Reflection</vt:lpstr>
      <vt:lpstr>Reflection</vt:lpstr>
      <vt:lpstr>Reflection</vt:lpstr>
      <vt:lpstr>Reflection</vt:lpstr>
      <vt:lpstr>Reflection</vt:lpstr>
      <vt:lpstr>Next Step</vt:lpstr>
      <vt:lpstr>Next Step</vt:lpstr>
      <vt:lpstr>“NEW” teaching methodology with AI research project</vt:lpstr>
      <vt:lpstr>“NEW” teaching methodology with AI research project</vt:lpstr>
      <vt:lpstr>“NEW” teaching methodology with AI research project</vt:lpstr>
      <vt:lpstr>One more thing……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Lee Kwan Hung</dc:creator>
  <cp:lastModifiedBy>Jonathan Wong</cp:lastModifiedBy>
  <cp:revision>37</cp:revision>
  <dcterms:created xsi:type="dcterms:W3CDTF">2025-06-23T08:39:49Z</dcterms:created>
  <dcterms:modified xsi:type="dcterms:W3CDTF">2025-07-04T02:48:51Z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21B5E729758570C52DE84F68B724FD38_42</vt:lpwstr>
  </property>
  <property fmtid="{D5CDD505-2E9C-101B-9397-08002B2CF9AE}" pid="3" name="KSOProductBuildVer">
    <vt:lpwstr>3076-7.5.1.8994</vt:lpwstr>
  </property>
  <property fmtid="{D5CDD505-2E9C-101B-9397-08002B2CF9AE}" pid="4" name="ContentTypeId">
    <vt:lpwstr>0x010100EA3C6F449E1C954F8E631DF62F6561C5</vt:lpwstr>
  </property>
  <property fmtid="{D5CDD505-2E9C-101B-9397-08002B2CF9AE}" pid="5" name="Order">
    <vt:r8>527800</vt:r8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</Properties>
</file>