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85" r:id="rId15"/>
    <p:sldId id="295" r:id="rId16"/>
    <p:sldId id="296" r:id="rId17"/>
    <p:sldId id="297" r:id="rId18"/>
    <p:sldId id="298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43" r:id="rId39"/>
    <p:sldId id="344" r:id="rId40"/>
    <p:sldId id="32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382B8-856D-4E9B-84D1-81F7023B2B6A}" v="2" dt="2026-05-12T01:35:36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73"/>
  </p:normalViewPr>
  <p:slideViewPr>
    <p:cSldViewPr snapToGrid="0">
      <p:cViewPr varScale="1">
        <p:scale>
          <a:sx n="105" d="100"/>
          <a:sy n="10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6915-D030-03C8-9D52-F1DE5EF98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CB90A-DEA4-0718-6213-05F4C0633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D9D9C-ADD3-BF9D-529B-9C4FFA2D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D4A-4BEF-594F-A9E6-96A5B89316B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56D1A-14C6-7893-7376-7AECDC4B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E660B-2E19-5F90-D5AE-DA17935E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B62B-10B7-214F-BA3D-F4A6CC3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0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0CA5-6E9F-2DE7-995C-6EEE353A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51C51-81B8-D002-69F3-D1EB892AD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4987B-4BFF-2931-FDF9-92A79FA7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D4A-4BEF-594F-A9E6-96A5B89316B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20DC-E696-4A80-D804-4ECD7240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A5856-CCCD-6286-D712-88C72734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B62B-10B7-214F-BA3D-F4A6CC3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5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2EBFD0-DC36-2A92-5675-5602D03A8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8A277-17D0-7CF3-7BE8-52148BA9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C73A7-E25F-61AF-5B6A-B989C088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D4A-4BEF-594F-A9E6-96A5B89316B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EA01-09F9-DEF1-480C-2EB1E002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5B1AB-B5E2-6522-A48F-D530CF7B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B62B-10B7-214F-BA3D-F4A6CC3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5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23B2-BDEC-0DCC-7F94-7825EB99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79428-DB98-69FB-A25B-86FC3DEB5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211C0-D559-D2B0-6829-37F8D861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D4A-4BEF-594F-A9E6-96A5B89316B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46EF8-97F3-8ED7-42CA-83F32524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F3887-CDC9-AA92-3A45-9D55DC51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B62B-10B7-214F-BA3D-F4A6CC3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9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0700-21F3-A032-7B2C-F3A4D89F5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15B9F-0A4C-D1A7-5788-CE79CD953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FBB83-0982-87E1-B38E-71AC9B8A8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D4A-4BEF-594F-A9E6-96A5B89316B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B44F4-4733-664B-1C9E-78E76E1B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74428-3656-E336-A55B-F41B8FDE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B62B-10B7-214F-BA3D-F4A6CC3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3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527B-FD26-3962-CA04-4030D912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22980-017F-4F03-E7D9-CAD3B7323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A1305-F617-C91C-7DE5-A8D80C33B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6D937-A294-F47E-52BB-0834226B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D4A-4BEF-594F-A9E6-96A5B89316B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C5E17-F546-1903-EDA5-AC05CC6A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F5CB9-A16D-EB19-990A-6AF6517A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B62B-10B7-214F-BA3D-F4A6CC3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8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77F6F-7A45-6D63-3875-23C3FA75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EE4B2-59A2-ACCE-1575-BA495AC20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D85ED-35CB-85F2-9246-6C504E3F8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26423-4014-3717-A4CA-EF8921079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5B96F-7CD1-EB9F-DD6C-829E1B131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9C8BDF-B5E8-A3B4-BFCF-CC7B762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D4A-4BEF-594F-A9E6-96A5B89316B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B4FA22-64D0-CCCB-C14A-E08B8AC6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BB1D3-A15B-9878-E56D-2875FDF6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B62B-10B7-214F-BA3D-F4A6CC3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5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7EF7-9DB2-2F42-FB11-3CF00048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14347-A098-A922-32CB-84C8DC82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D4A-4BEF-594F-A9E6-96A5B89316B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80F47-BE73-E618-4737-566E10CD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D2D40-263A-C3B0-D3F9-5E3491B1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B62B-10B7-214F-BA3D-F4A6CC3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7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77837-61A2-D4C4-368E-C9F7C7D8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D4A-4BEF-594F-A9E6-96A5B89316B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41F96-8C47-FDFD-4ADC-9871679B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25049-B59A-5A7C-3918-3FA43D28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B62B-10B7-214F-BA3D-F4A6CC3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5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95C42-5E02-405E-601B-2CD468B6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3BC19-85F5-3F7C-4244-642286BCD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D8B1B-7234-10E9-0956-17473E8F0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ED46A-A539-4B75-28CD-0073B588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D4A-4BEF-594F-A9E6-96A5B89316B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3E196-8C04-988A-6024-E4F6C09D6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97FDD-D194-2AC0-6906-BB57F83A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B62B-10B7-214F-BA3D-F4A6CC3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9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BFAD-F84E-A567-FB85-9F3CCB7D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3CF5B-86A1-3145-0A2D-1E08396CD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87D5C-5048-F13F-61AB-412134178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C1E54-D34C-6071-98BE-141259C4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D4A-4BEF-594F-A9E6-96A5B89316B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3B35E-1D69-925B-0C6D-D7B01028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D2E7D-E5C1-5F3D-795E-D69B191E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B62B-10B7-214F-BA3D-F4A6CC3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1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D384-6844-74F8-C90F-7C00C052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2D48-11FB-FF81-096B-37B5DCCD0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BF36E-D675-0E7E-5AF0-9FE14D8E4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698D4A-4BEF-594F-A9E6-96A5B89316B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DF9C-15CD-FA87-1DCA-5961602CF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72CA8-B07D-27A6-5942-D81D9000D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13B62B-10B7-214F-BA3D-F4A6CC3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7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4.pn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9.pn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30.pn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5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6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32.jpe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33.pn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.svg"/><Relationship Id="rId7" Type="http://schemas.openxmlformats.org/officeDocument/2006/relationships/image" Target="../media/image37.pn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5.sv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AEBC-CD99-E7A7-0D21-01F8B8854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人工智慧時代的語言教育：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教學策略與教師角色的再造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6B3D0-29C1-D511-683F-F5F032B300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香港大學</a:t>
            </a:r>
            <a:r>
              <a:rPr lang="zh-TW" altLang="en-US" dirty="0"/>
              <a:t> 林金錫教授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7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-82913" y="269888"/>
            <a:ext cx="12274913" cy="1009747"/>
            <a:chOff x="0" y="0"/>
            <a:chExt cx="24549825" cy="201949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4549825" cy="2019495"/>
              <a:chOff x="0" y="0"/>
              <a:chExt cx="4849348" cy="39891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49348" cy="398912"/>
              </a:xfrm>
              <a:custGeom>
                <a:avLst/>
                <a:gdLst/>
                <a:ahLst/>
                <a:cxnLst/>
                <a:rect l="l" t="t" r="r" b="b"/>
                <a:pathLst>
                  <a:path w="4849348" h="398912">
                    <a:moveTo>
                      <a:pt x="0" y="0"/>
                    </a:moveTo>
                    <a:lnTo>
                      <a:pt x="4849348" y="0"/>
                    </a:lnTo>
                    <a:lnTo>
                      <a:pt x="4849348" y="398912"/>
                    </a:lnTo>
                    <a:lnTo>
                      <a:pt x="0" y="398912"/>
                    </a:lnTo>
                    <a:close/>
                  </a:path>
                </a:pathLst>
              </a:custGeom>
              <a:solidFill>
                <a:srgbClr val="C8FF52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66675"/>
                <a:ext cx="4849348" cy="46558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075202" y="137892"/>
              <a:ext cx="22973069" cy="1604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  <a:spcBef>
                  <a:spcPct val="0"/>
                </a:spcBef>
              </a:pPr>
              <a:r>
                <a:rPr lang="en-US" sz="4800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教育1.0 到 4.0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8468" y="3238249"/>
            <a:ext cx="1587179" cy="1425751"/>
            <a:chOff x="0" y="0"/>
            <a:chExt cx="3174358" cy="285150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3174358" cy="2851502"/>
              <a:chOff x="0" y="0"/>
              <a:chExt cx="627034" cy="56326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7034" cy="563260"/>
              </a:xfrm>
              <a:custGeom>
                <a:avLst/>
                <a:gdLst/>
                <a:ahLst/>
                <a:cxnLst/>
                <a:rect l="l" t="t" r="r" b="b"/>
                <a:pathLst>
                  <a:path w="627034" h="563260">
                    <a:moveTo>
                      <a:pt x="0" y="0"/>
                    </a:moveTo>
                    <a:lnTo>
                      <a:pt x="627034" y="0"/>
                    </a:lnTo>
                    <a:lnTo>
                      <a:pt x="627034" y="563260"/>
                    </a:lnTo>
                    <a:lnTo>
                      <a:pt x="0" y="563260"/>
                    </a:lnTo>
                    <a:close/>
                  </a:path>
                </a:pathLst>
              </a:custGeom>
              <a:solidFill>
                <a:srgbClr val="FFD09F">
                  <a:alpha val="71765"/>
                </a:srgbClr>
              </a:solidFill>
              <a:ln w="57150" cap="sq">
                <a:solidFill>
                  <a:srgbClr val="CF4216">
                    <a:alpha val="7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66675"/>
                <a:ext cx="627034" cy="62993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395064"/>
              <a:ext cx="3174358" cy="1970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r>
                <a:rPr lang="en-US" sz="2666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口授與權威主宰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63304" y="5319167"/>
            <a:ext cx="1859605" cy="924101"/>
            <a:chOff x="0" y="0"/>
            <a:chExt cx="3719211" cy="1848202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3719211" cy="1848202"/>
              <a:chOff x="0" y="0"/>
              <a:chExt cx="734659" cy="36507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34659" cy="365077"/>
              </a:xfrm>
              <a:custGeom>
                <a:avLst/>
                <a:gdLst/>
                <a:ahLst/>
                <a:cxnLst/>
                <a:rect l="l" t="t" r="r" b="b"/>
                <a:pathLst>
                  <a:path w="734659" h="365077">
                    <a:moveTo>
                      <a:pt x="0" y="0"/>
                    </a:moveTo>
                    <a:lnTo>
                      <a:pt x="734659" y="0"/>
                    </a:lnTo>
                    <a:lnTo>
                      <a:pt x="734659" y="365077"/>
                    </a:lnTo>
                    <a:lnTo>
                      <a:pt x="0" y="365077"/>
                    </a:lnTo>
                    <a:close/>
                  </a:path>
                </a:pathLst>
              </a:custGeom>
              <a:solidFill>
                <a:srgbClr val="C2FFE7">
                  <a:alpha val="71765"/>
                </a:srgbClr>
              </a:solidFill>
              <a:ln w="66675" cap="sq">
                <a:solidFill>
                  <a:srgbClr val="545454">
                    <a:alpha val="7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66675"/>
                <a:ext cx="734659" cy="4317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395064"/>
              <a:ext cx="3719211" cy="944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r>
                <a:rPr lang="en-US" sz="2666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老師對學生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264772" y="3429000"/>
            <a:ext cx="2286011" cy="924101"/>
            <a:chOff x="0" y="0"/>
            <a:chExt cx="4572023" cy="1848202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4572023" cy="1848202"/>
              <a:chOff x="0" y="0"/>
              <a:chExt cx="903116" cy="36507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903116" cy="365077"/>
              </a:xfrm>
              <a:custGeom>
                <a:avLst/>
                <a:gdLst/>
                <a:ahLst/>
                <a:cxnLst/>
                <a:rect l="l" t="t" r="r" b="b"/>
                <a:pathLst>
                  <a:path w="903116" h="365077">
                    <a:moveTo>
                      <a:pt x="0" y="0"/>
                    </a:moveTo>
                    <a:lnTo>
                      <a:pt x="903116" y="0"/>
                    </a:lnTo>
                    <a:lnTo>
                      <a:pt x="903116" y="365077"/>
                    </a:lnTo>
                    <a:lnTo>
                      <a:pt x="0" y="365077"/>
                    </a:lnTo>
                    <a:close/>
                  </a:path>
                </a:pathLst>
              </a:custGeom>
              <a:solidFill>
                <a:srgbClr val="FFD09F">
                  <a:alpha val="71765"/>
                </a:srgbClr>
              </a:solidFill>
              <a:ln w="57150" cap="sq">
                <a:solidFill>
                  <a:srgbClr val="CF4216">
                    <a:alpha val="7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66675"/>
                <a:ext cx="903116" cy="4317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395064"/>
              <a:ext cx="4572023" cy="944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r>
                <a:rPr lang="en-US" sz="2666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社會建構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254881" y="5319167"/>
            <a:ext cx="2286011" cy="924101"/>
            <a:chOff x="0" y="0"/>
            <a:chExt cx="4572023" cy="1848202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572023" cy="1848202"/>
              <a:chOff x="0" y="0"/>
              <a:chExt cx="903116" cy="36507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903116" cy="365077"/>
              </a:xfrm>
              <a:custGeom>
                <a:avLst/>
                <a:gdLst/>
                <a:ahLst/>
                <a:cxnLst/>
                <a:rect l="l" t="t" r="r" b="b"/>
                <a:pathLst>
                  <a:path w="903116" h="365077">
                    <a:moveTo>
                      <a:pt x="0" y="0"/>
                    </a:moveTo>
                    <a:lnTo>
                      <a:pt x="903116" y="0"/>
                    </a:lnTo>
                    <a:lnTo>
                      <a:pt x="903116" y="365077"/>
                    </a:lnTo>
                    <a:lnTo>
                      <a:pt x="0" y="365077"/>
                    </a:lnTo>
                    <a:close/>
                  </a:path>
                </a:pathLst>
              </a:custGeom>
              <a:solidFill>
                <a:srgbClr val="C2FFE7">
                  <a:alpha val="71765"/>
                </a:srgbClr>
              </a:solidFill>
              <a:ln w="66675" cap="sq">
                <a:solidFill>
                  <a:srgbClr val="545454">
                    <a:alpha val="7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66675"/>
                <a:ext cx="903116" cy="4317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0" y="395064"/>
              <a:ext cx="4572023" cy="944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r>
                <a:rPr lang="en-US" sz="2666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師生與生生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208569" y="3117640"/>
            <a:ext cx="1824071" cy="2094520"/>
            <a:chOff x="0" y="0"/>
            <a:chExt cx="3648143" cy="418903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648143" cy="3503289"/>
              <a:chOff x="0" y="0"/>
              <a:chExt cx="720621" cy="69200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720621" cy="692008"/>
              </a:xfrm>
              <a:custGeom>
                <a:avLst/>
                <a:gdLst/>
                <a:ahLst/>
                <a:cxnLst/>
                <a:rect l="l" t="t" r="r" b="b"/>
                <a:pathLst>
                  <a:path w="720621" h="692008">
                    <a:moveTo>
                      <a:pt x="0" y="0"/>
                    </a:moveTo>
                    <a:lnTo>
                      <a:pt x="720621" y="0"/>
                    </a:lnTo>
                    <a:lnTo>
                      <a:pt x="720621" y="692008"/>
                    </a:lnTo>
                    <a:lnTo>
                      <a:pt x="0" y="692008"/>
                    </a:lnTo>
                    <a:close/>
                  </a:path>
                </a:pathLst>
              </a:custGeom>
              <a:solidFill>
                <a:srgbClr val="FFD09F">
                  <a:alpha val="71765"/>
                </a:srgbClr>
              </a:solidFill>
              <a:ln w="57150" cap="sq">
                <a:solidFill>
                  <a:srgbClr val="CF4216">
                    <a:alpha val="7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66675"/>
                <a:ext cx="720621" cy="75868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0" y="161270"/>
              <a:ext cx="3648143" cy="4027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2666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社會建構與情境重塑的知識</a:t>
              </a:r>
            </a:p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endParaRPr lang="en-US" sz="2666">
                <a:solidFill>
                  <a:srgbClr val="000000"/>
                </a:solidFill>
                <a:latin typeface="可畫萌漫體-繁"/>
                <a:ea typeface="可畫萌漫體-繁"/>
                <a:cs typeface="可畫萌漫體-繁"/>
                <a:sym typeface="可畫萌漫體-繁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0269" y="3429000"/>
            <a:ext cx="1291063" cy="924101"/>
            <a:chOff x="0" y="0"/>
            <a:chExt cx="2582127" cy="1848202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2582127" cy="1848202"/>
              <a:chOff x="0" y="0"/>
              <a:chExt cx="510050" cy="36507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10050" cy="365077"/>
              </a:xfrm>
              <a:custGeom>
                <a:avLst/>
                <a:gdLst/>
                <a:ahLst/>
                <a:cxnLst/>
                <a:rect l="l" t="t" r="r" b="b"/>
                <a:pathLst>
                  <a:path w="510050" h="365077">
                    <a:moveTo>
                      <a:pt x="0" y="0"/>
                    </a:moveTo>
                    <a:lnTo>
                      <a:pt x="510050" y="0"/>
                    </a:lnTo>
                    <a:lnTo>
                      <a:pt x="510050" y="365077"/>
                    </a:lnTo>
                    <a:lnTo>
                      <a:pt x="0" y="365077"/>
                    </a:lnTo>
                    <a:close/>
                  </a:path>
                </a:pathLst>
              </a:custGeom>
              <a:solidFill>
                <a:srgbClr val="FFD09F">
                  <a:alpha val="71765"/>
                </a:srgbClr>
              </a:solidFill>
              <a:ln w="57150" cap="sq">
                <a:solidFill>
                  <a:srgbClr val="CF4216">
                    <a:alpha val="7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66675"/>
                <a:ext cx="510050" cy="4317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0" y="395064"/>
              <a:ext cx="2582127" cy="944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r>
                <a:rPr lang="en-US" sz="2666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意義是...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269" y="5248099"/>
            <a:ext cx="1291063" cy="924101"/>
            <a:chOff x="0" y="0"/>
            <a:chExt cx="2582127" cy="1848202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582127" cy="1848202"/>
              <a:chOff x="0" y="0"/>
              <a:chExt cx="510050" cy="365077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10050" cy="365077"/>
              </a:xfrm>
              <a:custGeom>
                <a:avLst/>
                <a:gdLst/>
                <a:ahLst/>
                <a:cxnLst/>
                <a:rect l="l" t="t" r="r" b="b"/>
                <a:pathLst>
                  <a:path w="510050" h="365077">
                    <a:moveTo>
                      <a:pt x="0" y="0"/>
                    </a:moveTo>
                    <a:lnTo>
                      <a:pt x="510050" y="0"/>
                    </a:lnTo>
                    <a:lnTo>
                      <a:pt x="510050" y="365077"/>
                    </a:lnTo>
                    <a:lnTo>
                      <a:pt x="0" y="365077"/>
                    </a:lnTo>
                    <a:close/>
                  </a:path>
                </a:pathLst>
              </a:custGeom>
              <a:solidFill>
                <a:srgbClr val="C2FFE7">
                  <a:alpha val="71765"/>
                </a:srgbClr>
              </a:solidFill>
              <a:ln w="66675" cap="sq">
                <a:solidFill>
                  <a:srgbClr val="545454">
                    <a:alpha val="7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66675"/>
                <a:ext cx="510050" cy="4317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0" y="395064"/>
              <a:ext cx="2582127" cy="944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r>
                <a:rPr lang="en-US" sz="2666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教學是...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527941" y="3560066"/>
            <a:ext cx="2509871" cy="1581559"/>
            <a:chOff x="0" y="0"/>
            <a:chExt cx="5019743" cy="3163118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5019743" cy="1641580"/>
              <a:chOff x="0" y="0"/>
              <a:chExt cx="991554" cy="324263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991554" cy="324263"/>
              </a:xfrm>
              <a:custGeom>
                <a:avLst/>
                <a:gdLst/>
                <a:ahLst/>
                <a:cxnLst/>
                <a:rect l="l" t="t" r="r" b="b"/>
                <a:pathLst>
                  <a:path w="991554" h="324263">
                    <a:moveTo>
                      <a:pt x="0" y="0"/>
                    </a:moveTo>
                    <a:lnTo>
                      <a:pt x="991554" y="0"/>
                    </a:lnTo>
                    <a:lnTo>
                      <a:pt x="991554" y="324263"/>
                    </a:lnTo>
                    <a:lnTo>
                      <a:pt x="0" y="324263"/>
                    </a:lnTo>
                    <a:close/>
                  </a:path>
                </a:pathLst>
              </a:custGeom>
              <a:solidFill>
                <a:srgbClr val="FFD09F">
                  <a:alpha val="71765"/>
                </a:srgbClr>
              </a:solidFill>
              <a:ln w="57150" cap="sq">
                <a:solidFill>
                  <a:srgbClr val="CF4216">
                    <a:alpha val="7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66675"/>
                <a:ext cx="991554" cy="39093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0" y="161270"/>
              <a:ext cx="5019743" cy="3001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2666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透過團隊創新建構</a:t>
              </a:r>
            </a:p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endParaRPr lang="en-US" sz="2666">
                <a:solidFill>
                  <a:srgbClr val="000000"/>
                </a:solidFill>
                <a:latin typeface="可畫萌漫體-繁"/>
                <a:ea typeface="可畫萌漫體-繁"/>
                <a:cs typeface="可畫萌漫體-繁"/>
                <a:sym typeface="可畫萌漫體-繁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527941" y="5046740"/>
            <a:ext cx="2509871" cy="1699930"/>
            <a:chOff x="0" y="0"/>
            <a:chExt cx="5019743" cy="3399861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5019743" cy="2816301"/>
              <a:chOff x="0" y="0"/>
              <a:chExt cx="991554" cy="55630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991554" cy="556306"/>
              </a:xfrm>
              <a:custGeom>
                <a:avLst/>
                <a:gdLst/>
                <a:ahLst/>
                <a:cxnLst/>
                <a:rect l="l" t="t" r="r" b="b"/>
                <a:pathLst>
                  <a:path w="991554" h="556306">
                    <a:moveTo>
                      <a:pt x="0" y="0"/>
                    </a:moveTo>
                    <a:lnTo>
                      <a:pt x="991554" y="0"/>
                    </a:lnTo>
                    <a:lnTo>
                      <a:pt x="991554" y="556306"/>
                    </a:lnTo>
                    <a:lnTo>
                      <a:pt x="0" y="556306"/>
                    </a:lnTo>
                    <a:close/>
                  </a:path>
                </a:pathLst>
              </a:custGeom>
              <a:solidFill>
                <a:srgbClr val="C2FFE7">
                  <a:alpha val="71765"/>
                </a:srgbClr>
              </a:solidFill>
              <a:ln w="66675" cap="sq">
                <a:solidFill>
                  <a:srgbClr val="545454">
                    <a:alpha val="7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66675"/>
                <a:ext cx="991554" cy="62298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297908" y="398012"/>
              <a:ext cx="4423927" cy="3001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2666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由正向創新反饋循環放大</a:t>
              </a:r>
            </a:p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endParaRPr lang="en-US" sz="2666">
                <a:solidFill>
                  <a:srgbClr val="000000"/>
                </a:solidFill>
                <a:latin typeface="可畫萌漫體-繁"/>
                <a:ea typeface="可畫萌漫體-繁"/>
                <a:cs typeface="可畫萌漫體-繁"/>
                <a:sym typeface="可畫萌漫體-繁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7074292" y="5046740"/>
            <a:ext cx="2072809" cy="2094520"/>
            <a:chOff x="0" y="0"/>
            <a:chExt cx="4145617" cy="4189039"/>
          </a:xfrm>
        </p:grpSpPr>
        <p:grpSp>
          <p:nvGrpSpPr>
            <p:cNvPr id="54" name="Group 54"/>
            <p:cNvGrpSpPr/>
            <p:nvPr/>
          </p:nvGrpSpPr>
          <p:grpSpPr>
            <a:xfrm>
              <a:off x="0" y="0"/>
              <a:ext cx="4145617" cy="3503289"/>
              <a:chOff x="0" y="0"/>
              <a:chExt cx="818887" cy="692008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18887" cy="692008"/>
              </a:xfrm>
              <a:custGeom>
                <a:avLst/>
                <a:gdLst/>
                <a:ahLst/>
                <a:cxnLst/>
                <a:rect l="l" t="t" r="r" b="b"/>
                <a:pathLst>
                  <a:path w="818887" h="692008">
                    <a:moveTo>
                      <a:pt x="0" y="0"/>
                    </a:moveTo>
                    <a:lnTo>
                      <a:pt x="818887" y="0"/>
                    </a:lnTo>
                    <a:lnTo>
                      <a:pt x="818887" y="692008"/>
                    </a:lnTo>
                    <a:lnTo>
                      <a:pt x="0" y="692008"/>
                    </a:lnTo>
                    <a:close/>
                  </a:path>
                </a:pathLst>
              </a:custGeom>
              <a:solidFill>
                <a:srgbClr val="C2FFE7">
                  <a:alpha val="71765"/>
                </a:srgbClr>
              </a:solidFill>
              <a:ln w="66675" cap="sq">
                <a:solidFill>
                  <a:srgbClr val="545454">
                    <a:alpha val="7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66675"/>
                <a:ext cx="818887" cy="75868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0" y="161270"/>
              <a:ext cx="4145617" cy="4027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2666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師生、生生、生師、人與科技</a:t>
              </a:r>
            </a:p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endParaRPr lang="en-US" sz="2666">
                <a:solidFill>
                  <a:srgbClr val="000000"/>
                </a:solidFill>
                <a:latin typeface="可畫萌漫體-繁"/>
                <a:ea typeface="可畫萌漫體-繁"/>
                <a:cs typeface="可畫萌漫體-繁"/>
                <a:sym typeface="可畫萌漫體-繁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2141380" y="1565634"/>
            <a:ext cx="1981938" cy="1517006"/>
            <a:chOff x="0" y="0"/>
            <a:chExt cx="3963876" cy="3034012"/>
          </a:xfrm>
        </p:grpSpPr>
        <p:grpSp>
          <p:nvGrpSpPr>
            <p:cNvPr id="59" name="Group 59"/>
            <p:cNvGrpSpPr/>
            <p:nvPr/>
          </p:nvGrpSpPr>
          <p:grpSpPr>
            <a:xfrm>
              <a:off x="248217" y="0"/>
              <a:ext cx="3467442" cy="3034012"/>
              <a:chOff x="0" y="0"/>
              <a:chExt cx="812800" cy="7112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11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11" h="711200">
                    <a:moveTo>
                      <a:pt x="530371" y="0"/>
                    </a:moveTo>
                    <a:lnTo>
                      <a:pt x="282407" y="0"/>
                    </a:lnTo>
                    <a:cubicBezTo>
                      <a:pt x="126426" y="0"/>
                      <a:pt x="0" y="123512"/>
                      <a:pt x="0" y="275871"/>
                    </a:cubicBezTo>
                    <a:cubicBezTo>
                      <a:pt x="0" y="386169"/>
                      <a:pt x="66279" y="481310"/>
                      <a:pt x="162037" y="525451"/>
                    </a:cubicBezTo>
                    <a:lnTo>
                      <a:pt x="162037" y="711200"/>
                    </a:lnTo>
                    <a:lnTo>
                      <a:pt x="353844" y="551732"/>
                    </a:lnTo>
                    <a:lnTo>
                      <a:pt x="530371" y="551732"/>
                    </a:lnTo>
                    <a:cubicBezTo>
                      <a:pt x="686363" y="551732"/>
                      <a:pt x="812800" y="428220"/>
                      <a:pt x="812800" y="275861"/>
                    </a:cubicBezTo>
                    <a:cubicBezTo>
                      <a:pt x="812811" y="123512"/>
                      <a:pt x="686363" y="0"/>
                      <a:pt x="530371" y="0"/>
                    </a:cubicBezTo>
                    <a:close/>
                  </a:path>
                </a:pathLst>
              </a:custGeom>
              <a:solidFill>
                <a:srgbClr val="C8FF52">
                  <a:alpha val="67843"/>
                </a:srgbClr>
              </a:solidFill>
              <a:ln w="38100" cap="sq">
                <a:solidFill>
                  <a:srgbClr val="000000">
                    <a:alpha val="67843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28575"/>
                <a:ext cx="812800" cy="5492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0" y="578308"/>
              <a:ext cx="3963876" cy="1299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00"/>
                </a:lnSpc>
                <a:spcBef>
                  <a:spcPct val="0"/>
                </a:spcBef>
              </a:pPr>
              <a:r>
                <a:rPr lang="en-US" sz="3666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教育1.0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4612876" y="1565634"/>
            <a:ext cx="1981938" cy="1517006"/>
            <a:chOff x="0" y="0"/>
            <a:chExt cx="3963876" cy="3034012"/>
          </a:xfrm>
        </p:grpSpPr>
        <p:grpSp>
          <p:nvGrpSpPr>
            <p:cNvPr id="64" name="Group 64"/>
            <p:cNvGrpSpPr/>
            <p:nvPr/>
          </p:nvGrpSpPr>
          <p:grpSpPr>
            <a:xfrm>
              <a:off x="248217" y="0"/>
              <a:ext cx="3467442" cy="3034012"/>
              <a:chOff x="0" y="0"/>
              <a:chExt cx="812800" cy="7112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12811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11" h="711200">
                    <a:moveTo>
                      <a:pt x="530371" y="0"/>
                    </a:moveTo>
                    <a:lnTo>
                      <a:pt x="282407" y="0"/>
                    </a:lnTo>
                    <a:cubicBezTo>
                      <a:pt x="126426" y="0"/>
                      <a:pt x="0" y="123512"/>
                      <a:pt x="0" y="275871"/>
                    </a:cubicBezTo>
                    <a:cubicBezTo>
                      <a:pt x="0" y="386169"/>
                      <a:pt x="66279" y="481310"/>
                      <a:pt x="162037" y="525451"/>
                    </a:cubicBezTo>
                    <a:lnTo>
                      <a:pt x="162037" y="711200"/>
                    </a:lnTo>
                    <a:lnTo>
                      <a:pt x="353844" y="551732"/>
                    </a:lnTo>
                    <a:lnTo>
                      <a:pt x="530371" y="551732"/>
                    </a:lnTo>
                    <a:cubicBezTo>
                      <a:pt x="686363" y="551732"/>
                      <a:pt x="812800" y="428220"/>
                      <a:pt x="812800" y="275861"/>
                    </a:cubicBezTo>
                    <a:cubicBezTo>
                      <a:pt x="812811" y="123512"/>
                      <a:pt x="686363" y="0"/>
                      <a:pt x="530371" y="0"/>
                    </a:cubicBezTo>
                    <a:close/>
                  </a:path>
                </a:pathLst>
              </a:custGeom>
              <a:solidFill>
                <a:srgbClr val="C8FF52">
                  <a:alpha val="67843"/>
                </a:srgbClr>
              </a:solidFill>
              <a:ln w="38100" cap="sq">
                <a:solidFill>
                  <a:srgbClr val="000000">
                    <a:alpha val="67843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28575"/>
                <a:ext cx="812800" cy="5492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0" y="578308"/>
              <a:ext cx="3963876" cy="1299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00"/>
                </a:lnSpc>
                <a:spcBef>
                  <a:spcPct val="0"/>
                </a:spcBef>
              </a:pPr>
              <a:r>
                <a:rPr lang="en-US" sz="3666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教育2.0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7324408" y="1565634"/>
            <a:ext cx="1981938" cy="1517006"/>
            <a:chOff x="0" y="0"/>
            <a:chExt cx="3963876" cy="3034012"/>
          </a:xfrm>
        </p:grpSpPr>
        <p:grpSp>
          <p:nvGrpSpPr>
            <p:cNvPr id="69" name="Group 69"/>
            <p:cNvGrpSpPr/>
            <p:nvPr/>
          </p:nvGrpSpPr>
          <p:grpSpPr>
            <a:xfrm>
              <a:off x="248217" y="0"/>
              <a:ext cx="3467442" cy="3034012"/>
              <a:chOff x="0" y="0"/>
              <a:chExt cx="812800" cy="7112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812811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11" h="711200">
                    <a:moveTo>
                      <a:pt x="530371" y="0"/>
                    </a:moveTo>
                    <a:lnTo>
                      <a:pt x="282407" y="0"/>
                    </a:lnTo>
                    <a:cubicBezTo>
                      <a:pt x="126426" y="0"/>
                      <a:pt x="0" y="123512"/>
                      <a:pt x="0" y="275871"/>
                    </a:cubicBezTo>
                    <a:cubicBezTo>
                      <a:pt x="0" y="386169"/>
                      <a:pt x="66279" y="481310"/>
                      <a:pt x="162037" y="525451"/>
                    </a:cubicBezTo>
                    <a:lnTo>
                      <a:pt x="162037" y="711200"/>
                    </a:lnTo>
                    <a:lnTo>
                      <a:pt x="353844" y="551732"/>
                    </a:lnTo>
                    <a:lnTo>
                      <a:pt x="530371" y="551732"/>
                    </a:lnTo>
                    <a:cubicBezTo>
                      <a:pt x="686363" y="551732"/>
                      <a:pt x="812800" y="428220"/>
                      <a:pt x="812800" y="275861"/>
                    </a:cubicBezTo>
                    <a:cubicBezTo>
                      <a:pt x="812811" y="123512"/>
                      <a:pt x="686363" y="0"/>
                      <a:pt x="530371" y="0"/>
                    </a:cubicBezTo>
                    <a:close/>
                  </a:path>
                </a:pathLst>
              </a:custGeom>
              <a:solidFill>
                <a:srgbClr val="C8FF52">
                  <a:alpha val="67843"/>
                </a:srgbClr>
              </a:solidFill>
              <a:ln w="38100" cap="sq">
                <a:solidFill>
                  <a:srgbClr val="000000">
                    <a:alpha val="67843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28575"/>
                <a:ext cx="812800" cy="5492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72" name="TextBox 72"/>
            <p:cNvSpPr txBox="1"/>
            <p:nvPr/>
          </p:nvSpPr>
          <p:spPr>
            <a:xfrm>
              <a:off x="0" y="578308"/>
              <a:ext cx="3963876" cy="1299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00"/>
                </a:lnSpc>
                <a:spcBef>
                  <a:spcPct val="0"/>
                </a:spcBef>
              </a:pPr>
              <a:r>
                <a:rPr lang="en-US" sz="3666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教育3.0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036596" y="1600634"/>
            <a:ext cx="1981938" cy="1517006"/>
            <a:chOff x="0" y="0"/>
            <a:chExt cx="3963876" cy="3034012"/>
          </a:xfrm>
        </p:grpSpPr>
        <p:grpSp>
          <p:nvGrpSpPr>
            <p:cNvPr id="74" name="Group 74"/>
            <p:cNvGrpSpPr/>
            <p:nvPr/>
          </p:nvGrpSpPr>
          <p:grpSpPr>
            <a:xfrm>
              <a:off x="248217" y="0"/>
              <a:ext cx="3467442" cy="3034012"/>
              <a:chOff x="0" y="0"/>
              <a:chExt cx="812800" cy="7112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812811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11" h="711200">
                    <a:moveTo>
                      <a:pt x="530371" y="0"/>
                    </a:moveTo>
                    <a:lnTo>
                      <a:pt x="282407" y="0"/>
                    </a:lnTo>
                    <a:cubicBezTo>
                      <a:pt x="126426" y="0"/>
                      <a:pt x="0" y="123512"/>
                      <a:pt x="0" y="275871"/>
                    </a:cubicBezTo>
                    <a:cubicBezTo>
                      <a:pt x="0" y="386169"/>
                      <a:pt x="66279" y="481310"/>
                      <a:pt x="162037" y="525451"/>
                    </a:cubicBezTo>
                    <a:lnTo>
                      <a:pt x="162037" y="711200"/>
                    </a:lnTo>
                    <a:lnTo>
                      <a:pt x="353844" y="551732"/>
                    </a:lnTo>
                    <a:lnTo>
                      <a:pt x="530371" y="551732"/>
                    </a:lnTo>
                    <a:cubicBezTo>
                      <a:pt x="686363" y="551732"/>
                      <a:pt x="812800" y="428220"/>
                      <a:pt x="812800" y="275861"/>
                    </a:cubicBezTo>
                    <a:cubicBezTo>
                      <a:pt x="812811" y="123512"/>
                      <a:pt x="686363" y="0"/>
                      <a:pt x="530371" y="0"/>
                    </a:cubicBezTo>
                    <a:close/>
                  </a:path>
                </a:pathLst>
              </a:custGeom>
              <a:solidFill>
                <a:srgbClr val="C8FF52">
                  <a:alpha val="67843"/>
                </a:srgbClr>
              </a:solidFill>
              <a:ln w="38100" cap="sq">
                <a:solidFill>
                  <a:srgbClr val="000000">
                    <a:alpha val="67843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28575"/>
                <a:ext cx="812800" cy="5492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0" y="578308"/>
              <a:ext cx="3963876" cy="1299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00"/>
                </a:lnSpc>
                <a:spcBef>
                  <a:spcPct val="0"/>
                </a:spcBef>
              </a:pPr>
              <a:r>
                <a:rPr lang="en-US" sz="3666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教育4.0</a:t>
              </a:r>
            </a:p>
          </p:txBody>
        </p:sp>
      </p:grpSp>
      <p:sp>
        <p:nvSpPr>
          <p:cNvPr id="78" name="AutoShape 78"/>
          <p:cNvSpPr/>
          <p:nvPr/>
        </p:nvSpPr>
        <p:spPr>
          <a:xfrm>
            <a:off x="1497819" y="3865651"/>
            <a:ext cx="36548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79" name="AutoShape 79"/>
          <p:cNvSpPr/>
          <p:nvPr/>
        </p:nvSpPr>
        <p:spPr>
          <a:xfrm>
            <a:off x="3757833" y="3878351"/>
            <a:ext cx="36548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80" name="AutoShape 80"/>
          <p:cNvSpPr/>
          <p:nvPr/>
        </p:nvSpPr>
        <p:spPr>
          <a:xfrm>
            <a:off x="6708808" y="3903751"/>
            <a:ext cx="36548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81" name="AutoShape 81"/>
          <p:cNvSpPr/>
          <p:nvPr/>
        </p:nvSpPr>
        <p:spPr>
          <a:xfrm>
            <a:off x="9098956" y="3963823"/>
            <a:ext cx="36548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82" name="AutoShape 82"/>
          <p:cNvSpPr/>
          <p:nvPr/>
        </p:nvSpPr>
        <p:spPr>
          <a:xfrm>
            <a:off x="1408179" y="5722849"/>
            <a:ext cx="36548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83" name="AutoShape 83"/>
          <p:cNvSpPr/>
          <p:nvPr/>
        </p:nvSpPr>
        <p:spPr>
          <a:xfrm>
            <a:off x="3757833" y="5768517"/>
            <a:ext cx="36548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84" name="AutoShape 84"/>
          <p:cNvSpPr/>
          <p:nvPr/>
        </p:nvSpPr>
        <p:spPr>
          <a:xfrm>
            <a:off x="6594814" y="5793917"/>
            <a:ext cx="36548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85" name="AutoShape 85"/>
          <p:cNvSpPr/>
          <p:nvPr/>
        </p:nvSpPr>
        <p:spPr>
          <a:xfrm>
            <a:off x="9172549" y="5806617"/>
            <a:ext cx="2918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913" y="269888"/>
            <a:ext cx="12274913" cy="1140138"/>
            <a:chOff x="0" y="0"/>
            <a:chExt cx="24549825" cy="228027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549825" cy="2280276"/>
              <a:chOff x="0" y="0"/>
              <a:chExt cx="4849348" cy="4504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49348" cy="450425"/>
              </a:xfrm>
              <a:custGeom>
                <a:avLst/>
                <a:gdLst/>
                <a:ahLst/>
                <a:cxnLst/>
                <a:rect l="l" t="t" r="r" b="b"/>
                <a:pathLst>
                  <a:path w="4849348" h="450425">
                    <a:moveTo>
                      <a:pt x="0" y="0"/>
                    </a:moveTo>
                    <a:lnTo>
                      <a:pt x="4849348" y="0"/>
                    </a:lnTo>
                    <a:lnTo>
                      <a:pt x="4849348" y="450425"/>
                    </a:lnTo>
                    <a:lnTo>
                      <a:pt x="0" y="450425"/>
                    </a:lnTo>
                    <a:close/>
                  </a:path>
                </a:pathLst>
              </a:custGeom>
              <a:solidFill>
                <a:srgbClr val="C8FF52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66675"/>
                <a:ext cx="4849348" cy="517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075202" y="109318"/>
              <a:ext cx="22973069" cy="189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33"/>
                </a:lnSpc>
                <a:spcBef>
                  <a:spcPct val="0"/>
                </a:spcBef>
              </a:pPr>
              <a:r>
                <a:rPr lang="en-US" sz="5666">
                  <a:solidFill>
                    <a:srgbClr val="000000"/>
                  </a:solidFill>
                  <a:latin typeface="可畫萌漫體-繁"/>
                  <a:ea typeface="可畫萌漫體-繁"/>
                  <a:cs typeface="可畫萌漫體-繁"/>
                  <a:sym typeface="可畫萌漫體-繁"/>
                </a:rPr>
                <a:t>教育1.0 到 4.0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1359" y="1691241"/>
            <a:ext cx="3813071" cy="4116760"/>
            <a:chOff x="0" y="0"/>
            <a:chExt cx="1506398" cy="16263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6398" cy="1626374"/>
            </a:xfrm>
            <a:custGeom>
              <a:avLst/>
              <a:gdLst/>
              <a:ahLst/>
              <a:cxnLst/>
              <a:rect l="l" t="t" r="r" b="b"/>
              <a:pathLst>
                <a:path w="1506398" h="1626374">
                  <a:moveTo>
                    <a:pt x="0" y="0"/>
                  </a:moveTo>
                  <a:lnTo>
                    <a:pt x="1506398" y="0"/>
                  </a:lnTo>
                  <a:lnTo>
                    <a:pt x="1506398" y="1626374"/>
                  </a:lnTo>
                  <a:lnTo>
                    <a:pt x="0" y="1626374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506398" cy="169304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99"/>
                </a:lnSpc>
              </a:pPr>
              <a:endParaRPr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380393" y="1942923"/>
            <a:ext cx="3455002" cy="3613398"/>
          </a:xfrm>
          <a:custGeom>
            <a:avLst/>
            <a:gdLst/>
            <a:ahLst/>
            <a:cxnLst/>
            <a:rect l="l" t="t" r="r" b="b"/>
            <a:pathLst>
              <a:path w="5182503" h="5420097">
                <a:moveTo>
                  <a:pt x="0" y="0"/>
                </a:moveTo>
                <a:lnTo>
                  <a:pt x="5182504" y="0"/>
                </a:lnTo>
                <a:lnTo>
                  <a:pt x="5182504" y="5420097"/>
                </a:lnTo>
                <a:lnTo>
                  <a:pt x="0" y="542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1"/>
          <p:cNvGrpSpPr/>
          <p:nvPr/>
        </p:nvGrpSpPr>
        <p:grpSpPr>
          <a:xfrm>
            <a:off x="4189465" y="1691241"/>
            <a:ext cx="3813071" cy="4116760"/>
            <a:chOff x="0" y="0"/>
            <a:chExt cx="1506398" cy="16263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06398" cy="1626374"/>
            </a:xfrm>
            <a:custGeom>
              <a:avLst/>
              <a:gdLst/>
              <a:ahLst/>
              <a:cxnLst/>
              <a:rect l="l" t="t" r="r" b="b"/>
              <a:pathLst>
                <a:path w="1506398" h="1626374">
                  <a:moveTo>
                    <a:pt x="0" y="0"/>
                  </a:moveTo>
                  <a:lnTo>
                    <a:pt x="1506398" y="0"/>
                  </a:lnTo>
                  <a:lnTo>
                    <a:pt x="1506398" y="1626374"/>
                  </a:lnTo>
                  <a:lnTo>
                    <a:pt x="0" y="1626374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1506398" cy="169304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99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180335" y="1691241"/>
            <a:ext cx="3911671" cy="4116760"/>
            <a:chOff x="0" y="0"/>
            <a:chExt cx="1545351" cy="16263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45351" cy="1626374"/>
            </a:xfrm>
            <a:custGeom>
              <a:avLst/>
              <a:gdLst/>
              <a:ahLst/>
              <a:cxnLst/>
              <a:rect l="l" t="t" r="r" b="b"/>
              <a:pathLst>
                <a:path w="1545351" h="1626374">
                  <a:moveTo>
                    <a:pt x="0" y="0"/>
                  </a:moveTo>
                  <a:lnTo>
                    <a:pt x="1545351" y="0"/>
                  </a:lnTo>
                  <a:lnTo>
                    <a:pt x="1545351" y="1626374"/>
                  </a:lnTo>
                  <a:lnTo>
                    <a:pt x="0" y="1626374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1545351" cy="169304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99"/>
                </a:lnSpc>
              </a:pPr>
              <a:endParaRPr sz="120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4305533" y="2019587"/>
            <a:ext cx="3583699" cy="3536734"/>
          </a:xfrm>
          <a:custGeom>
            <a:avLst/>
            <a:gdLst/>
            <a:ahLst/>
            <a:cxnLst/>
            <a:rect l="l" t="t" r="r" b="b"/>
            <a:pathLst>
              <a:path w="5375548" h="5305101">
                <a:moveTo>
                  <a:pt x="0" y="0"/>
                </a:moveTo>
                <a:lnTo>
                  <a:pt x="5375548" y="0"/>
                </a:lnTo>
                <a:lnTo>
                  <a:pt x="5375548" y="5305101"/>
                </a:lnTo>
                <a:lnTo>
                  <a:pt x="0" y="5305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167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>
            <a:off x="8305825" y="2019587"/>
            <a:ext cx="3687582" cy="3460070"/>
          </a:xfrm>
          <a:custGeom>
            <a:avLst/>
            <a:gdLst/>
            <a:ahLst/>
            <a:cxnLst/>
            <a:rect l="l" t="t" r="r" b="b"/>
            <a:pathLst>
              <a:path w="5531373" h="5190105">
                <a:moveTo>
                  <a:pt x="0" y="0"/>
                </a:moveTo>
                <a:lnTo>
                  <a:pt x="5531373" y="0"/>
                </a:lnTo>
                <a:lnTo>
                  <a:pt x="5531373" y="5190105"/>
                </a:lnTo>
                <a:lnTo>
                  <a:pt x="0" y="51901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2312" y="529684"/>
            <a:ext cx="653889" cy="312232"/>
          </a:xfrm>
          <a:custGeom>
            <a:avLst/>
            <a:gdLst/>
            <a:ahLst/>
            <a:cxnLst/>
            <a:rect l="l" t="t" r="r" b="b"/>
            <a:pathLst>
              <a:path w="980833" h="468348">
                <a:moveTo>
                  <a:pt x="0" y="0"/>
                </a:moveTo>
                <a:lnTo>
                  <a:pt x="980833" y="0"/>
                </a:lnTo>
                <a:lnTo>
                  <a:pt x="980833" y="468348"/>
                </a:lnTo>
                <a:lnTo>
                  <a:pt x="0" y="4683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464049" y="5645914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29"/>
                </a:lnTo>
                <a:lnTo>
                  <a:pt x="0" y="789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2713596" y="-8758302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7"/>
                </a:lnTo>
                <a:lnTo>
                  <a:pt x="0" y="19458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rot="-5400000">
            <a:off x="427868" y="943732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30"/>
                </a:lnTo>
                <a:lnTo>
                  <a:pt x="0" y="7894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1424668" y="670467"/>
            <a:ext cx="10081532" cy="2264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16"/>
              </a:lnSpc>
            </a:pPr>
            <a:r>
              <a:rPr lang="en-US" sz="7293" spc="-80">
                <a:solidFill>
                  <a:srgbClr val="79EDEA"/>
                </a:solidFill>
                <a:latin typeface="Futura"/>
                <a:ea typeface="Futura"/>
                <a:cs typeface="Futura"/>
                <a:sym typeface="Futura"/>
              </a:rPr>
              <a:t>那教學法(pedagogy)呢？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12086" y="2441854"/>
            <a:ext cx="739426" cy="1570100"/>
            <a:chOff x="0" y="0"/>
            <a:chExt cx="1478853" cy="314020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478853" cy="3140201"/>
              <a:chOff x="0" y="0"/>
              <a:chExt cx="267824" cy="56869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7824" cy="568699"/>
              </a:xfrm>
              <a:custGeom>
                <a:avLst/>
                <a:gdLst/>
                <a:ahLst/>
                <a:cxnLst/>
                <a:rect l="l" t="t" r="r" b="b"/>
                <a:pathLst>
                  <a:path w="267824" h="568699">
                    <a:moveTo>
                      <a:pt x="0" y="0"/>
                    </a:moveTo>
                    <a:lnTo>
                      <a:pt x="267824" y="0"/>
                    </a:lnTo>
                    <a:lnTo>
                      <a:pt x="267824" y="568699"/>
                    </a:lnTo>
                    <a:lnTo>
                      <a:pt x="0" y="5686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67824" cy="59727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32348" y="131250"/>
              <a:ext cx="1014153" cy="161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67"/>
                </a:lnSpc>
              </a:pPr>
              <a:r>
                <a:rPr lang="en-US" sz="5334" spc="-59">
                  <a:solidFill>
                    <a:srgbClr val="79EDEA"/>
                  </a:solidFill>
                  <a:latin typeface="Futura"/>
                  <a:ea typeface="Futura"/>
                  <a:cs typeface="Futura"/>
                  <a:sym typeface="Futura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65435" y="2441854"/>
            <a:ext cx="8641244" cy="1570100"/>
            <a:chOff x="0" y="0"/>
            <a:chExt cx="17282488" cy="314020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478853" cy="3140201"/>
              <a:chOff x="0" y="0"/>
              <a:chExt cx="267824" cy="56869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67824" cy="568699"/>
              </a:xfrm>
              <a:custGeom>
                <a:avLst/>
                <a:gdLst/>
                <a:ahLst/>
                <a:cxnLst/>
                <a:rect l="l" t="t" r="r" b="b"/>
                <a:pathLst>
                  <a:path w="267824" h="568699">
                    <a:moveTo>
                      <a:pt x="0" y="0"/>
                    </a:moveTo>
                    <a:lnTo>
                      <a:pt x="267824" y="0"/>
                    </a:lnTo>
                    <a:lnTo>
                      <a:pt x="267824" y="568699"/>
                    </a:lnTo>
                    <a:lnTo>
                      <a:pt x="0" y="5686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67824" cy="59727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41736" y="337996"/>
              <a:ext cx="1014154" cy="161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67"/>
                </a:lnSpc>
              </a:pPr>
              <a:r>
                <a:rPr lang="en-US" sz="5334" spc="-59">
                  <a:solidFill>
                    <a:srgbClr val="79EDEA"/>
                  </a:solidFill>
                  <a:latin typeface="Futura"/>
                  <a:ea typeface="Futura"/>
                  <a:cs typeface="Futura"/>
                  <a:sym typeface="Futura"/>
                </a:rPr>
                <a:t>3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533588" y="219396"/>
              <a:ext cx="14748900" cy="1124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83"/>
                </a:lnSpc>
              </a:pPr>
              <a:r>
                <a:rPr lang="en-US" sz="3666" b="1" spc="-40">
                  <a:solidFill>
                    <a:srgbClr val="79EDEA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Heutagogy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533588" y="1455720"/>
              <a:ext cx="14748898" cy="914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3000" spc="-33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rPr>
                <a:t>自主學習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2713596" y="2482845"/>
            <a:ext cx="7374449" cy="1075210"/>
            <a:chOff x="0" y="-133349"/>
            <a:chExt cx="14748898" cy="2150419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133349"/>
              <a:ext cx="14748898" cy="1124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83"/>
                </a:lnSpc>
              </a:pPr>
              <a:r>
                <a:rPr lang="en-US" sz="3666" b="1" spc="-40">
                  <a:solidFill>
                    <a:srgbClr val="79EDEA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Pedagogy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102974"/>
              <a:ext cx="14748898" cy="914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3000" spc="-33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rPr>
                <a:t>教育學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343883" y="4338957"/>
            <a:ext cx="8641244" cy="1570100"/>
            <a:chOff x="0" y="0"/>
            <a:chExt cx="17282488" cy="314020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478853" cy="3140201"/>
              <a:chOff x="0" y="0"/>
              <a:chExt cx="267824" cy="56869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67824" cy="568699"/>
              </a:xfrm>
              <a:custGeom>
                <a:avLst/>
                <a:gdLst/>
                <a:ahLst/>
                <a:cxnLst/>
                <a:rect l="l" t="t" r="r" b="b"/>
                <a:pathLst>
                  <a:path w="267824" h="568699">
                    <a:moveTo>
                      <a:pt x="0" y="0"/>
                    </a:moveTo>
                    <a:lnTo>
                      <a:pt x="267824" y="0"/>
                    </a:lnTo>
                    <a:lnTo>
                      <a:pt x="267824" y="568699"/>
                    </a:lnTo>
                    <a:lnTo>
                      <a:pt x="0" y="5686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267824" cy="59727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41736" y="337996"/>
              <a:ext cx="1014154" cy="161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67"/>
                </a:lnSpc>
              </a:pPr>
              <a:r>
                <a:rPr lang="en-US" sz="5334" spc="-59">
                  <a:solidFill>
                    <a:srgbClr val="79EDEA"/>
                  </a:solidFill>
                  <a:latin typeface="Futura"/>
                  <a:ea typeface="Futura"/>
                  <a:cs typeface="Futura"/>
                  <a:sym typeface="Futura"/>
                </a:rPr>
                <a:t>2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533588" y="219396"/>
              <a:ext cx="14748900" cy="1124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83"/>
                </a:lnSpc>
              </a:pPr>
              <a:r>
                <a:rPr lang="en-US" sz="3666" b="1" spc="-40">
                  <a:solidFill>
                    <a:srgbClr val="79EDEA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Andragogy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533588" y="1455720"/>
              <a:ext cx="14748898" cy="914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3000" spc="-33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rPr>
                <a:t>成人教育學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2713596" y="-8758302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7"/>
                </a:lnTo>
                <a:lnTo>
                  <a:pt x="0" y="19458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233367" y="814612"/>
            <a:ext cx="9725267" cy="5228777"/>
          </a:xfrm>
          <a:custGeom>
            <a:avLst/>
            <a:gdLst/>
            <a:ahLst/>
            <a:cxnLst/>
            <a:rect l="l" t="t" r="r" b="b"/>
            <a:pathLst>
              <a:path w="14587901" h="7843165">
                <a:moveTo>
                  <a:pt x="0" y="0"/>
                </a:moveTo>
                <a:lnTo>
                  <a:pt x="14587902" y="0"/>
                </a:lnTo>
                <a:lnTo>
                  <a:pt x="14587902" y="7843166"/>
                </a:lnTo>
                <a:lnTo>
                  <a:pt x="0" y="78431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831" t="-2982" r="-2087" b="-4997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5" name="Group 5"/>
          <p:cNvGrpSpPr/>
          <p:nvPr/>
        </p:nvGrpSpPr>
        <p:grpSpPr>
          <a:xfrm>
            <a:off x="6096000" y="814612"/>
            <a:ext cx="4889125" cy="5255553"/>
            <a:chOff x="0" y="0"/>
            <a:chExt cx="1931506" cy="20762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1506" cy="2076268"/>
            </a:xfrm>
            <a:custGeom>
              <a:avLst/>
              <a:gdLst/>
              <a:ahLst/>
              <a:cxnLst/>
              <a:rect l="l" t="t" r="r" b="b"/>
              <a:pathLst>
                <a:path w="1931506" h="2076268">
                  <a:moveTo>
                    <a:pt x="0" y="0"/>
                  </a:moveTo>
                  <a:lnTo>
                    <a:pt x="1931506" y="0"/>
                  </a:lnTo>
                  <a:lnTo>
                    <a:pt x="1931506" y="2076268"/>
                  </a:lnTo>
                  <a:lnTo>
                    <a:pt x="0" y="20762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931506" cy="21048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78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10464049" y="5645914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29"/>
                </a:lnTo>
                <a:lnTo>
                  <a:pt x="0" y="789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9" name="Group 9"/>
          <p:cNvGrpSpPr/>
          <p:nvPr/>
        </p:nvGrpSpPr>
        <p:grpSpPr>
          <a:xfrm>
            <a:off x="1078206" y="699828"/>
            <a:ext cx="5157477" cy="5472373"/>
            <a:chOff x="0" y="0"/>
            <a:chExt cx="1868068" cy="19821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68068" cy="1982125"/>
            </a:xfrm>
            <a:custGeom>
              <a:avLst/>
              <a:gdLst/>
              <a:ahLst/>
              <a:cxnLst/>
              <a:rect l="l" t="t" r="r" b="b"/>
              <a:pathLst>
                <a:path w="1868068" h="1982125">
                  <a:moveTo>
                    <a:pt x="0" y="0"/>
                  </a:moveTo>
                  <a:lnTo>
                    <a:pt x="1868068" y="0"/>
                  </a:lnTo>
                  <a:lnTo>
                    <a:pt x="1868068" y="1982125"/>
                  </a:lnTo>
                  <a:lnTo>
                    <a:pt x="0" y="19821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gradFill>
                <a:gsLst>
                  <a:gs pos="0">
                    <a:srgbClr val="79EDEA">
                      <a:alpha val="100000"/>
                    </a:srgbClr>
                  </a:gs>
                  <a:gs pos="100000">
                    <a:srgbClr val="101E5E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868068" cy="20107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69"/>
                </a:lnSpc>
                <a:spcBef>
                  <a:spcPct val="0"/>
                </a:spcBef>
              </a:pPr>
              <a:endParaRPr sz="12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2713596" y="-8758302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7"/>
                </a:lnTo>
                <a:lnTo>
                  <a:pt x="0" y="19458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233367" y="814612"/>
            <a:ext cx="9725267" cy="5228777"/>
          </a:xfrm>
          <a:custGeom>
            <a:avLst/>
            <a:gdLst/>
            <a:ahLst/>
            <a:cxnLst/>
            <a:rect l="l" t="t" r="r" b="b"/>
            <a:pathLst>
              <a:path w="14587901" h="7843165">
                <a:moveTo>
                  <a:pt x="0" y="0"/>
                </a:moveTo>
                <a:lnTo>
                  <a:pt x="14587902" y="0"/>
                </a:lnTo>
                <a:lnTo>
                  <a:pt x="14587902" y="7843166"/>
                </a:lnTo>
                <a:lnTo>
                  <a:pt x="0" y="78431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831" t="-2982" r="-2087" b="-4997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5" name="Group 5"/>
          <p:cNvGrpSpPr/>
          <p:nvPr/>
        </p:nvGrpSpPr>
        <p:grpSpPr>
          <a:xfrm>
            <a:off x="8416592" y="814612"/>
            <a:ext cx="2568533" cy="5255553"/>
            <a:chOff x="0" y="0"/>
            <a:chExt cx="1014729" cy="20762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4729" cy="2076268"/>
            </a:xfrm>
            <a:custGeom>
              <a:avLst/>
              <a:gdLst/>
              <a:ahLst/>
              <a:cxnLst/>
              <a:rect l="l" t="t" r="r" b="b"/>
              <a:pathLst>
                <a:path w="1014729" h="2076268">
                  <a:moveTo>
                    <a:pt x="0" y="0"/>
                  </a:moveTo>
                  <a:lnTo>
                    <a:pt x="1014729" y="0"/>
                  </a:lnTo>
                  <a:lnTo>
                    <a:pt x="1014729" y="2076268"/>
                  </a:lnTo>
                  <a:lnTo>
                    <a:pt x="0" y="20762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014729" cy="21048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78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10464049" y="5645914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29"/>
                </a:lnTo>
                <a:lnTo>
                  <a:pt x="0" y="789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9" name="Group 9"/>
          <p:cNvGrpSpPr/>
          <p:nvPr/>
        </p:nvGrpSpPr>
        <p:grpSpPr>
          <a:xfrm>
            <a:off x="1078206" y="699828"/>
            <a:ext cx="7469144" cy="5472373"/>
            <a:chOff x="0" y="0"/>
            <a:chExt cx="2705367" cy="19821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5367" cy="1982125"/>
            </a:xfrm>
            <a:custGeom>
              <a:avLst/>
              <a:gdLst/>
              <a:ahLst/>
              <a:cxnLst/>
              <a:rect l="l" t="t" r="r" b="b"/>
              <a:pathLst>
                <a:path w="2705367" h="1982125">
                  <a:moveTo>
                    <a:pt x="0" y="0"/>
                  </a:moveTo>
                  <a:lnTo>
                    <a:pt x="2705367" y="0"/>
                  </a:lnTo>
                  <a:lnTo>
                    <a:pt x="2705367" y="1982125"/>
                  </a:lnTo>
                  <a:lnTo>
                    <a:pt x="0" y="19821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gradFill>
                <a:gsLst>
                  <a:gs pos="0">
                    <a:srgbClr val="79EDEA">
                      <a:alpha val="100000"/>
                    </a:srgbClr>
                  </a:gs>
                  <a:gs pos="100000">
                    <a:srgbClr val="101E5E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5367" cy="20107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69"/>
                </a:lnSpc>
                <a:spcBef>
                  <a:spcPct val="0"/>
                </a:spcBef>
              </a:pPr>
              <a:endParaRPr sz="12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2713596" y="-8758302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7"/>
                </a:lnTo>
                <a:lnTo>
                  <a:pt x="0" y="19458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233367" y="814612"/>
            <a:ext cx="9725267" cy="5228777"/>
          </a:xfrm>
          <a:custGeom>
            <a:avLst/>
            <a:gdLst/>
            <a:ahLst/>
            <a:cxnLst/>
            <a:rect l="l" t="t" r="r" b="b"/>
            <a:pathLst>
              <a:path w="14587901" h="7843165">
                <a:moveTo>
                  <a:pt x="0" y="0"/>
                </a:moveTo>
                <a:lnTo>
                  <a:pt x="14587902" y="0"/>
                </a:lnTo>
                <a:lnTo>
                  <a:pt x="14587902" y="7843166"/>
                </a:lnTo>
                <a:lnTo>
                  <a:pt x="0" y="78431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831" t="-2982" r="-2087" b="-4997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5" name="Group 5"/>
          <p:cNvGrpSpPr/>
          <p:nvPr/>
        </p:nvGrpSpPr>
        <p:grpSpPr>
          <a:xfrm>
            <a:off x="1078207" y="699828"/>
            <a:ext cx="10021795" cy="5472373"/>
            <a:chOff x="0" y="0"/>
            <a:chExt cx="3629952" cy="1982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29952" cy="1982125"/>
            </a:xfrm>
            <a:custGeom>
              <a:avLst/>
              <a:gdLst/>
              <a:ahLst/>
              <a:cxnLst/>
              <a:rect l="l" t="t" r="r" b="b"/>
              <a:pathLst>
                <a:path w="3629952" h="1982125">
                  <a:moveTo>
                    <a:pt x="0" y="0"/>
                  </a:moveTo>
                  <a:lnTo>
                    <a:pt x="3629952" y="0"/>
                  </a:lnTo>
                  <a:lnTo>
                    <a:pt x="3629952" y="1982125"/>
                  </a:lnTo>
                  <a:lnTo>
                    <a:pt x="0" y="19821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gradFill>
                <a:gsLst>
                  <a:gs pos="0">
                    <a:srgbClr val="79EDEA">
                      <a:alpha val="100000"/>
                    </a:srgbClr>
                  </a:gs>
                  <a:gs pos="100000">
                    <a:srgbClr val="101E5E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629952" cy="20107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69"/>
                </a:lnSpc>
                <a:spcBef>
                  <a:spcPct val="0"/>
                </a:spcBef>
              </a:pPr>
              <a:endParaRPr sz="12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2312" y="529684"/>
            <a:ext cx="653889" cy="312232"/>
          </a:xfrm>
          <a:custGeom>
            <a:avLst/>
            <a:gdLst/>
            <a:ahLst/>
            <a:cxnLst/>
            <a:rect l="l" t="t" r="r" b="b"/>
            <a:pathLst>
              <a:path w="980833" h="468348">
                <a:moveTo>
                  <a:pt x="0" y="0"/>
                </a:moveTo>
                <a:lnTo>
                  <a:pt x="980833" y="0"/>
                </a:lnTo>
                <a:lnTo>
                  <a:pt x="980833" y="468348"/>
                </a:lnTo>
                <a:lnTo>
                  <a:pt x="0" y="4683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2713596" y="-8758302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7"/>
                </a:lnTo>
                <a:lnTo>
                  <a:pt x="0" y="19458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464049" y="5645914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29"/>
                </a:lnTo>
                <a:lnTo>
                  <a:pt x="0" y="789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rot="-5400000">
            <a:off x="427868" y="943732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30"/>
                </a:lnTo>
                <a:lnTo>
                  <a:pt x="0" y="7894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1212086" y="514351"/>
            <a:ext cx="10081532" cy="109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sz="7293" spc="-80">
                <a:solidFill>
                  <a:srgbClr val="79EDEA"/>
                </a:solidFill>
                <a:latin typeface="Futura"/>
                <a:ea typeface="Futura"/>
                <a:cs typeface="Futura"/>
                <a:sym typeface="Futura"/>
              </a:rPr>
              <a:t>四個例子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24669" y="2139333"/>
            <a:ext cx="3578655" cy="1570100"/>
            <a:chOff x="0" y="0"/>
            <a:chExt cx="7157311" cy="314020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478853" cy="3140201"/>
              <a:chOff x="0" y="0"/>
              <a:chExt cx="267824" cy="56869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7824" cy="568699"/>
              </a:xfrm>
              <a:custGeom>
                <a:avLst/>
                <a:gdLst/>
                <a:ahLst/>
                <a:cxnLst/>
                <a:rect l="l" t="t" r="r" b="b"/>
                <a:pathLst>
                  <a:path w="267824" h="568699">
                    <a:moveTo>
                      <a:pt x="0" y="0"/>
                    </a:moveTo>
                    <a:lnTo>
                      <a:pt x="267824" y="0"/>
                    </a:lnTo>
                    <a:lnTo>
                      <a:pt x="267824" y="568699"/>
                    </a:lnTo>
                    <a:lnTo>
                      <a:pt x="0" y="5686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67824" cy="59727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32348" y="131250"/>
              <a:ext cx="1014152" cy="161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67"/>
                </a:lnSpc>
              </a:pPr>
              <a:r>
                <a:rPr lang="en-US" sz="5334" spc="-59">
                  <a:solidFill>
                    <a:srgbClr val="79EDEA"/>
                  </a:solidFill>
                  <a:latin typeface="Futura"/>
                  <a:ea typeface="Futura"/>
                  <a:cs typeface="Futura"/>
                  <a:sym typeface="Futura"/>
                </a:rPr>
                <a:t>1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263592" y="811806"/>
              <a:ext cx="4893719" cy="1119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83"/>
                </a:lnSpc>
              </a:pPr>
              <a:r>
                <a:rPr lang="en-US" sz="3666" spc="-4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rPr>
                <a:t>以</a:t>
              </a:r>
              <a:r>
                <a:rPr lang="en-US" sz="3666" b="1" spc="-40">
                  <a:solidFill>
                    <a:srgbClr val="79EDEA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AI</a:t>
              </a:r>
              <a:r>
                <a:rPr lang="en-US" sz="3666" spc="-40">
                  <a:solidFill>
                    <a:srgbClr val="79EDEA"/>
                  </a:solidFill>
                  <a:latin typeface="Futura"/>
                  <a:ea typeface="Futura"/>
                  <a:cs typeface="Futura"/>
                  <a:sym typeface="Futura"/>
                </a:rPr>
                <a:t> </a:t>
              </a:r>
              <a:r>
                <a:rPr lang="en-US" sz="3666" spc="-4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rPr>
                <a:t>轉</a:t>
              </a:r>
              <a:r>
                <a:rPr lang="en-US" sz="3666" spc="-40">
                  <a:solidFill>
                    <a:srgbClr val="79EDEA"/>
                  </a:solidFill>
                  <a:latin typeface="Futura"/>
                  <a:ea typeface="Futura"/>
                  <a:cs typeface="Futura"/>
                  <a:sym typeface="Futura"/>
                </a:rPr>
                <a:t>哎</a:t>
              </a:r>
            </a:p>
          </p:txBody>
        </p:sp>
      </p:grpSp>
      <p:sp>
        <p:nvSpPr>
          <p:cNvPr id="13" name="Freeform 13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4" name="Group 14"/>
          <p:cNvGrpSpPr/>
          <p:nvPr/>
        </p:nvGrpSpPr>
        <p:grpSpPr>
          <a:xfrm>
            <a:off x="2849260" y="4214023"/>
            <a:ext cx="3637169" cy="1570100"/>
            <a:chOff x="0" y="0"/>
            <a:chExt cx="7274337" cy="314020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478853" cy="3140201"/>
              <a:chOff x="0" y="0"/>
              <a:chExt cx="267824" cy="56869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67824" cy="568699"/>
              </a:xfrm>
              <a:custGeom>
                <a:avLst/>
                <a:gdLst/>
                <a:ahLst/>
                <a:cxnLst/>
                <a:rect l="l" t="t" r="r" b="b"/>
                <a:pathLst>
                  <a:path w="267824" h="568699">
                    <a:moveTo>
                      <a:pt x="0" y="0"/>
                    </a:moveTo>
                    <a:lnTo>
                      <a:pt x="267824" y="0"/>
                    </a:lnTo>
                    <a:lnTo>
                      <a:pt x="267824" y="568699"/>
                    </a:lnTo>
                    <a:lnTo>
                      <a:pt x="0" y="5686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67824" cy="59727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241736" y="337996"/>
              <a:ext cx="1014154" cy="161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67"/>
                </a:lnSpc>
              </a:pPr>
              <a:r>
                <a:rPr lang="en-US" sz="5334" spc="-59">
                  <a:solidFill>
                    <a:srgbClr val="79EDEA"/>
                  </a:solidFill>
                  <a:latin typeface="Futura"/>
                  <a:ea typeface="Futura"/>
                  <a:cs typeface="Futura"/>
                  <a:sym typeface="Futura"/>
                </a:rPr>
                <a:t>2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380620" y="670390"/>
              <a:ext cx="4893717" cy="1119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83"/>
                </a:lnSpc>
              </a:pPr>
              <a:r>
                <a:rPr lang="en-US" sz="3666" spc="-4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rPr>
                <a:t>以</a:t>
              </a:r>
              <a:r>
                <a:rPr lang="en-US" sz="3666" b="1" spc="-40">
                  <a:solidFill>
                    <a:srgbClr val="79EDEA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AI</a:t>
              </a:r>
              <a:r>
                <a:rPr lang="en-US" sz="3666" spc="-4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rPr>
                <a:t>化</a:t>
              </a:r>
              <a:r>
                <a:rPr lang="en-US" sz="3666" spc="-40">
                  <a:solidFill>
                    <a:srgbClr val="79EDEA"/>
                  </a:solidFill>
                  <a:latin typeface="Futura"/>
                  <a:ea typeface="Futura"/>
                  <a:cs typeface="Futura"/>
                  <a:sym typeface="Futura"/>
                </a:rPr>
                <a:t>礙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465435" y="2139333"/>
            <a:ext cx="3578655" cy="1570100"/>
            <a:chOff x="0" y="0"/>
            <a:chExt cx="7157311" cy="314020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478853" cy="3140201"/>
              <a:chOff x="0" y="0"/>
              <a:chExt cx="267824" cy="568699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67824" cy="568699"/>
              </a:xfrm>
              <a:custGeom>
                <a:avLst/>
                <a:gdLst/>
                <a:ahLst/>
                <a:cxnLst/>
                <a:rect l="l" t="t" r="r" b="b"/>
                <a:pathLst>
                  <a:path w="267824" h="568699">
                    <a:moveTo>
                      <a:pt x="0" y="0"/>
                    </a:moveTo>
                    <a:lnTo>
                      <a:pt x="267824" y="0"/>
                    </a:lnTo>
                    <a:lnTo>
                      <a:pt x="267824" y="568699"/>
                    </a:lnTo>
                    <a:lnTo>
                      <a:pt x="0" y="5686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267824" cy="59727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32348" y="131250"/>
              <a:ext cx="1014152" cy="161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67"/>
                </a:lnSpc>
              </a:pPr>
              <a:r>
                <a:rPr lang="en-US" sz="5334" spc="-59">
                  <a:solidFill>
                    <a:srgbClr val="79EDEA"/>
                  </a:solidFill>
                  <a:latin typeface="Futura"/>
                  <a:ea typeface="Futura"/>
                  <a:cs typeface="Futura"/>
                  <a:sym typeface="Futura"/>
                </a:rPr>
                <a:t>3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263592" y="811806"/>
              <a:ext cx="4893719" cy="1119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83"/>
                </a:lnSpc>
              </a:pPr>
              <a:r>
                <a:rPr lang="en-US" sz="3666" spc="-4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rPr>
                <a:t>以</a:t>
              </a:r>
              <a:r>
                <a:rPr lang="en-US" sz="3666" b="1" spc="-40">
                  <a:solidFill>
                    <a:srgbClr val="79EDEA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AI</a:t>
              </a:r>
              <a:r>
                <a:rPr lang="en-US" sz="3666" spc="-4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rPr>
                <a:t>破</a:t>
              </a:r>
              <a:r>
                <a:rPr lang="en-US" sz="3666" spc="-40">
                  <a:solidFill>
                    <a:srgbClr val="79EDEA"/>
                  </a:solidFill>
                  <a:latin typeface="Futura"/>
                  <a:ea typeface="Futura"/>
                  <a:cs typeface="Futura"/>
                  <a:sym typeface="Futura"/>
                </a:rPr>
                <a:t>隘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927545" y="4214023"/>
            <a:ext cx="3578655" cy="1570100"/>
            <a:chOff x="0" y="0"/>
            <a:chExt cx="7157311" cy="3140201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478853" cy="3140201"/>
              <a:chOff x="0" y="0"/>
              <a:chExt cx="267824" cy="56869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67824" cy="568699"/>
              </a:xfrm>
              <a:custGeom>
                <a:avLst/>
                <a:gdLst/>
                <a:ahLst/>
                <a:cxnLst/>
                <a:rect l="l" t="t" r="r" b="b"/>
                <a:pathLst>
                  <a:path w="267824" h="568699">
                    <a:moveTo>
                      <a:pt x="0" y="0"/>
                    </a:moveTo>
                    <a:lnTo>
                      <a:pt x="267824" y="0"/>
                    </a:lnTo>
                    <a:lnTo>
                      <a:pt x="267824" y="568699"/>
                    </a:lnTo>
                    <a:lnTo>
                      <a:pt x="0" y="56869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267824" cy="59727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232348" y="131250"/>
              <a:ext cx="1014152" cy="161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67"/>
                </a:lnSpc>
              </a:pPr>
              <a:r>
                <a:rPr lang="en-US" sz="5334" spc="-59">
                  <a:solidFill>
                    <a:srgbClr val="79EDEA"/>
                  </a:solidFill>
                  <a:latin typeface="Futura"/>
                  <a:ea typeface="Futura"/>
                  <a:cs typeface="Futura"/>
                  <a:sym typeface="Futura"/>
                </a:rPr>
                <a:t>4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263592" y="811806"/>
              <a:ext cx="4893719" cy="1119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83"/>
                </a:lnSpc>
              </a:pPr>
              <a:r>
                <a:rPr lang="en-US" sz="3666" spc="-4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rPr>
                <a:t>以</a:t>
              </a:r>
              <a:r>
                <a:rPr lang="en-US" sz="3666" b="1" spc="-40">
                  <a:solidFill>
                    <a:srgbClr val="79EDEA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AI</a:t>
              </a:r>
              <a:r>
                <a:rPr lang="en-US" sz="3666" spc="-4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rPr>
                <a:t>育</a:t>
              </a:r>
              <a:r>
                <a:rPr lang="en-US" sz="3666" spc="-40">
                  <a:solidFill>
                    <a:srgbClr val="79EDEA"/>
                  </a:solidFill>
                  <a:latin typeface="Futura"/>
                  <a:ea typeface="Futura"/>
                  <a:cs typeface="Futura"/>
                  <a:sym typeface="Futura"/>
                </a:rPr>
                <a:t>愛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2312" y="529684"/>
            <a:ext cx="653889" cy="312232"/>
          </a:xfrm>
          <a:custGeom>
            <a:avLst/>
            <a:gdLst/>
            <a:ahLst/>
            <a:cxnLst/>
            <a:rect l="l" t="t" r="r" b="b"/>
            <a:pathLst>
              <a:path w="980833" h="468348">
                <a:moveTo>
                  <a:pt x="0" y="0"/>
                </a:moveTo>
                <a:lnTo>
                  <a:pt x="980833" y="0"/>
                </a:lnTo>
                <a:lnTo>
                  <a:pt x="980833" y="468348"/>
                </a:lnTo>
                <a:lnTo>
                  <a:pt x="0" y="4683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2713596" y="-8758302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7"/>
                </a:lnTo>
                <a:lnTo>
                  <a:pt x="0" y="19458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464049" y="5645914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29"/>
                </a:lnTo>
                <a:lnTo>
                  <a:pt x="0" y="789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rot="-5400000">
            <a:off x="427868" y="943732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30"/>
                </a:lnTo>
                <a:lnTo>
                  <a:pt x="0" y="7894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1212086" y="514350"/>
            <a:ext cx="10081532" cy="110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sz="7293" spc="-8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以</a:t>
            </a:r>
            <a:r>
              <a:rPr lang="en-US" sz="7293" b="1" spc="-80">
                <a:solidFill>
                  <a:srgbClr val="79EDEA"/>
                </a:solidFill>
                <a:latin typeface="Futura Bold"/>
                <a:ea typeface="Futura Bold"/>
                <a:cs typeface="Futura Bold"/>
                <a:sym typeface="Futura Bold"/>
              </a:rPr>
              <a:t>AI </a:t>
            </a:r>
            <a:r>
              <a:rPr lang="en-US" sz="7293" spc="-8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化</a:t>
            </a:r>
            <a:r>
              <a:rPr lang="en-US" sz="7293" spc="-80">
                <a:solidFill>
                  <a:srgbClr val="79EDEA"/>
                </a:solidFill>
                <a:latin typeface="Futura"/>
                <a:ea typeface="Futura"/>
                <a:cs typeface="Futura"/>
                <a:sym typeface="Futura"/>
              </a:rPr>
              <a:t>礙</a:t>
            </a:r>
          </a:p>
        </p:txBody>
      </p:sp>
      <p:sp>
        <p:nvSpPr>
          <p:cNvPr id="7" name="Freeform 7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cartoon of a child sitting at a desk with a tablet and a couple of papers  AI-generated content may be incorrect."/>
          <p:cNvSpPr/>
          <p:nvPr/>
        </p:nvSpPr>
        <p:spPr>
          <a:xfrm>
            <a:off x="20" y="1282"/>
            <a:ext cx="12191980" cy="6856718"/>
          </a:xfrm>
          <a:custGeom>
            <a:avLst/>
            <a:gdLst/>
            <a:ahLst/>
            <a:cxnLst/>
            <a:rect l="l" t="t" r="r" b="b"/>
            <a:pathLst>
              <a:path w="18287970" h="10285077">
                <a:moveTo>
                  <a:pt x="0" y="0"/>
                </a:moveTo>
                <a:lnTo>
                  <a:pt x="18287970" y="0"/>
                </a:lnTo>
                <a:lnTo>
                  <a:pt x="18287970" y="10285077"/>
                </a:lnTo>
                <a:lnTo>
                  <a:pt x="0" y="1028507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1016" r="-125" b="-7672"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09925" y="5899101"/>
            <a:ext cx="5972150" cy="27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https://chinnovation.replit.app/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14037" y="819969"/>
            <a:ext cx="8843985" cy="5079132"/>
            <a:chOff x="0" y="0"/>
            <a:chExt cx="17687970" cy="10158264"/>
          </a:xfrm>
        </p:grpSpPr>
        <p:sp>
          <p:nvSpPr>
            <p:cNvPr id="4" name="Freeform 4"/>
            <p:cNvSpPr/>
            <p:nvPr/>
          </p:nvSpPr>
          <p:spPr>
            <a:xfrm>
              <a:off x="296222" y="230450"/>
              <a:ext cx="17069039" cy="9671534"/>
            </a:xfrm>
            <a:custGeom>
              <a:avLst/>
              <a:gdLst/>
              <a:ahLst/>
              <a:cxnLst/>
              <a:rect l="l" t="t" r="r" b="b"/>
              <a:pathLst>
                <a:path w="17069039" h="9671534">
                  <a:moveTo>
                    <a:pt x="0" y="0"/>
                  </a:moveTo>
                  <a:lnTo>
                    <a:pt x="17069040" y="0"/>
                  </a:lnTo>
                  <a:lnTo>
                    <a:pt x="17069040" y="9671535"/>
                  </a:lnTo>
                  <a:lnTo>
                    <a:pt x="0" y="9671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6389" r="-9052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17687970" cy="10158264"/>
              <a:chOff x="0" y="0"/>
              <a:chExt cx="3279114" cy="188320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79114" cy="1883207"/>
              </a:xfrm>
              <a:custGeom>
                <a:avLst/>
                <a:gdLst/>
                <a:ahLst/>
                <a:cxnLst/>
                <a:rect l="l" t="t" r="r" b="b"/>
                <a:pathLst>
                  <a:path w="3279114" h="1883207">
                    <a:moveTo>
                      <a:pt x="0" y="0"/>
                    </a:moveTo>
                    <a:lnTo>
                      <a:pt x="3279114" y="0"/>
                    </a:lnTo>
                    <a:lnTo>
                      <a:pt x="3279114" y="1883207"/>
                    </a:lnTo>
                    <a:lnTo>
                      <a:pt x="0" y="188320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79114" cy="191178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2825248" y="-9415183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8"/>
                </a:lnTo>
                <a:lnTo>
                  <a:pt x="0" y="194584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6556" y="891905"/>
            <a:ext cx="10839644" cy="5392170"/>
          </a:xfrm>
          <a:custGeom>
            <a:avLst/>
            <a:gdLst/>
            <a:ahLst/>
            <a:cxnLst/>
            <a:rect l="l" t="t" r="r" b="b"/>
            <a:pathLst>
              <a:path w="16259466" h="8088255">
                <a:moveTo>
                  <a:pt x="0" y="0"/>
                </a:moveTo>
                <a:lnTo>
                  <a:pt x="16259466" y="0"/>
                </a:lnTo>
                <a:lnTo>
                  <a:pt x="16259466" y="8088255"/>
                </a:lnTo>
                <a:lnTo>
                  <a:pt x="0" y="80882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25248" y="-9415183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8"/>
                </a:lnTo>
                <a:lnTo>
                  <a:pt x="0" y="194584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2747248" y="699828"/>
            <a:ext cx="6701563" cy="5472373"/>
            <a:chOff x="0" y="0"/>
            <a:chExt cx="13403127" cy="1094474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403127" cy="10944745"/>
              <a:chOff x="0" y="0"/>
              <a:chExt cx="2427345" cy="198212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27345" cy="1982125"/>
              </a:xfrm>
              <a:custGeom>
                <a:avLst/>
                <a:gdLst/>
                <a:ahLst/>
                <a:cxnLst/>
                <a:rect l="l" t="t" r="r" b="b"/>
                <a:pathLst>
                  <a:path w="2427345" h="1982125">
                    <a:moveTo>
                      <a:pt x="0" y="0"/>
                    </a:moveTo>
                    <a:lnTo>
                      <a:pt x="2427345" y="0"/>
                    </a:lnTo>
                    <a:lnTo>
                      <a:pt x="2427345" y="1982125"/>
                    </a:lnTo>
                    <a:lnTo>
                      <a:pt x="0" y="198212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2427345" cy="2010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58966" y="239100"/>
              <a:ext cx="12885195" cy="10438490"/>
            </a:xfrm>
            <a:custGeom>
              <a:avLst/>
              <a:gdLst/>
              <a:ahLst/>
              <a:cxnLst/>
              <a:rect l="l" t="t" r="r" b="b"/>
              <a:pathLst>
                <a:path w="12885195" h="10438490">
                  <a:moveTo>
                    <a:pt x="0" y="0"/>
                  </a:moveTo>
                  <a:lnTo>
                    <a:pt x="12885195" y="0"/>
                  </a:lnTo>
                  <a:lnTo>
                    <a:pt x="12885195" y="10438490"/>
                  </a:lnTo>
                  <a:lnTo>
                    <a:pt x="0" y="1043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t="-1368" b="-4792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2312" y="529684"/>
            <a:ext cx="653889" cy="312232"/>
          </a:xfrm>
          <a:custGeom>
            <a:avLst/>
            <a:gdLst/>
            <a:ahLst/>
            <a:cxnLst/>
            <a:rect l="l" t="t" r="r" b="b"/>
            <a:pathLst>
              <a:path w="980833" h="468348">
                <a:moveTo>
                  <a:pt x="0" y="0"/>
                </a:moveTo>
                <a:lnTo>
                  <a:pt x="980833" y="0"/>
                </a:lnTo>
                <a:lnTo>
                  <a:pt x="980833" y="468348"/>
                </a:lnTo>
                <a:lnTo>
                  <a:pt x="0" y="4683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2713596" y="-8758302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7"/>
                </a:lnTo>
                <a:lnTo>
                  <a:pt x="0" y="19458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464049" y="5645914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29"/>
                </a:lnTo>
                <a:lnTo>
                  <a:pt x="0" y="789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rot="-5400000">
            <a:off x="427868" y="943732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30"/>
                </a:lnTo>
                <a:lnTo>
                  <a:pt x="0" y="7894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1212086" y="514350"/>
            <a:ext cx="10081532" cy="110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sz="7293" spc="-8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以</a:t>
            </a:r>
            <a:r>
              <a:rPr lang="en-US" sz="7293" b="1" spc="-80">
                <a:solidFill>
                  <a:srgbClr val="79EDEA"/>
                </a:solidFill>
                <a:latin typeface="Futura Bold"/>
                <a:ea typeface="Futura Bold"/>
                <a:cs typeface="Futura Bold"/>
                <a:sym typeface="Futura Bold"/>
              </a:rPr>
              <a:t>AI </a:t>
            </a:r>
            <a:r>
              <a:rPr lang="en-US" sz="7293" spc="-8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轉</a:t>
            </a:r>
            <a:r>
              <a:rPr lang="en-US" sz="7293" b="1" spc="-80">
                <a:solidFill>
                  <a:srgbClr val="79EDEA"/>
                </a:solidFill>
                <a:latin typeface="Futura Bold"/>
                <a:ea typeface="Futura Bold"/>
                <a:cs typeface="Futura Bold"/>
                <a:sym typeface="Futura Bold"/>
              </a:rPr>
              <a:t>哎</a:t>
            </a:r>
          </a:p>
        </p:txBody>
      </p:sp>
      <p:sp>
        <p:nvSpPr>
          <p:cNvPr id="7" name="Freeform 7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25248" y="-9415183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8"/>
                </a:lnTo>
                <a:lnTo>
                  <a:pt x="0" y="194584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3030661" y="685800"/>
            <a:ext cx="5729036" cy="5486400"/>
            <a:chOff x="0" y="0"/>
            <a:chExt cx="11458073" cy="1097280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1458073" cy="10972800"/>
              <a:chOff x="0" y="0"/>
              <a:chExt cx="2124174" cy="203421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24174" cy="2034211"/>
              </a:xfrm>
              <a:custGeom>
                <a:avLst/>
                <a:gdLst/>
                <a:ahLst/>
                <a:cxnLst/>
                <a:rect l="l" t="t" r="r" b="b"/>
                <a:pathLst>
                  <a:path w="2124174" h="2034211">
                    <a:moveTo>
                      <a:pt x="0" y="0"/>
                    </a:moveTo>
                    <a:lnTo>
                      <a:pt x="2124174" y="0"/>
                    </a:lnTo>
                    <a:lnTo>
                      <a:pt x="2124174" y="2034211"/>
                    </a:lnTo>
                    <a:lnTo>
                      <a:pt x="0" y="20342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2124174" cy="2062786"/>
              </a:xfrm>
              <a:prstGeom prst="rect">
                <a:avLst/>
              </a:prstGeom>
            </p:spPr>
            <p:txBody>
              <a:bodyPr lIns="33084" tIns="33084" rIns="33084" bIns="33084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8" name="Freeform 8" descr="A clock showing different stages of a child  AI-generated content may be incorrect."/>
            <p:cNvSpPr/>
            <p:nvPr/>
          </p:nvSpPr>
          <p:spPr>
            <a:xfrm>
              <a:off x="385442" y="267761"/>
              <a:ext cx="10544383" cy="10544383"/>
            </a:xfrm>
            <a:custGeom>
              <a:avLst/>
              <a:gdLst/>
              <a:ahLst/>
              <a:cxnLst/>
              <a:rect l="l" t="t" r="r" b="b"/>
              <a:pathLst>
                <a:path w="10544383" h="10544383">
                  <a:moveTo>
                    <a:pt x="0" y="0"/>
                  </a:moveTo>
                  <a:lnTo>
                    <a:pt x="10544383" y="0"/>
                  </a:lnTo>
                  <a:lnTo>
                    <a:pt x="10544383" y="10544383"/>
                  </a:lnTo>
                  <a:lnTo>
                    <a:pt x="0" y="10544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2312" y="529684"/>
            <a:ext cx="653889" cy="312232"/>
          </a:xfrm>
          <a:custGeom>
            <a:avLst/>
            <a:gdLst/>
            <a:ahLst/>
            <a:cxnLst/>
            <a:rect l="l" t="t" r="r" b="b"/>
            <a:pathLst>
              <a:path w="980833" h="468348">
                <a:moveTo>
                  <a:pt x="0" y="0"/>
                </a:moveTo>
                <a:lnTo>
                  <a:pt x="980833" y="0"/>
                </a:lnTo>
                <a:lnTo>
                  <a:pt x="980833" y="468348"/>
                </a:lnTo>
                <a:lnTo>
                  <a:pt x="0" y="4683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2713596" y="-8758302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7"/>
                </a:lnTo>
                <a:lnTo>
                  <a:pt x="0" y="19458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464049" y="5645914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29"/>
                </a:lnTo>
                <a:lnTo>
                  <a:pt x="0" y="789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rot="-5400000">
            <a:off x="427868" y="943732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30"/>
                </a:lnTo>
                <a:lnTo>
                  <a:pt x="0" y="7894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 rot="836355">
            <a:off x="6821312" y="3716446"/>
            <a:ext cx="1916702" cy="2165765"/>
          </a:xfrm>
          <a:custGeom>
            <a:avLst/>
            <a:gdLst/>
            <a:ahLst/>
            <a:cxnLst/>
            <a:rect l="l" t="t" r="r" b="b"/>
            <a:pathLst>
              <a:path w="2875053" h="3248647">
                <a:moveTo>
                  <a:pt x="0" y="0"/>
                </a:moveTo>
                <a:lnTo>
                  <a:pt x="2875052" y="0"/>
                </a:lnTo>
                <a:lnTo>
                  <a:pt x="2875052" y="3248647"/>
                </a:lnTo>
                <a:lnTo>
                  <a:pt x="0" y="324864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23434" y="2288001"/>
            <a:ext cx="11128012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39"/>
              </a:lnSpc>
            </a:pPr>
            <a:r>
              <a:rPr lang="en-US" sz="7293" spc="-153">
                <a:solidFill>
                  <a:srgbClr val="79EDEA"/>
                </a:solidFill>
                <a:latin typeface="Futura"/>
                <a:ea typeface="Futura"/>
                <a:cs typeface="Futura"/>
                <a:sym typeface="Futura"/>
              </a:rPr>
              <a:t>魯迅、林語堂的隱喻與諷刺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92314" y="4365127"/>
            <a:ext cx="4107452" cy="109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16"/>
              </a:lnSpc>
            </a:pPr>
            <a:r>
              <a:rPr lang="en-US" sz="7293" spc="-80">
                <a:solidFill>
                  <a:srgbClr val="79EDEA"/>
                </a:solidFill>
                <a:latin typeface="Futura"/>
                <a:ea typeface="Futura"/>
                <a:cs typeface="Futura"/>
                <a:sym typeface="Futura"/>
              </a:rPr>
              <a:t>你怎麼教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25248" y="-9415183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8"/>
                </a:lnTo>
                <a:lnTo>
                  <a:pt x="0" y="194584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1640504" y="699828"/>
            <a:ext cx="3711569" cy="5472373"/>
            <a:chOff x="0" y="0"/>
            <a:chExt cx="7423139" cy="10944745"/>
          </a:xfrm>
        </p:grpSpPr>
        <p:grpSp>
          <p:nvGrpSpPr>
            <p:cNvPr id="5" name="Group 5"/>
            <p:cNvGrpSpPr/>
            <p:nvPr/>
          </p:nvGrpSpPr>
          <p:grpSpPr>
            <a:xfrm>
              <a:off x="364465" y="201376"/>
              <a:ext cx="6694208" cy="10513937"/>
              <a:chOff x="0" y="0"/>
              <a:chExt cx="9164480" cy="14393751"/>
            </a:xfrm>
          </p:grpSpPr>
          <p:sp>
            <p:nvSpPr>
              <p:cNvPr id="6" name="Freeform 6"/>
              <p:cNvSpPr/>
              <p:nvPr/>
            </p:nvSpPr>
            <p:spPr>
              <a:xfrm rot="-35999">
                <a:off x="-75113" y="-47589"/>
                <a:ext cx="9314673" cy="14488924"/>
              </a:xfrm>
              <a:custGeom>
                <a:avLst/>
                <a:gdLst/>
                <a:ahLst/>
                <a:cxnLst/>
                <a:rect l="l" t="t" r="r" b="b"/>
                <a:pathLst>
                  <a:path w="9314673" h="14488924">
                    <a:moveTo>
                      <a:pt x="150728" y="0"/>
                    </a:moveTo>
                    <a:lnTo>
                      <a:pt x="9314673" y="95968"/>
                    </a:lnTo>
                    <a:lnTo>
                      <a:pt x="9163944" y="14488923"/>
                    </a:lnTo>
                    <a:lnTo>
                      <a:pt x="0" y="14392955"/>
                    </a:lnTo>
                    <a:lnTo>
                      <a:pt x="150728" y="0"/>
                    </a:lnTo>
                    <a:close/>
                  </a:path>
                </a:pathLst>
              </a:cu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 l="-9789" r="-10576" b="-14405"/>
                </a:stretch>
              </a:blip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7423139" cy="10944745"/>
              <a:chOff x="0" y="0"/>
              <a:chExt cx="1344352" cy="1982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344352" cy="1982125"/>
              </a:xfrm>
              <a:custGeom>
                <a:avLst/>
                <a:gdLst/>
                <a:ahLst/>
                <a:cxnLst/>
                <a:rect l="l" t="t" r="r" b="b"/>
                <a:pathLst>
                  <a:path w="1344352" h="1982125">
                    <a:moveTo>
                      <a:pt x="0" y="0"/>
                    </a:moveTo>
                    <a:lnTo>
                      <a:pt x="1344352" y="0"/>
                    </a:lnTo>
                    <a:lnTo>
                      <a:pt x="1344352" y="1982125"/>
                    </a:lnTo>
                    <a:lnTo>
                      <a:pt x="0" y="198212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344352" cy="2010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6715779" y="692814"/>
            <a:ext cx="3711569" cy="5472373"/>
            <a:chOff x="0" y="0"/>
            <a:chExt cx="7423139" cy="10944745"/>
          </a:xfrm>
        </p:grpSpPr>
        <p:grpSp>
          <p:nvGrpSpPr>
            <p:cNvPr id="11" name="Group 11"/>
            <p:cNvGrpSpPr/>
            <p:nvPr/>
          </p:nvGrpSpPr>
          <p:grpSpPr>
            <a:xfrm>
              <a:off x="300357" y="215404"/>
              <a:ext cx="6822425" cy="10513937"/>
              <a:chOff x="0" y="0"/>
              <a:chExt cx="9164480" cy="14123244"/>
            </a:xfrm>
          </p:grpSpPr>
          <p:sp>
            <p:nvSpPr>
              <p:cNvPr id="12" name="Freeform 12" descr="Upscale Image"/>
              <p:cNvSpPr/>
              <p:nvPr/>
            </p:nvSpPr>
            <p:spPr>
              <a:xfrm>
                <a:off x="0" y="0"/>
                <a:ext cx="9164447" cy="14123239"/>
              </a:xfrm>
              <a:custGeom>
                <a:avLst/>
                <a:gdLst/>
                <a:ahLst/>
                <a:cxnLst/>
                <a:rect l="l" t="t" r="r" b="b"/>
                <a:pathLst>
                  <a:path w="9164447" h="14123239">
                    <a:moveTo>
                      <a:pt x="0" y="0"/>
                    </a:moveTo>
                    <a:lnTo>
                      <a:pt x="9164447" y="0"/>
                    </a:lnTo>
                    <a:lnTo>
                      <a:pt x="9164447" y="14123239"/>
                    </a:lnTo>
                    <a:lnTo>
                      <a:pt x="0" y="141232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 l="-9574" r="-8817" b="-15451"/>
                </a:stretch>
              </a:blip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7423139" cy="10944745"/>
              <a:chOff x="0" y="0"/>
              <a:chExt cx="1344352" cy="19821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344352" cy="1982125"/>
              </a:xfrm>
              <a:custGeom>
                <a:avLst/>
                <a:gdLst/>
                <a:ahLst/>
                <a:cxnLst/>
                <a:rect l="l" t="t" r="r" b="b"/>
                <a:pathLst>
                  <a:path w="1344352" h="1982125">
                    <a:moveTo>
                      <a:pt x="0" y="0"/>
                    </a:moveTo>
                    <a:lnTo>
                      <a:pt x="1344352" y="0"/>
                    </a:lnTo>
                    <a:lnTo>
                      <a:pt x="1344352" y="1982125"/>
                    </a:lnTo>
                    <a:lnTo>
                      <a:pt x="0" y="198212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1344352" cy="2010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25248" y="-9415183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8"/>
                </a:lnTo>
                <a:lnTo>
                  <a:pt x="0" y="194584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3847917" y="712799"/>
            <a:ext cx="4759595" cy="5396924"/>
            <a:chOff x="0" y="0"/>
            <a:chExt cx="9519189" cy="10793847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519189" cy="10793847"/>
              <a:chOff x="0" y="0"/>
              <a:chExt cx="1723953" cy="19547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23953" cy="1954797"/>
              </a:xfrm>
              <a:custGeom>
                <a:avLst/>
                <a:gdLst/>
                <a:ahLst/>
                <a:cxnLst/>
                <a:rect l="l" t="t" r="r" b="b"/>
                <a:pathLst>
                  <a:path w="1723953" h="1954797">
                    <a:moveTo>
                      <a:pt x="0" y="0"/>
                    </a:moveTo>
                    <a:lnTo>
                      <a:pt x="1723953" y="0"/>
                    </a:lnTo>
                    <a:lnTo>
                      <a:pt x="1723953" y="1954797"/>
                    </a:lnTo>
                    <a:lnTo>
                      <a:pt x="0" y="195479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1723953" cy="198337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8" name="Freeform 8" descr="Upscale Image"/>
            <p:cNvSpPr/>
            <p:nvPr/>
          </p:nvSpPr>
          <p:spPr>
            <a:xfrm>
              <a:off x="290254" y="136701"/>
              <a:ext cx="8938681" cy="10657146"/>
            </a:xfrm>
            <a:custGeom>
              <a:avLst/>
              <a:gdLst/>
              <a:ahLst/>
              <a:cxnLst/>
              <a:rect l="l" t="t" r="r" b="b"/>
              <a:pathLst>
                <a:path w="8938681" h="10657146">
                  <a:moveTo>
                    <a:pt x="0" y="0"/>
                  </a:moveTo>
                  <a:lnTo>
                    <a:pt x="8938681" y="0"/>
                  </a:lnTo>
                  <a:lnTo>
                    <a:pt x="8938681" y="10657146"/>
                  </a:lnTo>
                  <a:lnTo>
                    <a:pt x="0" y="10657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2312" y="529684"/>
            <a:ext cx="653889" cy="312232"/>
          </a:xfrm>
          <a:custGeom>
            <a:avLst/>
            <a:gdLst/>
            <a:ahLst/>
            <a:cxnLst/>
            <a:rect l="l" t="t" r="r" b="b"/>
            <a:pathLst>
              <a:path w="980833" h="468348">
                <a:moveTo>
                  <a:pt x="0" y="0"/>
                </a:moveTo>
                <a:lnTo>
                  <a:pt x="980833" y="0"/>
                </a:lnTo>
                <a:lnTo>
                  <a:pt x="980833" y="468348"/>
                </a:lnTo>
                <a:lnTo>
                  <a:pt x="0" y="4683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2713596" y="-8758302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7"/>
                </a:lnTo>
                <a:lnTo>
                  <a:pt x="0" y="19458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464049" y="5645914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29"/>
                </a:lnTo>
                <a:lnTo>
                  <a:pt x="0" y="789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rot="-5400000">
            <a:off x="427868" y="943732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30"/>
                </a:lnTo>
                <a:lnTo>
                  <a:pt x="0" y="7894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1212086" y="514350"/>
            <a:ext cx="10081532" cy="110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sz="7293" spc="-8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以</a:t>
            </a:r>
            <a:r>
              <a:rPr lang="en-US" sz="7293" b="1" spc="-80">
                <a:solidFill>
                  <a:srgbClr val="79EDEA"/>
                </a:solidFill>
                <a:latin typeface="Futura Bold"/>
                <a:ea typeface="Futura Bold"/>
                <a:cs typeface="Futura Bold"/>
                <a:sym typeface="Futura Bold"/>
              </a:rPr>
              <a:t>AI </a:t>
            </a:r>
            <a:r>
              <a:rPr lang="en-US" sz="7293" b="1" spc="-8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rPr>
              <a:t>破</a:t>
            </a:r>
            <a:r>
              <a:rPr lang="en-US" sz="7293" b="1" spc="-80">
                <a:solidFill>
                  <a:srgbClr val="79EDEA"/>
                </a:solidFill>
                <a:latin typeface="Futura Bold"/>
                <a:ea typeface="Futura Bold"/>
                <a:cs typeface="Futura Bold"/>
                <a:sym typeface="Futura Bold"/>
              </a:rPr>
              <a:t>隘</a:t>
            </a:r>
          </a:p>
        </p:txBody>
      </p:sp>
      <p:sp>
        <p:nvSpPr>
          <p:cNvPr id="7" name="Freeform 7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cartoon of a child running  AI-generated content may be incorrect."/>
          <p:cNvSpPr/>
          <p:nvPr/>
        </p:nvSpPr>
        <p:spPr>
          <a:xfrm>
            <a:off x="20" y="1282"/>
            <a:ext cx="12191980" cy="6856718"/>
          </a:xfrm>
          <a:custGeom>
            <a:avLst/>
            <a:gdLst/>
            <a:ahLst/>
            <a:cxnLst/>
            <a:rect l="l" t="t" r="r" b="b"/>
            <a:pathLst>
              <a:path w="18287970" h="10285077">
                <a:moveTo>
                  <a:pt x="0" y="0"/>
                </a:moveTo>
                <a:lnTo>
                  <a:pt x="18287970" y="0"/>
                </a:lnTo>
                <a:lnTo>
                  <a:pt x="18287970" y="10285077"/>
                </a:lnTo>
                <a:lnTo>
                  <a:pt x="0" y="1028507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5885" r="-125" b="-12802"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2312" y="529684"/>
            <a:ext cx="653889" cy="312232"/>
          </a:xfrm>
          <a:custGeom>
            <a:avLst/>
            <a:gdLst/>
            <a:ahLst/>
            <a:cxnLst/>
            <a:rect l="l" t="t" r="r" b="b"/>
            <a:pathLst>
              <a:path w="980833" h="468348">
                <a:moveTo>
                  <a:pt x="0" y="0"/>
                </a:moveTo>
                <a:lnTo>
                  <a:pt x="980833" y="0"/>
                </a:lnTo>
                <a:lnTo>
                  <a:pt x="980833" y="468348"/>
                </a:lnTo>
                <a:lnTo>
                  <a:pt x="0" y="4683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2713596" y="-8758302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7"/>
                </a:lnTo>
                <a:lnTo>
                  <a:pt x="0" y="19458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464049" y="5645914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29"/>
                </a:lnTo>
                <a:lnTo>
                  <a:pt x="0" y="789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rot="-5400000">
            <a:off x="427868" y="943732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30"/>
                </a:lnTo>
                <a:lnTo>
                  <a:pt x="0" y="7894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1834302" y="1399366"/>
            <a:ext cx="8523398" cy="4059268"/>
          </a:xfrm>
          <a:custGeom>
            <a:avLst/>
            <a:gdLst/>
            <a:ahLst/>
            <a:cxnLst/>
            <a:rect l="l" t="t" r="r" b="b"/>
            <a:pathLst>
              <a:path w="12785097" h="6088902">
                <a:moveTo>
                  <a:pt x="0" y="0"/>
                </a:moveTo>
                <a:lnTo>
                  <a:pt x="12785096" y="0"/>
                </a:lnTo>
                <a:lnTo>
                  <a:pt x="12785096" y="6088902"/>
                </a:lnTo>
                <a:lnTo>
                  <a:pt x="0" y="608890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584460" y="5983505"/>
            <a:ext cx="9879590" cy="754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7"/>
              </a:lnSpc>
              <a:spcBef>
                <a:spcPct val="0"/>
              </a:spcBef>
            </a:pPr>
            <a:r>
              <a:rPr lang="en-US" sz="146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Lin, C.-H., Zhou, K., Li, L., &amp; Sun, L. (2025). Integrating generative AI into digital multimodal composition: A study of multicultural second-language classrooms. Computers and Composition, 75, 102895. </a:t>
            </a:r>
          </a:p>
          <a:p>
            <a:pPr>
              <a:lnSpc>
                <a:spcPts val="2047"/>
              </a:lnSpc>
              <a:spcBef>
                <a:spcPct val="0"/>
              </a:spcBef>
            </a:pPr>
            <a:endParaRPr lang="en-US" sz="1461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2312" y="529684"/>
            <a:ext cx="653889" cy="312232"/>
          </a:xfrm>
          <a:custGeom>
            <a:avLst/>
            <a:gdLst/>
            <a:ahLst/>
            <a:cxnLst/>
            <a:rect l="l" t="t" r="r" b="b"/>
            <a:pathLst>
              <a:path w="980833" h="468348">
                <a:moveTo>
                  <a:pt x="0" y="0"/>
                </a:moveTo>
                <a:lnTo>
                  <a:pt x="980833" y="0"/>
                </a:lnTo>
                <a:lnTo>
                  <a:pt x="980833" y="468348"/>
                </a:lnTo>
                <a:lnTo>
                  <a:pt x="0" y="4683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2713596" y="-8758302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7"/>
                </a:lnTo>
                <a:lnTo>
                  <a:pt x="0" y="19458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464049" y="5645914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29"/>
                </a:lnTo>
                <a:lnTo>
                  <a:pt x="0" y="789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rot="-5400000">
            <a:off x="427868" y="943732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30"/>
                </a:lnTo>
                <a:lnTo>
                  <a:pt x="0" y="7894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1683722" y="947093"/>
            <a:ext cx="8504217" cy="4783623"/>
          </a:xfrm>
          <a:custGeom>
            <a:avLst/>
            <a:gdLst/>
            <a:ahLst/>
            <a:cxnLst/>
            <a:rect l="l" t="t" r="r" b="b"/>
            <a:pathLst>
              <a:path w="12756326" h="7175434">
                <a:moveTo>
                  <a:pt x="0" y="0"/>
                </a:moveTo>
                <a:lnTo>
                  <a:pt x="12756326" y="0"/>
                </a:lnTo>
                <a:lnTo>
                  <a:pt x="12756326" y="7175433"/>
                </a:lnTo>
                <a:lnTo>
                  <a:pt x="0" y="717543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52800"/>
            <a:ext cx="8474498" cy="1201350"/>
            <a:chOff x="0" y="0"/>
            <a:chExt cx="3347950" cy="4746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7950" cy="474607"/>
            </a:xfrm>
            <a:custGeom>
              <a:avLst/>
              <a:gdLst/>
              <a:ahLst/>
              <a:cxnLst/>
              <a:rect l="l" t="t" r="r" b="b"/>
              <a:pathLst>
                <a:path w="3347950" h="474607">
                  <a:moveTo>
                    <a:pt x="0" y="0"/>
                  </a:moveTo>
                  <a:lnTo>
                    <a:pt x="3347950" y="0"/>
                  </a:lnTo>
                  <a:lnTo>
                    <a:pt x="3347950" y="474607"/>
                  </a:lnTo>
                  <a:lnTo>
                    <a:pt x="0" y="474607"/>
                  </a:lnTo>
                  <a:close/>
                </a:path>
              </a:pathLst>
            </a:custGeom>
            <a:solidFill>
              <a:srgbClr val="C8FF5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3347950" cy="5412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9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389473" y="3006353"/>
            <a:ext cx="2293335" cy="3851647"/>
          </a:xfrm>
          <a:custGeom>
            <a:avLst/>
            <a:gdLst/>
            <a:ahLst/>
            <a:cxnLst/>
            <a:rect l="l" t="t" r="r" b="b"/>
            <a:pathLst>
              <a:path w="3440002" h="5777471">
                <a:moveTo>
                  <a:pt x="3440003" y="0"/>
                </a:moveTo>
                <a:lnTo>
                  <a:pt x="0" y="0"/>
                </a:lnTo>
                <a:lnTo>
                  <a:pt x="0" y="5777471"/>
                </a:lnTo>
                <a:lnTo>
                  <a:pt x="3440003" y="5777471"/>
                </a:lnTo>
                <a:lnTo>
                  <a:pt x="3440003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4582469" y="1979765"/>
            <a:ext cx="6889095" cy="850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可畫萌漫體-繁"/>
                <a:ea typeface="可畫萌漫體-繁"/>
                <a:cs typeface="可畫萌漫體-繁"/>
                <a:sym typeface="可畫萌漫體-繁"/>
              </a:rPr>
              <a:t>互動與參與感更強的課堂</a:t>
            </a:r>
            <a:endParaRPr lang="en-US" sz="4800" dirty="0">
              <a:solidFill>
                <a:srgbClr val="000000"/>
              </a:solidFill>
              <a:latin typeface="可畫萌漫體-繁"/>
              <a:ea typeface="可畫萌漫體-繁"/>
              <a:cs typeface="可畫萌漫體-繁"/>
              <a:sym typeface="可畫萌漫體-繁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82468" y="3282785"/>
            <a:ext cx="6889095" cy="2701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4800" dirty="0" err="1">
                <a:solidFill>
                  <a:srgbClr val="000000"/>
                </a:solidFill>
                <a:latin typeface="可畫萌漫體-繁"/>
                <a:ea typeface="可畫萌漫體-繁"/>
                <a:cs typeface="可畫萌漫體-繁"/>
                <a:sym typeface="可畫萌漫體-繁"/>
              </a:rPr>
              <a:t>利用生成式人工智能進行個性化指導</a:t>
            </a:r>
            <a:endParaRPr lang="en-US" sz="4800" dirty="0">
              <a:solidFill>
                <a:srgbClr val="000000"/>
              </a:solidFill>
              <a:latin typeface="可畫萌漫體-繁"/>
              <a:ea typeface="可畫萌漫體-繁"/>
              <a:cs typeface="可畫萌漫體-繁"/>
              <a:sym typeface="可畫萌漫體-繁"/>
            </a:endParaRPr>
          </a:p>
          <a:p>
            <a:pPr>
              <a:lnSpc>
                <a:spcPts val="7200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可畫萌漫體-繁"/>
              <a:ea typeface="可畫萌漫體-繁"/>
              <a:cs typeface="可畫萌漫體-繁"/>
              <a:sym typeface="可畫萌漫體-繁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82469" y="5456903"/>
            <a:ext cx="6234315" cy="177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4800">
                <a:solidFill>
                  <a:srgbClr val="000000"/>
                </a:solidFill>
                <a:latin typeface="可畫萌漫體-繁"/>
                <a:ea typeface="可畫萌漫體-繁"/>
                <a:cs typeface="可畫萌漫體-繁"/>
                <a:sym typeface="可畫萌漫體-繁"/>
              </a:rPr>
              <a:t>培養解決問題能力​</a:t>
            </a:r>
          </a:p>
          <a:p>
            <a:pPr>
              <a:lnSpc>
                <a:spcPts val="7200"/>
              </a:lnSpc>
              <a:spcBef>
                <a:spcPct val="0"/>
              </a:spcBef>
            </a:pPr>
            <a:endParaRPr lang="en-US" sz="4800">
              <a:solidFill>
                <a:srgbClr val="000000"/>
              </a:solidFill>
              <a:latin typeface="可畫萌漫體-繁"/>
              <a:ea typeface="可畫萌漫體-繁"/>
              <a:cs typeface="可畫萌漫體-繁"/>
              <a:sym typeface="可畫萌漫體-繁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0152" y="417044"/>
            <a:ext cx="7984346" cy="850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可畫萌漫體-繁"/>
                <a:ea typeface="可畫萌漫體-繁"/>
                <a:cs typeface="可畫萌漫體-繁"/>
                <a:sym typeface="可畫萌漫體-繁"/>
              </a:rPr>
              <a:t>Generation Alpha </a:t>
            </a:r>
            <a:r>
              <a:rPr lang="en-US" sz="4800" dirty="0" err="1">
                <a:solidFill>
                  <a:srgbClr val="000000"/>
                </a:solidFill>
                <a:latin typeface="可畫萌漫體-繁"/>
                <a:ea typeface="可畫萌漫體-繁"/>
                <a:cs typeface="可畫萌漫體-繁"/>
                <a:sym typeface="可畫萌漫體-繁"/>
              </a:rPr>
              <a:t>的教育策略</a:t>
            </a:r>
            <a:endParaRPr lang="en-US" sz="4800" dirty="0">
              <a:solidFill>
                <a:srgbClr val="000000"/>
              </a:solidFill>
              <a:latin typeface="可畫萌漫體-繁"/>
              <a:ea typeface="可畫萌漫體-繁"/>
              <a:cs typeface="可畫萌漫體-繁"/>
              <a:sym typeface="可畫萌漫體-繁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3484072" y="2125815"/>
            <a:ext cx="894261" cy="4163809"/>
            <a:chOff x="0" y="0"/>
            <a:chExt cx="1788523" cy="832761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788523" cy="1526534"/>
              <a:chOff x="0" y="0"/>
              <a:chExt cx="439800" cy="37537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39800" cy="375377"/>
              </a:xfrm>
              <a:custGeom>
                <a:avLst/>
                <a:gdLst/>
                <a:ahLst/>
                <a:cxnLst/>
                <a:rect l="l" t="t" r="r" b="b"/>
                <a:pathLst>
                  <a:path w="439800" h="375377">
                    <a:moveTo>
                      <a:pt x="0" y="0"/>
                    </a:moveTo>
                    <a:lnTo>
                      <a:pt x="439800" y="0"/>
                    </a:lnTo>
                    <a:lnTo>
                      <a:pt x="439800" y="375377"/>
                    </a:lnTo>
                    <a:lnTo>
                      <a:pt x="0" y="375377"/>
                    </a:lnTo>
                    <a:close/>
                  </a:path>
                </a:pathLst>
              </a:custGeom>
              <a:solidFill>
                <a:srgbClr val="C8FF52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66675"/>
                <a:ext cx="439800" cy="442052"/>
              </a:xfrm>
              <a:prstGeom prst="rect">
                <a:avLst/>
              </a:prstGeom>
            </p:spPr>
            <p:txBody>
              <a:bodyPr lIns="36898" tIns="36898" rIns="36898" bIns="36898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264619" y="61715"/>
              <a:ext cx="1259286" cy="1403104"/>
            </a:xfrm>
            <a:custGeom>
              <a:avLst/>
              <a:gdLst/>
              <a:ahLst/>
              <a:cxnLst/>
              <a:rect l="l" t="t" r="r" b="b"/>
              <a:pathLst>
                <a:path w="1259286" h="1403104">
                  <a:moveTo>
                    <a:pt x="0" y="0"/>
                  </a:moveTo>
                  <a:lnTo>
                    <a:pt x="1259285" y="0"/>
                  </a:lnTo>
                  <a:lnTo>
                    <a:pt x="1259285" y="1403104"/>
                  </a:lnTo>
                  <a:lnTo>
                    <a:pt x="0" y="1403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0" y="2579681"/>
              <a:ext cx="1788523" cy="1526534"/>
              <a:chOff x="0" y="0"/>
              <a:chExt cx="439800" cy="37537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39800" cy="375377"/>
              </a:xfrm>
              <a:custGeom>
                <a:avLst/>
                <a:gdLst/>
                <a:ahLst/>
                <a:cxnLst/>
                <a:rect l="l" t="t" r="r" b="b"/>
                <a:pathLst>
                  <a:path w="439800" h="375377">
                    <a:moveTo>
                      <a:pt x="0" y="0"/>
                    </a:moveTo>
                    <a:lnTo>
                      <a:pt x="439800" y="0"/>
                    </a:lnTo>
                    <a:lnTo>
                      <a:pt x="439800" y="375377"/>
                    </a:lnTo>
                    <a:lnTo>
                      <a:pt x="0" y="375377"/>
                    </a:lnTo>
                    <a:close/>
                  </a:path>
                </a:pathLst>
              </a:custGeom>
              <a:solidFill>
                <a:srgbClr val="C8FF52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66675"/>
                <a:ext cx="439800" cy="442052"/>
              </a:xfrm>
              <a:prstGeom prst="rect">
                <a:avLst/>
              </a:prstGeom>
            </p:spPr>
            <p:txBody>
              <a:bodyPr lIns="36898" tIns="36898" rIns="36898" bIns="36898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275830" y="2654207"/>
              <a:ext cx="1236864" cy="1377482"/>
            </a:xfrm>
            <a:custGeom>
              <a:avLst/>
              <a:gdLst/>
              <a:ahLst/>
              <a:cxnLst/>
              <a:rect l="l" t="t" r="r" b="b"/>
              <a:pathLst>
                <a:path w="1236864" h="1377482">
                  <a:moveTo>
                    <a:pt x="0" y="0"/>
                  </a:moveTo>
                  <a:lnTo>
                    <a:pt x="1236863" y="0"/>
                  </a:lnTo>
                  <a:lnTo>
                    <a:pt x="1236863" y="1377482"/>
                  </a:lnTo>
                  <a:lnTo>
                    <a:pt x="0" y="1377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0" y="6801085"/>
              <a:ext cx="1788523" cy="1526534"/>
              <a:chOff x="0" y="0"/>
              <a:chExt cx="439800" cy="37537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439800" cy="375377"/>
              </a:xfrm>
              <a:custGeom>
                <a:avLst/>
                <a:gdLst/>
                <a:ahLst/>
                <a:cxnLst/>
                <a:rect l="l" t="t" r="r" b="b"/>
                <a:pathLst>
                  <a:path w="439800" h="375377">
                    <a:moveTo>
                      <a:pt x="0" y="0"/>
                    </a:moveTo>
                    <a:lnTo>
                      <a:pt x="439800" y="0"/>
                    </a:lnTo>
                    <a:lnTo>
                      <a:pt x="439800" y="375377"/>
                    </a:lnTo>
                    <a:lnTo>
                      <a:pt x="0" y="375377"/>
                    </a:lnTo>
                    <a:close/>
                  </a:path>
                </a:pathLst>
              </a:custGeom>
              <a:solidFill>
                <a:srgbClr val="C8FF52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66675"/>
                <a:ext cx="439800" cy="442052"/>
              </a:xfrm>
              <a:prstGeom prst="rect">
                <a:avLst/>
              </a:prstGeom>
            </p:spPr>
            <p:txBody>
              <a:bodyPr lIns="36898" tIns="36898" rIns="36898" bIns="36898" rtlCol="0" anchor="ctr"/>
              <a:lstStyle/>
              <a:p>
                <a:pPr algn="ctr">
                  <a:lnSpc>
                    <a:spcPts val="2499"/>
                  </a:lnSpc>
                </a:pPr>
                <a:endParaRPr sz="1200"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288740" y="6889989"/>
              <a:ext cx="1211043" cy="1348725"/>
            </a:xfrm>
            <a:custGeom>
              <a:avLst/>
              <a:gdLst/>
              <a:ahLst/>
              <a:cxnLst/>
              <a:rect l="l" t="t" r="r" b="b"/>
              <a:pathLst>
                <a:path w="1211043" h="1348725">
                  <a:moveTo>
                    <a:pt x="0" y="0"/>
                  </a:moveTo>
                  <a:lnTo>
                    <a:pt x="1211043" y="0"/>
                  </a:lnTo>
                  <a:lnTo>
                    <a:pt x="1211043" y="1348725"/>
                  </a:lnTo>
                  <a:lnTo>
                    <a:pt x="0" y="1348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2312" y="529684"/>
            <a:ext cx="653889" cy="312232"/>
          </a:xfrm>
          <a:custGeom>
            <a:avLst/>
            <a:gdLst/>
            <a:ahLst/>
            <a:cxnLst/>
            <a:rect l="l" t="t" r="r" b="b"/>
            <a:pathLst>
              <a:path w="980833" h="468348">
                <a:moveTo>
                  <a:pt x="0" y="0"/>
                </a:moveTo>
                <a:lnTo>
                  <a:pt x="980833" y="0"/>
                </a:lnTo>
                <a:lnTo>
                  <a:pt x="980833" y="468348"/>
                </a:lnTo>
                <a:lnTo>
                  <a:pt x="0" y="4683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2713596" y="-8758302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7"/>
                </a:lnTo>
                <a:lnTo>
                  <a:pt x="0" y="19458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464049" y="5645914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29"/>
                </a:lnTo>
                <a:lnTo>
                  <a:pt x="0" y="789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rot="-5400000">
            <a:off x="427868" y="943732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30"/>
                </a:lnTo>
                <a:lnTo>
                  <a:pt x="0" y="7894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1212086" y="514350"/>
            <a:ext cx="10081532" cy="110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sz="7293" spc="-8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以</a:t>
            </a:r>
            <a:r>
              <a:rPr lang="en-US" sz="7293" b="1" spc="-80">
                <a:solidFill>
                  <a:srgbClr val="79EDEA"/>
                </a:solidFill>
                <a:latin typeface="Futura Bold"/>
                <a:ea typeface="Futura Bold"/>
                <a:cs typeface="Futura Bold"/>
                <a:sym typeface="Futura Bold"/>
              </a:rPr>
              <a:t>AI </a:t>
            </a:r>
            <a:r>
              <a:rPr lang="en-US" sz="7293" b="1" spc="-8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rPr>
              <a:t>育</a:t>
            </a:r>
            <a:r>
              <a:rPr lang="en-US" sz="7293" b="1" spc="-80">
                <a:solidFill>
                  <a:srgbClr val="79EDEA"/>
                </a:solidFill>
                <a:latin typeface="Futura Bold"/>
                <a:ea typeface="Futura Bold"/>
                <a:cs typeface="Futura Bold"/>
                <a:sym typeface="Futura Bold"/>
              </a:rPr>
              <a:t>愛</a:t>
            </a:r>
          </a:p>
        </p:txBody>
      </p:sp>
      <p:sp>
        <p:nvSpPr>
          <p:cNvPr id="7" name="Freeform 7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collage of a cartoon of a child and a child  AI-generated content may be incorrect."/>
          <p:cNvSpPr/>
          <p:nvPr/>
        </p:nvSpPr>
        <p:spPr>
          <a:xfrm>
            <a:off x="20" y="1282"/>
            <a:ext cx="12191980" cy="6856718"/>
          </a:xfrm>
          <a:custGeom>
            <a:avLst/>
            <a:gdLst/>
            <a:ahLst/>
            <a:cxnLst/>
            <a:rect l="l" t="t" r="r" b="b"/>
            <a:pathLst>
              <a:path w="18287970" h="10285077">
                <a:moveTo>
                  <a:pt x="0" y="0"/>
                </a:moveTo>
                <a:lnTo>
                  <a:pt x="18287970" y="0"/>
                </a:lnTo>
                <a:lnTo>
                  <a:pt x="18287970" y="10285077"/>
                </a:lnTo>
                <a:lnTo>
                  <a:pt x="0" y="1028507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4922" r="-125" b="-3765"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2312" y="529684"/>
            <a:ext cx="653889" cy="312232"/>
          </a:xfrm>
          <a:custGeom>
            <a:avLst/>
            <a:gdLst/>
            <a:ahLst/>
            <a:cxnLst/>
            <a:rect l="l" t="t" r="r" b="b"/>
            <a:pathLst>
              <a:path w="980833" h="468348">
                <a:moveTo>
                  <a:pt x="0" y="0"/>
                </a:moveTo>
                <a:lnTo>
                  <a:pt x="980833" y="0"/>
                </a:lnTo>
                <a:lnTo>
                  <a:pt x="980833" y="468348"/>
                </a:lnTo>
                <a:lnTo>
                  <a:pt x="0" y="4683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 rot="-5400000">
            <a:off x="427868" y="943732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30"/>
                </a:lnTo>
                <a:lnTo>
                  <a:pt x="0" y="7894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4803891" y="1325396"/>
            <a:ext cx="2584218" cy="1038621"/>
            <a:chOff x="0" y="0"/>
            <a:chExt cx="5168436" cy="207724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5168436" cy="2077241"/>
              <a:chOff x="0" y="0"/>
              <a:chExt cx="1427472" cy="5737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27472" cy="573714"/>
              </a:xfrm>
              <a:custGeom>
                <a:avLst/>
                <a:gdLst/>
                <a:ahLst/>
                <a:cxnLst/>
                <a:rect l="l" t="t" r="r" b="b"/>
                <a:pathLst>
                  <a:path w="1427472" h="573714">
                    <a:moveTo>
                      <a:pt x="1224272" y="0"/>
                    </a:moveTo>
                    <a:cubicBezTo>
                      <a:pt x="1336496" y="0"/>
                      <a:pt x="1427472" y="128430"/>
                      <a:pt x="1427472" y="286857"/>
                    </a:cubicBezTo>
                    <a:cubicBezTo>
                      <a:pt x="1427472" y="445284"/>
                      <a:pt x="1336496" y="573714"/>
                      <a:pt x="1224272" y="573714"/>
                    </a:cubicBezTo>
                    <a:lnTo>
                      <a:pt x="203200" y="573714"/>
                    </a:lnTo>
                    <a:cubicBezTo>
                      <a:pt x="90976" y="573714"/>
                      <a:pt x="0" y="445284"/>
                      <a:pt x="0" y="286857"/>
                    </a:cubicBezTo>
                    <a:cubicBezTo>
                      <a:pt x="0" y="12843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427472" cy="6118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47"/>
                  </a:lnSpc>
                </a:pPr>
                <a:endParaRPr sz="1200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23778" y="537972"/>
              <a:ext cx="3920884" cy="109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3"/>
                </a:lnSpc>
              </a:pPr>
              <a:r>
                <a:rPr lang="en-US" sz="3666" spc="-10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學生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9211" y="2710798"/>
            <a:ext cx="2508445" cy="636129"/>
            <a:chOff x="0" y="0"/>
            <a:chExt cx="5016891" cy="127225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5016891" cy="1272258"/>
              <a:chOff x="0" y="0"/>
              <a:chExt cx="908573" cy="2304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908573" cy="230410"/>
              </a:xfrm>
              <a:custGeom>
                <a:avLst/>
                <a:gdLst/>
                <a:ahLst/>
                <a:cxnLst/>
                <a:rect l="l" t="t" r="r" b="b"/>
                <a:pathLst>
                  <a:path w="908573" h="230410">
                    <a:moveTo>
                      <a:pt x="0" y="0"/>
                    </a:moveTo>
                    <a:lnTo>
                      <a:pt x="908573" y="0"/>
                    </a:lnTo>
                    <a:lnTo>
                      <a:pt x="908573" y="230410"/>
                    </a:lnTo>
                    <a:lnTo>
                      <a:pt x="0" y="23041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A6A6A6">
                        <a:alpha val="100000"/>
                      </a:srgbClr>
                    </a:gs>
                    <a:gs pos="33333">
                      <a:srgbClr val="E1DDDD">
                        <a:alpha val="100000"/>
                      </a:srgbClr>
                    </a:gs>
                    <a:gs pos="66667">
                      <a:srgbClr val="FFFFFF">
                        <a:alpha val="100000"/>
                      </a:srgbClr>
                    </a:gs>
                    <a:gs pos="100000">
                      <a:srgbClr val="9F398D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908573" cy="25898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92400" y="79138"/>
              <a:ext cx="4157285" cy="996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79EDE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賦能與監督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323638" y="4155432"/>
            <a:ext cx="2584218" cy="1038621"/>
            <a:chOff x="0" y="0"/>
            <a:chExt cx="5168436" cy="207724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5168436" cy="2077241"/>
              <a:chOff x="0" y="0"/>
              <a:chExt cx="1427472" cy="57371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27472" cy="573714"/>
              </a:xfrm>
              <a:custGeom>
                <a:avLst/>
                <a:gdLst/>
                <a:ahLst/>
                <a:cxnLst/>
                <a:rect l="l" t="t" r="r" b="b"/>
                <a:pathLst>
                  <a:path w="1427472" h="573714">
                    <a:moveTo>
                      <a:pt x="1224272" y="0"/>
                    </a:moveTo>
                    <a:cubicBezTo>
                      <a:pt x="1336496" y="0"/>
                      <a:pt x="1427472" y="128430"/>
                      <a:pt x="1427472" y="286857"/>
                    </a:cubicBezTo>
                    <a:cubicBezTo>
                      <a:pt x="1427472" y="445284"/>
                      <a:pt x="1336496" y="573714"/>
                      <a:pt x="1224272" y="573714"/>
                    </a:cubicBezTo>
                    <a:lnTo>
                      <a:pt x="203200" y="573714"/>
                    </a:lnTo>
                    <a:cubicBezTo>
                      <a:pt x="90976" y="573714"/>
                      <a:pt x="0" y="445284"/>
                      <a:pt x="0" y="286857"/>
                    </a:cubicBezTo>
                    <a:cubicBezTo>
                      <a:pt x="0" y="12843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427472" cy="6118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47"/>
                  </a:lnSpc>
                </a:pPr>
                <a:endParaRPr sz="1200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23778" y="537972"/>
              <a:ext cx="3920884" cy="109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3"/>
                </a:lnSpc>
              </a:pPr>
              <a:r>
                <a:rPr lang="en-US" sz="3666" spc="-10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生成式AI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559654" y="4224236"/>
            <a:ext cx="2584218" cy="1038621"/>
            <a:chOff x="0" y="0"/>
            <a:chExt cx="5168436" cy="207724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168436" cy="2077241"/>
              <a:chOff x="0" y="0"/>
              <a:chExt cx="1427472" cy="57371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427472" cy="573714"/>
              </a:xfrm>
              <a:custGeom>
                <a:avLst/>
                <a:gdLst/>
                <a:ahLst/>
                <a:cxnLst/>
                <a:rect l="l" t="t" r="r" b="b"/>
                <a:pathLst>
                  <a:path w="1427472" h="573714">
                    <a:moveTo>
                      <a:pt x="1224272" y="0"/>
                    </a:moveTo>
                    <a:cubicBezTo>
                      <a:pt x="1336496" y="0"/>
                      <a:pt x="1427472" y="128430"/>
                      <a:pt x="1427472" y="286857"/>
                    </a:cubicBezTo>
                    <a:cubicBezTo>
                      <a:pt x="1427472" y="445284"/>
                      <a:pt x="1336496" y="573714"/>
                      <a:pt x="1224272" y="573714"/>
                    </a:cubicBezTo>
                    <a:lnTo>
                      <a:pt x="203200" y="573714"/>
                    </a:lnTo>
                    <a:cubicBezTo>
                      <a:pt x="90976" y="573714"/>
                      <a:pt x="0" y="445284"/>
                      <a:pt x="0" y="286857"/>
                    </a:cubicBezTo>
                    <a:cubicBezTo>
                      <a:pt x="0" y="12843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1427472" cy="6118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47"/>
                  </a:lnSpc>
                </a:pPr>
                <a:endParaRPr sz="1200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623778" y="537972"/>
              <a:ext cx="3920884" cy="109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3"/>
                </a:lnSpc>
              </a:pPr>
              <a:r>
                <a:rPr lang="en-US" sz="3666" spc="-106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教師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520884" y="2710798"/>
            <a:ext cx="2508445" cy="636129"/>
            <a:chOff x="0" y="0"/>
            <a:chExt cx="5016891" cy="1272258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5016891" cy="1272258"/>
              <a:chOff x="0" y="0"/>
              <a:chExt cx="908573" cy="23041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908573" cy="230410"/>
              </a:xfrm>
              <a:custGeom>
                <a:avLst/>
                <a:gdLst/>
                <a:ahLst/>
                <a:cxnLst/>
                <a:rect l="l" t="t" r="r" b="b"/>
                <a:pathLst>
                  <a:path w="908573" h="230410">
                    <a:moveTo>
                      <a:pt x="0" y="0"/>
                    </a:moveTo>
                    <a:lnTo>
                      <a:pt x="908573" y="0"/>
                    </a:lnTo>
                    <a:lnTo>
                      <a:pt x="908573" y="230410"/>
                    </a:lnTo>
                    <a:lnTo>
                      <a:pt x="0" y="23041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A6A6A6">
                        <a:alpha val="100000"/>
                      </a:srgbClr>
                    </a:gs>
                    <a:gs pos="33333">
                      <a:srgbClr val="E1DDDD">
                        <a:alpha val="100000"/>
                      </a:srgbClr>
                    </a:gs>
                    <a:gs pos="66667">
                      <a:srgbClr val="FFFFFF">
                        <a:alpha val="100000"/>
                      </a:srgbClr>
                    </a:gs>
                    <a:gs pos="100000">
                      <a:srgbClr val="9F398D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908573" cy="25898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492400" y="79138"/>
              <a:ext cx="4157285" cy="996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79EDE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引導與支持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941598" y="5331484"/>
            <a:ext cx="2508445" cy="636129"/>
            <a:chOff x="0" y="0"/>
            <a:chExt cx="5016891" cy="1272258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5016891" cy="1272258"/>
              <a:chOff x="0" y="0"/>
              <a:chExt cx="908573" cy="23041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908573" cy="230410"/>
              </a:xfrm>
              <a:custGeom>
                <a:avLst/>
                <a:gdLst/>
                <a:ahLst/>
                <a:cxnLst/>
                <a:rect l="l" t="t" r="r" b="b"/>
                <a:pathLst>
                  <a:path w="908573" h="230410">
                    <a:moveTo>
                      <a:pt x="0" y="0"/>
                    </a:moveTo>
                    <a:lnTo>
                      <a:pt x="908573" y="0"/>
                    </a:lnTo>
                    <a:lnTo>
                      <a:pt x="908573" y="230410"/>
                    </a:lnTo>
                    <a:lnTo>
                      <a:pt x="0" y="23041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A6A6A6">
                        <a:alpha val="100000"/>
                      </a:srgbClr>
                    </a:gs>
                    <a:gs pos="33333">
                      <a:srgbClr val="FFFFFF">
                        <a:alpha val="100000"/>
                      </a:srgbClr>
                    </a:gs>
                    <a:gs pos="66667">
                      <a:srgbClr val="E1DDDD">
                        <a:alpha val="100000"/>
                      </a:srgbClr>
                    </a:gs>
                    <a:gs pos="100000">
                      <a:srgbClr val="9F398D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908573" cy="25898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492400" y="79138"/>
              <a:ext cx="4157285" cy="996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79EDE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生成與互動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 rot="3259032">
            <a:off x="6916721" y="3015640"/>
            <a:ext cx="2148033" cy="337793"/>
            <a:chOff x="0" y="0"/>
            <a:chExt cx="2001714" cy="31478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001714" cy="314784"/>
            </a:xfrm>
            <a:custGeom>
              <a:avLst/>
              <a:gdLst/>
              <a:ahLst/>
              <a:cxnLst/>
              <a:rect l="l" t="t" r="r" b="b"/>
              <a:pathLst>
                <a:path w="2001714" h="314784">
                  <a:moveTo>
                    <a:pt x="273050" y="0"/>
                  </a:moveTo>
                  <a:lnTo>
                    <a:pt x="0" y="157392"/>
                  </a:lnTo>
                  <a:lnTo>
                    <a:pt x="273050" y="314784"/>
                  </a:lnTo>
                  <a:lnTo>
                    <a:pt x="273050" y="181434"/>
                  </a:lnTo>
                  <a:lnTo>
                    <a:pt x="1728664" y="181434"/>
                  </a:lnTo>
                  <a:lnTo>
                    <a:pt x="1728664" y="314784"/>
                  </a:lnTo>
                  <a:lnTo>
                    <a:pt x="2001714" y="157392"/>
                  </a:lnTo>
                  <a:lnTo>
                    <a:pt x="1728664" y="0"/>
                  </a:lnTo>
                  <a:lnTo>
                    <a:pt x="1728664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1600" y="101600"/>
              <a:ext cx="1798514" cy="73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47"/>
                </a:lnSpc>
              </a:pPr>
              <a:endParaRPr sz="1200"/>
            </a:p>
          </p:txBody>
        </p:sp>
      </p:grpSp>
      <p:grpSp>
        <p:nvGrpSpPr>
          <p:cNvPr id="37" name="Group 37"/>
          <p:cNvGrpSpPr/>
          <p:nvPr/>
        </p:nvGrpSpPr>
        <p:grpSpPr>
          <a:xfrm rot="7566663">
            <a:off x="3136959" y="3025050"/>
            <a:ext cx="2073203" cy="368625"/>
            <a:chOff x="0" y="0"/>
            <a:chExt cx="1770395" cy="31478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770395" cy="314784"/>
            </a:xfrm>
            <a:custGeom>
              <a:avLst/>
              <a:gdLst/>
              <a:ahLst/>
              <a:cxnLst/>
              <a:rect l="l" t="t" r="r" b="b"/>
              <a:pathLst>
                <a:path w="1770395" h="314784">
                  <a:moveTo>
                    <a:pt x="273050" y="0"/>
                  </a:moveTo>
                  <a:lnTo>
                    <a:pt x="0" y="157392"/>
                  </a:lnTo>
                  <a:lnTo>
                    <a:pt x="273050" y="314784"/>
                  </a:lnTo>
                  <a:lnTo>
                    <a:pt x="273050" y="181434"/>
                  </a:lnTo>
                  <a:lnTo>
                    <a:pt x="1497345" y="181434"/>
                  </a:lnTo>
                  <a:lnTo>
                    <a:pt x="1497345" y="314784"/>
                  </a:lnTo>
                  <a:lnTo>
                    <a:pt x="1770395" y="157392"/>
                  </a:lnTo>
                  <a:lnTo>
                    <a:pt x="1497345" y="0"/>
                  </a:lnTo>
                  <a:lnTo>
                    <a:pt x="1497345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01600" y="101600"/>
              <a:ext cx="1567195" cy="73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47"/>
                </a:lnSpc>
              </a:pPr>
              <a:endParaRPr sz="1200"/>
            </a:p>
          </p:txBody>
        </p:sp>
      </p:grpSp>
      <p:grpSp>
        <p:nvGrpSpPr>
          <p:cNvPr id="40" name="Group 40"/>
          <p:cNvGrpSpPr/>
          <p:nvPr/>
        </p:nvGrpSpPr>
        <p:grpSpPr>
          <a:xfrm rot="-10800000">
            <a:off x="5079305" y="4562008"/>
            <a:ext cx="2308804" cy="363076"/>
            <a:chOff x="0" y="0"/>
            <a:chExt cx="2001714" cy="31478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001714" cy="314784"/>
            </a:xfrm>
            <a:custGeom>
              <a:avLst/>
              <a:gdLst/>
              <a:ahLst/>
              <a:cxnLst/>
              <a:rect l="l" t="t" r="r" b="b"/>
              <a:pathLst>
                <a:path w="2001714" h="314784">
                  <a:moveTo>
                    <a:pt x="273050" y="0"/>
                  </a:moveTo>
                  <a:lnTo>
                    <a:pt x="0" y="157392"/>
                  </a:lnTo>
                  <a:lnTo>
                    <a:pt x="273050" y="314784"/>
                  </a:lnTo>
                  <a:lnTo>
                    <a:pt x="273050" y="181434"/>
                  </a:lnTo>
                  <a:lnTo>
                    <a:pt x="1728664" y="181434"/>
                  </a:lnTo>
                  <a:lnTo>
                    <a:pt x="1728664" y="314784"/>
                  </a:lnTo>
                  <a:lnTo>
                    <a:pt x="2001714" y="157392"/>
                  </a:lnTo>
                  <a:lnTo>
                    <a:pt x="1728664" y="0"/>
                  </a:lnTo>
                  <a:lnTo>
                    <a:pt x="1728664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01600" y="101600"/>
              <a:ext cx="1798514" cy="73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47"/>
                </a:lnSpc>
              </a:pPr>
              <a:endParaRPr sz="1200"/>
            </a:p>
          </p:txBody>
        </p:sp>
      </p:grpSp>
      <p:sp>
        <p:nvSpPr>
          <p:cNvPr id="43" name="Freeform 43"/>
          <p:cNvSpPr/>
          <p:nvPr/>
        </p:nvSpPr>
        <p:spPr>
          <a:xfrm>
            <a:off x="2825248" y="-9415183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8"/>
                </a:lnTo>
                <a:lnTo>
                  <a:pt x="0" y="194584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4" name="Freeform 44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2312" y="529684"/>
            <a:ext cx="653889" cy="312232"/>
          </a:xfrm>
          <a:custGeom>
            <a:avLst/>
            <a:gdLst/>
            <a:ahLst/>
            <a:cxnLst/>
            <a:rect l="l" t="t" r="r" b="b"/>
            <a:pathLst>
              <a:path w="980833" h="468348">
                <a:moveTo>
                  <a:pt x="0" y="0"/>
                </a:moveTo>
                <a:lnTo>
                  <a:pt x="980833" y="0"/>
                </a:lnTo>
                <a:lnTo>
                  <a:pt x="980833" y="468348"/>
                </a:lnTo>
                <a:lnTo>
                  <a:pt x="0" y="4683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464049" y="5645914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29"/>
                </a:lnTo>
                <a:lnTo>
                  <a:pt x="0" y="789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2713596" y="-8758302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7"/>
                </a:lnTo>
                <a:lnTo>
                  <a:pt x="0" y="19458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rot="-5400000">
            <a:off x="427868" y="943732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30"/>
                </a:lnTo>
                <a:lnTo>
                  <a:pt x="0" y="7894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2019788" y="670467"/>
            <a:ext cx="8444262" cy="109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sz="7293" spc="-80">
                <a:solidFill>
                  <a:srgbClr val="79EDEA"/>
                </a:solidFill>
                <a:latin typeface="Futura"/>
                <a:ea typeface="Futura"/>
                <a:cs typeface="Futura"/>
                <a:sym typeface="Futura"/>
              </a:rPr>
              <a:t>AI 如何改變學習？</a:t>
            </a:r>
          </a:p>
        </p:txBody>
      </p:sp>
      <p:sp>
        <p:nvSpPr>
          <p:cNvPr id="7" name="Freeform 7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3756639" y="1888375"/>
            <a:ext cx="4336344" cy="4221347"/>
            <a:chOff x="0" y="0"/>
            <a:chExt cx="8672689" cy="8442694"/>
          </a:xfrm>
        </p:grpSpPr>
        <p:sp>
          <p:nvSpPr>
            <p:cNvPr id="9" name="Freeform 9"/>
            <p:cNvSpPr/>
            <p:nvPr/>
          </p:nvSpPr>
          <p:spPr>
            <a:xfrm>
              <a:off x="280661" y="349970"/>
              <a:ext cx="8111366" cy="7883457"/>
            </a:xfrm>
            <a:custGeom>
              <a:avLst/>
              <a:gdLst/>
              <a:ahLst/>
              <a:cxnLst/>
              <a:rect l="l" t="t" r="r" b="b"/>
              <a:pathLst>
                <a:path w="8111366" h="7883457">
                  <a:moveTo>
                    <a:pt x="0" y="0"/>
                  </a:moveTo>
                  <a:lnTo>
                    <a:pt x="8111366" y="0"/>
                  </a:lnTo>
                  <a:lnTo>
                    <a:pt x="8111366" y="7883457"/>
                  </a:lnTo>
                  <a:lnTo>
                    <a:pt x="0" y="788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4133" r="-9346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0"/>
              <a:ext cx="8672689" cy="8442694"/>
              <a:chOff x="0" y="0"/>
              <a:chExt cx="1570649" cy="15289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70649" cy="1528996"/>
              </a:xfrm>
              <a:custGeom>
                <a:avLst/>
                <a:gdLst/>
                <a:ahLst/>
                <a:cxnLst/>
                <a:rect l="l" t="t" r="r" b="b"/>
                <a:pathLst>
                  <a:path w="1570649" h="1528996">
                    <a:moveTo>
                      <a:pt x="0" y="0"/>
                    </a:moveTo>
                    <a:lnTo>
                      <a:pt x="1570649" y="0"/>
                    </a:lnTo>
                    <a:lnTo>
                      <a:pt x="1570649" y="1528996"/>
                    </a:lnTo>
                    <a:lnTo>
                      <a:pt x="0" y="152899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1570649" cy="15575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2312" y="529684"/>
            <a:ext cx="653889" cy="312232"/>
          </a:xfrm>
          <a:custGeom>
            <a:avLst/>
            <a:gdLst/>
            <a:ahLst/>
            <a:cxnLst/>
            <a:rect l="l" t="t" r="r" b="b"/>
            <a:pathLst>
              <a:path w="980833" h="468348">
                <a:moveTo>
                  <a:pt x="0" y="0"/>
                </a:moveTo>
                <a:lnTo>
                  <a:pt x="980833" y="0"/>
                </a:lnTo>
                <a:lnTo>
                  <a:pt x="980833" y="468348"/>
                </a:lnTo>
                <a:lnTo>
                  <a:pt x="0" y="4683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464049" y="5645914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29"/>
                </a:lnTo>
                <a:lnTo>
                  <a:pt x="0" y="789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2713596" y="-8758302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7"/>
                </a:lnTo>
                <a:lnTo>
                  <a:pt x="0" y="19458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rot="-5400000">
            <a:off x="427868" y="943732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30"/>
                </a:lnTo>
                <a:lnTo>
                  <a:pt x="0" y="7894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2019788" y="670467"/>
            <a:ext cx="8444262" cy="109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sz="7293" spc="-80">
                <a:solidFill>
                  <a:srgbClr val="79EDEA"/>
                </a:solidFill>
                <a:latin typeface="Futura"/>
                <a:ea typeface="Futura"/>
                <a:cs typeface="Futura"/>
                <a:sym typeface="Futura"/>
              </a:rPr>
              <a:t>AI 如何改變學習？</a:t>
            </a:r>
          </a:p>
        </p:txBody>
      </p:sp>
      <p:sp>
        <p:nvSpPr>
          <p:cNvPr id="7" name="Freeform 7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3756639" y="1888375"/>
            <a:ext cx="4336344" cy="4221347"/>
            <a:chOff x="0" y="0"/>
            <a:chExt cx="8672689" cy="8442694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672689" cy="8442694"/>
              <a:chOff x="0" y="0"/>
              <a:chExt cx="1570649" cy="15289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570649" cy="1528996"/>
              </a:xfrm>
              <a:custGeom>
                <a:avLst/>
                <a:gdLst/>
                <a:ahLst/>
                <a:cxnLst/>
                <a:rect l="l" t="t" r="r" b="b"/>
                <a:pathLst>
                  <a:path w="1570649" h="1528996">
                    <a:moveTo>
                      <a:pt x="0" y="0"/>
                    </a:moveTo>
                    <a:lnTo>
                      <a:pt x="1570649" y="0"/>
                    </a:lnTo>
                    <a:lnTo>
                      <a:pt x="1570649" y="1528996"/>
                    </a:lnTo>
                    <a:lnTo>
                      <a:pt x="0" y="152899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gradFill>
                  <a:gsLst>
                    <a:gs pos="0">
                      <a:srgbClr val="79EDEA">
                        <a:alpha val="100000"/>
                      </a:srgbClr>
                    </a:gs>
                    <a:gs pos="100000">
                      <a:srgbClr val="101E5E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1570649" cy="15575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69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2" name="Freeform 12" descr="A diagram of a diagram  AI-generated content may be incorrect."/>
            <p:cNvSpPr/>
            <p:nvPr/>
          </p:nvSpPr>
          <p:spPr>
            <a:xfrm>
              <a:off x="279219" y="213415"/>
              <a:ext cx="8114250" cy="8015863"/>
            </a:xfrm>
            <a:custGeom>
              <a:avLst/>
              <a:gdLst/>
              <a:ahLst/>
              <a:cxnLst/>
              <a:rect l="l" t="t" r="r" b="b"/>
              <a:pathLst>
                <a:path w="8114250" h="8015863">
                  <a:moveTo>
                    <a:pt x="0" y="0"/>
                  </a:moveTo>
                  <a:lnTo>
                    <a:pt x="8114251" y="0"/>
                  </a:lnTo>
                  <a:lnTo>
                    <a:pt x="8114251" y="8015863"/>
                  </a:lnTo>
                  <a:lnTo>
                    <a:pt x="0" y="8015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3839" t="-4909" r="-4445" b="-470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1572" y="0"/>
            <a:ext cx="12759070" cy="6858000"/>
          </a:xfrm>
          <a:custGeom>
            <a:avLst/>
            <a:gdLst/>
            <a:ahLst/>
            <a:cxnLst/>
            <a:rect l="l" t="t" r="r" b="b"/>
            <a:pathLst>
              <a:path w="19138605" h="10287000">
                <a:moveTo>
                  <a:pt x="0" y="0"/>
                </a:moveTo>
                <a:lnTo>
                  <a:pt x="19138605" y="0"/>
                </a:lnTo>
                <a:lnTo>
                  <a:pt x="1913860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7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4288147" y="5991766"/>
            <a:ext cx="4680133" cy="829664"/>
            <a:chOff x="0" y="0"/>
            <a:chExt cx="1848942" cy="3277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48942" cy="327769"/>
            </a:xfrm>
            <a:custGeom>
              <a:avLst/>
              <a:gdLst/>
              <a:ahLst/>
              <a:cxnLst/>
              <a:rect l="l" t="t" r="r" b="b"/>
              <a:pathLst>
                <a:path w="1848942" h="327769">
                  <a:moveTo>
                    <a:pt x="0" y="0"/>
                  </a:moveTo>
                  <a:lnTo>
                    <a:pt x="1848942" y="0"/>
                  </a:lnTo>
                  <a:lnTo>
                    <a:pt x="1848942" y="327769"/>
                  </a:lnTo>
                  <a:lnTo>
                    <a:pt x="0" y="327769"/>
                  </a:lnTo>
                  <a:close/>
                </a:path>
              </a:pathLst>
            </a:custGeom>
            <a:solidFill>
              <a:srgbClr val="C8FF5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848942" cy="3944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99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3129772" y="1165831"/>
            <a:ext cx="9890624" cy="5563476"/>
          </a:xfrm>
          <a:custGeom>
            <a:avLst/>
            <a:gdLst/>
            <a:ahLst/>
            <a:cxnLst/>
            <a:rect l="l" t="t" r="r" b="b"/>
            <a:pathLst>
              <a:path w="14835936" h="8345214">
                <a:moveTo>
                  <a:pt x="0" y="0"/>
                </a:moveTo>
                <a:lnTo>
                  <a:pt x="14835937" y="0"/>
                </a:lnTo>
                <a:lnTo>
                  <a:pt x="14835937" y="8345214"/>
                </a:lnTo>
                <a:lnTo>
                  <a:pt x="0" y="834521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907641" y="793751"/>
            <a:ext cx="8194647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endParaRPr sz="1200"/>
          </a:p>
          <a:p>
            <a:pPr>
              <a:lnSpc>
                <a:spcPts val="7760"/>
              </a:lnSpc>
            </a:pPr>
            <a:r>
              <a:rPr lang="en-US" sz="7462">
                <a:solidFill>
                  <a:srgbClr val="FFFFFF"/>
                </a:solidFill>
                <a:latin typeface="可畫萌漫體-繁"/>
                <a:ea typeface="可畫萌漫體-繁"/>
                <a:cs typeface="可畫萌漫體-繁"/>
                <a:sym typeface="可畫萌漫體-繁"/>
              </a:rPr>
              <a:t>“</a:t>
            </a:r>
            <a:r>
              <a:rPr lang="en-US" sz="7462">
                <a:solidFill>
                  <a:srgbClr val="C8FF52"/>
                </a:solidFill>
                <a:latin typeface="可畫萌漫體-繁"/>
                <a:ea typeface="可畫萌漫體-繁"/>
                <a:cs typeface="可畫萌漫體-繁"/>
                <a:sym typeface="可畫萌漫體-繁"/>
              </a:rPr>
              <a:t>在未來，每個人都有成名的五分鐘</a:t>
            </a:r>
            <a:r>
              <a:rPr lang="en-US" sz="7462">
                <a:solidFill>
                  <a:srgbClr val="FFFFFF"/>
                </a:solidFill>
                <a:latin typeface="可畫萌漫體-繁"/>
                <a:ea typeface="可畫萌漫體-繁"/>
                <a:cs typeface="可畫萌漫體-繁"/>
                <a:sym typeface="可畫萌漫體-繁"/>
              </a:rPr>
              <a:t>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05403" y="6216651"/>
            <a:ext cx="4763959" cy="976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3"/>
              </a:lnSpc>
            </a:pPr>
            <a:r>
              <a:rPr lang="en-US" sz="3666">
                <a:solidFill>
                  <a:srgbClr val="000000"/>
                </a:solidFill>
                <a:latin typeface="可畫萌漫體-繁"/>
                <a:ea typeface="可畫萌漫體-繁"/>
                <a:cs typeface="可畫萌漫體-繁"/>
                <a:sym typeface="可畫萌漫體-繁"/>
              </a:rPr>
              <a:t>藝術大師 ANDY WARHOL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3534" y="0"/>
            <a:ext cx="12759070" cy="6858000"/>
          </a:xfrm>
          <a:custGeom>
            <a:avLst/>
            <a:gdLst/>
            <a:ahLst/>
            <a:cxnLst/>
            <a:rect l="l" t="t" r="r" b="b"/>
            <a:pathLst>
              <a:path w="19138605" h="10287000">
                <a:moveTo>
                  <a:pt x="0" y="0"/>
                </a:moveTo>
                <a:lnTo>
                  <a:pt x="19138604" y="0"/>
                </a:lnTo>
                <a:lnTo>
                  <a:pt x="1913860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949832" y="18285"/>
            <a:ext cx="12126987" cy="6821430"/>
          </a:xfrm>
          <a:custGeom>
            <a:avLst/>
            <a:gdLst/>
            <a:ahLst/>
            <a:cxnLst/>
            <a:rect l="l" t="t" r="r" b="b"/>
            <a:pathLst>
              <a:path w="18190480" h="10232145">
                <a:moveTo>
                  <a:pt x="0" y="0"/>
                </a:moveTo>
                <a:lnTo>
                  <a:pt x="18190480" y="0"/>
                </a:lnTo>
                <a:lnTo>
                  <a:pt x="18190480" y="10232146"/>
                </a:lnTo>
                <a:lnTo>
                  <a:pt x="0" y="1023214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4606484" y="5991766"/>
            <a:ext cx="4361797" cy="829664"/>
            <a:chOff x="0" y="0"/>
            <a:chExt cx="1723179" cy="3277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23179" cy="327769"/>
            </a:xfrm>
            <a:custGeom>
              <a:avLst/>
              <a:gdLst/>
              <a:ahLst/>
              <a:cxnLst/>
              <a:rect l="l" t="t" r="r" b="b"/>
              <a:pathLst>
                <a:path w="1723179" h="327769">
                  <a:moveTo>
                    <a:pt x="0" y="0"/>
                  </a:moveTo>
                  <a:lnTo>
                    <a:pt x="1723179" y="0"/>
                  </a:lnTo>
                  <a:lnTo>
                    <a:pt x="1723179" y="327769"/>
                  </a:lnTo>
                  <a:lnTo>
                    <a:pt x="0" y="327769"/>
                  </a:lnTo>
                  <a:close/>
                </a:path>
              </a:pathLst>
            </a:custGeom>
            <a:solidFill>
              <a:srgbClr val="C8FF5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1723179" cy="3944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99"/>
                </a:lnSpc>
              </a:pPr>
              <a:endParaRPr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94613" y="793751"/>
            <a:ext cx="9037645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endParaRPr sz="1200"/>
          </a:p>
          <a:p>
            <a:pPr>
              <a:lnSpc>
                <a:spcPts val="7760"/>
              </a:lnSpc>
            </a:pPr>
            <a:r>
              <a:rPr lang="en-US" sz="7462">
                <a:solidFill>
                  <a:srgbClr val="000000"/>
                </a:solidFill>
                <a:latin typeface="可畫萌漫體-繁"/>
                <a:ea typeface="可畫萌漫體-繁"/>
                <a:cs typeface="可畫萌漫體-繁"/>
                <a:sym typeface="可畫萌漫體-繁"/>
              </a:rPr>
              <a:t>“老師都是</a:t>
            </a:r>
            <a:r>
              <a:rPr lang="en-US" sz="7462">
                <a:solidFill>
                  <a:srgbClr val="C8FF52"/>
                </a:solidFill>
                <a:latin typeface="可畫萌漫體-繁"/>
                <a:ea typeface="可畫萌漫體-繁"/>
                <a:cs typeface="可畫萌漫體-繁"/>
                <a:sym typeface="可畫萌漫體-繁"/>
              </a:rPr>
              <a:t>導演</a:t>
            </a:r>
            <a:r>
              <a:rPr lang="en-US" sz="7462">
                <a:solidFill>
                  <a:srgbClr val="000000"/>
                </a:solidFill>
                <a:latin typeface="可畫萌漫體-繁"/>
                <a:ea typeface="可畫萌漫體-繁"/>
                <a:cs typeface="可畫萌漫體-繁"/>
                <a:sym typeface="可畫萌漫體-繁"/>
              </a:rPr>
              <a:t>，讓</a:t>
            </a:r>
            <a:r>
              <a:rPr lang="en-US" sz="7462">
                <a:solidFill>
                  <a:srgbClr val="FFD09F"/>
                </a:solidFill>
                <a:latin typeface="可畫萌漫體-繁"/>
                <a:ea typeface="可畫萌漫體-繁"/>
                <a:cs typeface="可畫萌漫體-繁"/>
                <a:sym typeface="可畫萌漫體-繁"/>
              </a:rPr>
              <a:t>每個學生都有機會引來屬於自己的15分鐘</a:t>
            </a:r>
            <a:r>
              <a:rPr lang="en-US" sz="7462">
                <a:solidFill>
                  <a:srgbClr val="000000"/>
                </a:solidFill>
                <a:latin typeface="可畫萌漫體-繁"/>
                <a:ea typeface="可畫萌漫體-繁"/>
                <a:cs typeface="可畫萌漫體-繁"/>
                <a:sym typeface="可畫萌漫體-繁"/>
              </a:rPr>
              <a:t>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73851" y="6216651"/>
            <a:ext cx="4194429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3"/>
              </a:lnSpc>
            </a:pPr>
            <a:r>
              <a:rPr lang="en-US" sz="3666">
                <a:solidFill>
                  <a:srgbClr val="000000"/>
                </a:solidFill>
                <a:latin typeface="可畫萌漫體-繁"/>
                <a:ea typeface="可畫萌漫體-繁"/>
                <a:cs typeface="可畫萌漫體-繁"/>
                <a:sym typeface="可畫萌漫體-繁"/>
              </a:rPr>
              <a:t>香港大學 林金錫教授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2312" y="529684"/>
            <a:ext cx="653889" cy="312232"/>
          </a:xfrm>
          <a:custGeom>
            <a:avLst/>
            <a:gdLst/>
            <a:ahLst/>
            <a:cxnLst/>
            <a:rect l="l" t="t" r="r" b="b"/>
            <a:pathLst>
              <a:path w="980833" h="468348">
                <a:moveTo>
                  <a:pt x="0" y="0"/>
                </a:moveTo>
                <a:lnTo>
                  <a:pt x="980833" y="0"/>
                </a:lnTo>
                <a:lnTo>
                  <a:pt x="980833" y="468348"/>
                </a:lnTo>
                <a:lnTo>
                  <a:pt x="0" y="4683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2713596" y="-8758302"/>
            <a:ext cx="12972325" cy="12972325"/>
          </a:xfrm>
          <a:custGeom>
            <a:avLst/>
            <a:gdLst/>
            <a:ahLst/>
            <a:cxnLst/>
            <a:rect l="l" t="t" r="r" b="b"/>
            <a:pathLst>
              <a:path w="19458487" h="19458487">
                <a:moveTo>
                  <a:pt x="0" y="0"/>
                </a:moveTo>
                <a:lnTo>
                  <a:pt x="19458488" y="0"/>
                </a:lnTo>
                <a:lnTo>
                  <a:pt x="19458488" y="19458487"/>
                </a:lnTo>
                <a:lnTo>
                  <a:pt x="0" y="19458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 rot="9923790">
            <a:off x="-848028" y="4571478"/>
            <a:ext cx="3296745" cy="3599721"/>
          </a:xfrm>
          <a:custGeom>
            <a:avLst/>
            <a:gdLst/>
            <a:ahLst/>
            <a:cxnLst/>
            <a:rect l="l" t="t" r="r" b="b"/>
            <a:pathLst>
              <a:path w="4945117" h="5399582">
                <a:moveTo>
                  <a:pt x="0" y="0"/>
                </a:moveTo>
                <a:lnTo>
                  <a:pt x="4945117" y="0"/>
                </a:lnTo>
                <a:lnTo>
                  <a:pt x="4945117" y="5399582"/>
                </a:lnTo>
                <a:lnTo>
                  <a:pt x="0" y="5399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464049" y="5645914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29"/>
                </a:lnTo>
                <a:lnTo>
                  <a:pt x="0" y="789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-5400000">
            <a:off x="427868" y="943732"/>
            <a:ext cx="1042151" cy="526286"/>
          </a:xfrm>
          <a:custGeom>
            <a:avLst/>
            <a:gdLst/>
            <a:ahLst/>
            <a:cxnLst/>
            <a:rect l="l" t="t" r="r" b="b"/>
            <a:pathLst>
              <a:path w="1563226" h="789429">
                <a:moveTo>
                  <a:pt x="0" y="0"/>
                </a:moveTo>
                <a:lnTo>
                  <a:pt x="1563226" y="0"/>
                </a:lnTo>
                <a:lnTo>
                  <a:pt x="1563226" y="789430"/>
                </a:lnTo>
                <a:lnTo>
                  <a:pt x="0" y="7894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2328914" y="4679846"/>
            <a:ext cx="6521979" cy="1932136"/>
          </a:xfrm>
          <a:custGeom>
            <a:avLst/>
            <a:gdLst/>
            <a:ahLst/>
            <a:cxnLst/>
            <a:rect l="l" t="t" r="r" b="b"/>
            <a:pathLst>
              <a:path w="9782968" h="2898204">
                <a:moveTo>
                  <a:pt x="0" y="0"/>
                </a:moveTo>
                <a:lnTo>
                  <a:pt x="9782968" y="0"/>
                </a:lnTo>
                <a:lnTo>
                  <a:pt x="9782968" y="2898204"/>
                </a:lnTo>
                <a:lnTo>
                  <a:pt x="0" y="289820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2328914" y="529684"/>
            <a:ext cx="6513147" cy="3777625"/>
          </a:xfrm>
          <a:custGeom>
            <a:avLst/>
            <a:gdLst/>
            <a:ahLst/>
            <a:cxnLst/>
            <a:rect l="l" t="t" r="r" b="b"/>
            <a:pathLst>
              <a:path w="9769720" h="5666438">
                <a:moveTo>
                  <a:pt x="0" y="0"/>
                </a:moveTo>
                <a:lnTo>
                  <a:pt x="9769720" y="0"/>
                </a:lnTo>
                <a:lnTo>
                  <a:pt x="9769720" y="5666438"/>
                </a:lnTo>
                <a:lnTo>
                  <a:pt x="0" y="566643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A3FA-B652-457A-CBAD-195567C1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49211-16B6-B7A6-AADA-739038AE8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194F7-3A68-1211-F9C1-5842E3B27D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837" y="0"/>
            <a:ext cx="4940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5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F390A5-0FC5-DEF7-7568-D0F065D79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526" y="643466"/>
            <a:ext cx="591094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1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CDA3-0C2C-E0DF-D74E-7A4BEC5F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FA8F-2475-4E6B-AC40-0F29E8A4F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C6E9D-697E-057D-68C1-0B25A65E61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595" y="0"/>
            <a:ext cx="6944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2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0818-D42B-BA62-D3C2-8FF2BC8F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53A48-5D9B-DF9D-1B0F-FA3DD7F9F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CF7BB-0FC1-32D8-EFDB-02E4B4DDFB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562601"/>
            <a:ext cx="7772400" cy="37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9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FD2F-AEE6-F10E-CB95-985AE11C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白官</a:t>
            </a:r>
            <a:r>
              <a:rPr lang="en-US" altLang="zh-TW" dirty="0"/>
              <a:t>AI</a:t>
            </a:r>
            <a:r>
              <a:rPr lang="zh-TW" altLang="en-US" dirty="0"/>
              <a:t>政策核心目標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49EF2-A64C-6851-C3D8-D28750E2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培養</a:t>
            </a:r>
            <a:r>
              <a:rPr lang="en-HK" b="1" dirty="0"/>
              <a:t>AI</a:t>
            </a:r>
            <a:r>
              <a:rPr lang="zh-TW" altLang="en-US" b="1" dirty="0"/>
              <a:t>素養</a:t>
            </a:r>
            <a:r>
              <a:rPr lang="zh-TW" altLang="en-US" dirty="0"/>
              <a:t>：為美國青少年提供</a:t>
            </a:r>
            <a:r>
              <a:rPr lang="en-HK" dirty="0"/>
              <a:t>AI</a:t>
            </a:r>
            <a:r>
              <a:rPr lang="zh-TW" altLang="en-US" dirty="0"/>
              <a:t>知識與技能 </a:t>
            </a:r>
            <a:endParaRPr lang="en-HK" altLang="zh-TW" dirty="0"/>
          </a:p>
          <a:p>
            <a:endParaRPr lang="en-HK" altLang="zh-TW" b="1" dirty="0"/>
          </a:p>
          <a:p>
            <a:r>
              <a:rPr lang="zh-TW" altLang="en-US" b="1" dirty="0"/>
              <a:t>教師賦能</a:t>
            </a:r>
            <a:r>
              <a:rPr lang="zh-TW" altLang="en-US" dirty="0"/>
              <a:t>：提供教師</a:t>
            </a:r>
            <a:r>
              <a:rPr lang="en-HK" dirty="0"/>
              <a:t>AI</a:t>
            </a:r>
            <a:r>
              <a:rPr lang="zh-TW" altLang="en-US" dirty="0"/>
              <a:t>教學工具與專業發展機會 </a:t>
            </a:r>
            <a:endParaRPr lang="en-HK" altLang="zh-TW" dirty="0"/>
          </a:p>
          <a:p>
            <a:endParaRPr lang="en-HK" altLang="zh-TW" b="1" dirty="0"/>
          </a:p>
          <a:p>
            <a:r>
              <a:rPr lang="zh-TW" altLang="en-US" b="1" dirty="0"/>
              <a:t>早期接觸</a:t>
            </a:r>
            <a:r>
              <a:rPr lang="zh-TW" altLang="en-US" dirty="0"/>
              <a:t>：從</a:t>
            </a:r>
            <a:r>
              <a:rPr lang="en-HK" dirty="0"/>
              <a:t>K-12</a:t>
            </a:r>
            <a:r>
              <a:rPr lang="zh-TW" altLang="en-US" dirty="0"/>
              <a:t>階段開始培養</a:t>
            </a:r>
            <a:r>
              <a:rPr lang="en-HK" dirty="0"/>
              <a:t>AI</a:t>
            </a:r>
            <a:r>
              <a:rPr lang="zh-TW" altLang="en-US" dirty="0"/>
              <a:t>理解能力 </a:t>
            </a:r>
            <a:endParaRPr lang="en-HK" altLang="zh-TW" dirty="0"/>
          </a:p>
          <a:p>
            <a:endParaRPr lang="en-HK" b="1" dirty="0"/>
          </a:p>
          <a:p>
            <a:r>
              <a:rPr lang="en-HK" b="1" dirty="0"/>
              <a:t>Workforce</a:t>
            </a:r>
            <a:r>
              <a:rPr lang="zh-TW" altLang="en-US" b="1" dirty="0"/>
              <a:t>準備</a:t>
            </a:r>
            <a:r>
              <a:rPr lang="zh-TW" altLang="en-US" dirty="0"/>
              <a:t>：培養適應</a:t>
            </a:r>
            <a:r>
              <a:rPr lang="en-HK" dirty="0"/>
              <a:t>AI</a:t>
            </a:r>
            <a:r>
              <a:rPr lang="zh-TW" altLang="en-US" dirty="0"/>
              <a:t>時代的勞動力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0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D4CE-E4E5-9853-B23F-64167792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📚 </a:t>
            </a:r>
            <a:r>
              <a:rPr lang="zh-TW" altLang="en-US" dirty="0"/>
              <a:t>教學重點領域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37B4-011E-7F2F-94FB-978ACEE51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b="1" dirty="0"/>
              <a:t>AI</a:t>
            </a:r>
            <a:r>
              <a:rPr lang="zh-TW" altLang="en-US" b="1" dirty="0"/>
              <a:t>基礎素養</a:t>
            </a:r>
            <a:r>
              <a:rPr lang="zh-TW" altLang="en-US" dirty="0"/>
              <a:t>：幫助學生理解</a:t>
            </a:r>
            <a:r>
              <a:rPr lang="en-HK" dirty="0"/>
              <a:t>AI</a:t>
            </a:r>
            <a:r>
              <a:rPr lang="zh-TW" altLang="en-US" dirty="0"/>
              <a:t>基本概念 </a:t>
            </a:r>
            <a:endParaRPr lang="en-US" altLang="zh-TW" dirty="0"/>
          </a:p>
          <a:p>
            <a:endParaRPr lang="en-HK" altLang="zh-TW" b="1" dirty="0"/>
          </a:p>
          <a:p>
            <a:r>
              <a:rPr lang="zh-TW" altLang="en-US" b="1" dirty="0"/>
              <a:t>批判思維</a:t>
            </a:r>
            <a:r>
              <a:rPr lang="zh-TW" altLang="en-US" dirty="0"/>
              <a:t>：培養學生對</a:t>
            </a:r>
            <a:r>
              <a:rPr lang="en-HK" dirty="0"/>
              <a:t>AI</a:t>
            </a:r>
            <a:r>
              <a:rPr lang="zh-TW" altLang="en-US" dirty="0"/>
              <a:t>技術的批判性思考 </a:t>
            </a:r>
            <a:endParaRPr lang="en-US" altLang="zh-TW" dirty="0"/>
          </a:p>
          <a:p>
            <a:endParaRPr lang="en-HK" altLang="zh-TW" b="1" dirty="0"/>
          </a:p>
          <a:p>
            <a:r>
              <a:rPr lang="zh-TW" altLang="en-US" b="1" dirty="0"/>
              <a:t>跨學科應用</a:t>
            </a:r>
            <a:r>
              <a:rPr lang="zh-TW" altLang="en-US" dirty="0"/>
              <a:t>：在各科目中展示</a:t>
            </a:r>
            <a:r>
              <a:rPr lang="en-HK" dirty="0"/>
              <a:t>AI</a:t>
            </a:r>
            <a:r>
              <a:rPr lang="zh-TW" altLang="en-US" dirty="0"/>
              <a:t>的實際應用 </a:t>
            </a:r>
            <a:endParaRPr lang="en-US" altLang="zh-TW" dirty="0"/>
          </a:p>
          <a:p>
            <a:endParaRPr lang="en-HK" altLang="zh-TW" b="1" dirty="0"/>
          </a:p>
          <a:p>
            <a:r>
              <a:rPr lang="zh-TW" altLang="en-US" b="1" dirty="0"/>
              <a:t>倫理思考</a:t>
            </a:r>
            <a:r>
              <a:rPr lang="zh-TW" altLang="en-US" dirty="0"/>
              <a:t>：討論</a:t>
            </a:r>
            <a:r>
              <a:rPr lang="en-HK" dirty="0"/>
              <a:t>AI</a:t>
            </a:r>
            <a:r>
              <a:rPr lang="zh-TW" altLang="en-US" dirty="0"/>
              <a:t>使用的責任與倫理議題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8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bb4b91-0ee2-4151-84b1-5b97fa409fe8">
      <Terms xmlns="http://schemas.microsoft.com/office/infopath/2007/PartnerControls"/>
    </lcf76f155ced4ddcb4097134ff3c332f>
    <TaxCatchAll xmlns="8e1bf359-2b41-46a4-8b9b-3ece4fb97b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A3C6F449E1C954F8E631DF62F6561C5" ma:contentTypeVersion="14" ma:contentTypeDescription="建立新的文件。" ma:contentTypeScope="" ma:versionID="52a308a5c333e05c59e9f7e8060690f5">
  <xsd:schema xmlns:xsd="http://www.w3.org/2001/XMLSchema" xmlns:xs="http://www.w3.org/2001/XMLSchema" xmlns:p="http://schemas.microsoft.com/office/2006/metadata/properties" xmlns:ns2="0bbb4b91-0ee2-4151-84b1-5b97fa409fe8" xmlns:ns3="8e1bf359-2b41-46a4-8b9b-3ece4fb97bbe" targetNamespace="http://schemas.microsoft.com/office/2006/metadata/properties" ma:root="true" ma:fieldsID="a29115ae61d4af068a4a7563c1e792aa" ns2:_="" ns3:_="">
    <xsd:import namespace="0bbb4b91-0ee2-4151-84b1-5b97fa409fe8"/>
    <xsd:import namespace="8e1bf359-2b41-46a4-8b9b-3ece4fb97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b4b91-0ee2-4151-84b1-5b97fa409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影像標籤" ma:readOnly="false" ma:fieldId="{5cf76f15-5ced-4ddc-b409-7134ff3c332f}" ma:taxonomyMulti="true" ma:sspId="e4e264a9-5b14-4428-b4aa-7e2898a0ce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bf359-2b41-46a4-8b9b-3ece4fb97bb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c0ea1f8-702a-4b02-b20d-4f5b4019ce63}" ma:internalName="TaxCatchAll" ma:showField="CatchAllData" ma:web="8e1bf359-2b41-46a4-8b9b-3ece4fb97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E90337-91CB-4DE9-9E80-224721014B1D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8e1bf359-2b41-46a4-8b9b-3ece4fb97bbe"/>
    <ds:schemaRef ds:uri="0bbb4b91-0ee2-4151-84b1-5b97fa409fe8"/>
  </ds:schemaRefs>
</ds:datastoreItem>
</file>

<file path=customXml/itemProps2.xml><?xml version="1.0" encoding="utf-8"?>
<ds:datastoreItem xmlns:ds="http://schemas.openxmlformats.org/officeDocument/2006/customXml" ds:itemID="{97A6DB29-9E63-43FA-9013-9F8E66582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E3C676-CB11-47E9-A919-0F8505A1E4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bb4b91-0ee2-4151-84b1-5b97fa409fe8"/>
    <ds:schemaRef ds:uri="8e1bf359-2b41-46a4-8b9b-3ece4fb97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289</Words>
  <Application>Microsoft Office PowerPoint</Application>
  <PresentationFormat>Widescreen</PresentationFormat>
  <Paragraphs>79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Futura</vt:lpstr>
      <vt:lpstr>Futura Bold</vt:lpstr>
      <vt:lpstr>Garet</vt:lpstr>
      <vt:lpstr>可畫萌漫體-繁</vt:lpstr>
      <vt:lpstr>Aptos</vt:lpstr>
      <vt:lpstr>Aptos Display</vt:lpstr>
      <vt:lpstr>Arial</vt:lpstr>
      <vt:lpstr>Montserrat</vt:lpstr>
      <vt:lpstr>Office Theme</vt:lpstr>
      <vt:lpstr>人工智慧時代的語言教育： 教學策略與教師角色的再造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白官AI政策核心目標</vt:lpstr>
      <vt:lpstr>📚 教學重點領域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Chinhsi Lin</dc:creator>
  <cp:lastModifiedBy>Hilary Lam</cp:lastModifiedBy>
  <cp:revision>5</cp:revision>
  <dcterms:created xsi:type="dcterms:W3CDTF">2025-05-31T04:48:26Z</dcterms:created>
  <dcterms:modified xsi:type="dcterms:W3CDTF">2026-05-12T01:36:21Z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556900.000000000</vt:lpwstr>
  </property>
  <property fmtid="{D5CDD505-2E9C-101B-9397-08002B2CF9AE}" pid="3" name="ContentTypeId">
    <vt:lpwstr>0x010100EA3C6F449E1C954F8E631DF62F6561C5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