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75" r:id="rId7"/>
    <p:sldId id="274" r:id="rId8"/>
    <p:sldId id="273" r:id="rId9"/>
    <p:sldId id="264" r:id="rId10"/>
    <p:sldId id="270" r:id="rId11"/>
    <p:sldId id="271" r:id="rId12"/>
    <p:sldId id="267" r:id="rId13"/>
    <p:sldId id="272" r:id="rId14"/>
    <p:sldId id="269" r:id="rId15"/>
  </p:sldIdLst>
  <p:sldSz cx="18288000" cy="10287000"/>
  <p:notesSz cx="6858000" cy="9144000"/>
  <p:embeddedFontLst>
    <p:embeddedFont>
      <p:font typeface="Canva Sans" panose="020B0604020202020204" charset="0"/>
      <p:regular r:id="rId16"/>
    </p:embeddedFont>
    <p:embeddedFont>
      <p:font typeface="Chewy" panose="020B0604020202020204" charset="0"/>
      <p:regular r:id="rId17"/>
    </p:embeddedFont>
    <p:embeddedFont>
      <p:font typeface="Muli" panose="020B0604020202020204" charset="0"/>
      <p:regular r:id="rId18"/>
    </p:embeddedFont>
    <p:embeddedFont>
      <p:font typeface="Muli Bold" panose="020B0604020202020204" charset="0"/>
      <p:regular r:id="rId19"/>
    </p:embeddedFont>
    <p:embeddedFont>
      <p:font typeface="Muli Italics" panose="020B0604020202020204" charset="0"/>
      <p:regular r:id="rId20"/>
    </p:embeddedFont>
    <p:embeddedFont>
      <p:font typeface="Thicker 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3" d="100"/>
          <a:sy n="53" d="100"/>
        </p:scale>
        <p:origin x="477"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Freeform 15">
            <a:extLst>
              <a:ext uri="{FF2B5EF4-FFF2-40B4-BE49-F238E27FC236}">
                <a16:creationId xmlns:a16="http://schemas.microsoft.com/office/drawing/2014/main" id="{1370668E-B52B-5155-3345-3DBE74E978BF}"/>
              </a:ext>
            </a:extLst>
          </p:cNvPr>
          <p:cNvSpPr/>
          <p:nvPr userDrawn="1"/>
        </p:nvSpPr>
        <p:spPr>
          <a:xfrm>
            <a:off x="2667370" y="45266"/>
            <a:ext cx="2444717" cy="2444717"/>
          </a:xfrm>
          <a:custGeom>
            <a:avLst/>
            <a:gdLst/>
            <a:ahLst/>
            <a:cxnLst/>
            <a:rect l="l" t="t" r="r" b="b"/>
            <a:pathLst>
              <a:path w="2444717" h="2444717">
                <a:moveTo>
                  <a:pt x="0" y="0"/>
                </a:moveTo>
                <a:lnTo>
                  <a:pt x="2444717" y="0"/>
                </a:lnTo>
                <a:lnTo>
                  <a:pt x="2444717" y="2444717"/>
                </a:lnTo>
                <a:lnTo>
                  <a:pt x="0" y="2444717"/>
                </a:lnTo>
                <a:lnTo>
                  <a:pt x="0" y="0"/>
                </a:lnTo>
                <a:close/>
              </a:path>
            </a:pathLst>
          </a:custGeom>
          <a:blipFill>
            <a:blip r:embed="rId2"/>
            <a:stretch>
              <a:fillRect/>
            </a:stretch>
          </a:blipFill>
        </p:spPr>
        <p:txBody>
          <a:bodyPr/>
          <a:lstStyle/>
          <a:p>
            <a:endParaRPr lang="en-HK"/>
          </a:p>
        </p:txBody>
      </p:sp>
      <p:sp>
        <p:nvSpPr>
          <p:cNvPr id="8" name="Freeform 16">
            <a:extLst>
              <a:ext uri="{FF2B5EF4-FFF2-40B4-BE49-F238E27FC236}">
                <a16:creationId xmlns:a16="http://schemas.microsoft.com/office/drawing/2014/main" id="{6ECD5606-6681-9DFC-67CF-80158B421B59}"/>
              </a:ext>
            </a:extLst>
          </p:cNvPr>
          <p:cNvSpPr/>
          <p:nvPr userDrawn="1"/>
        </p:nvSpPr>
        <p:spPr>
          <a:xfrm>
            <a:off x="-1935052" y="-526113"/>
            <a:ext cx="6377733" cy="3587475"/>
          </a:xfrm>
          <a:custGeom>
            <a:avLst/>
            <a:gdLst/>
            <a:ahLst/>
            <a:cxnLst/>
            <a:rect l="l" t="t" r="r" b="b"/>
            <a:pathLst>
              <a:path w="6377733" h="3587475">
                <a:moveTo>
                  <a:pt x="0" y="0"/>
                </a:moveTo>
                <a:lnTo>
                  <a:pt x="6377733" y="0"/>
                </a:lnTo>
                <a:lnTo>
                  <a:pt x="6377733" y="3587475"/>
                </a:lnTo>
                <a:lnTo>
                  <a:pt x="0" y="3587475"/>
                </a:lnTo>
                <a:lnTo>
                  <a:pt x="0" y="0"/>
                </a:lnTo>
                <a:close/>
              </a:path>
            </a:pathLst>
          </a:custGeom>
          <a:blipFill>
            <a:blip r:embed="rId3"/>
            <a:stretch>
              <a:fillRect/>
            </a:stretch>
          </a:blipFill>
        </p:spPr>
        <p:txBody>
          <a:bodyPr/>
          <a:lstStyle/>
          <a:p>
            <a:endParaRPr lang="en-H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Freeform 15">
            <a:extLst>
              <a:ext uri="{FF2B5EF4-FFF2-40B4-BE49-F238E27FC236}">
                <a16:creationId xmlns:a16="http://schemas.microsoft.com/office/drawing/2014/main" id="{A6E021D6-30C6-EE11-BF95-8317939576ED}"/>
              </a:ext>
            </a:extLst>
          </p:cNvPr>
          <p:cNvSpPr/>
          <p:nvPr userDrawn="1"/>
        </p:nvSpPr>
        <p:spPr>
          <a:xfrm>
            <a:off x="15878412" y="7721196"/>
            <a:ext cx="2444717" cy="2444717"/>
          </a:xfrm>
          <a:custGeom>
            <a:avLst/>
            <a:gdLst/>
            <a:ahLst/>
            <a:cxnLst/>
            <a:rect l="l" t="t" r="r" b="b"/>
            <a:pathLst>
              <a:path w="2444717" h="2444717">
                <a:moveTo>
                  <a:pt x="0" y="0"/>
                </a:moveTo>
                <a:lnTo>
                  <a:pt x="2444717" y="0"/>
                </a:lnTo>
                <a:lnTo>
                  <a:pt x="2444717" y="2444717"/>
                </a:lnTo>
                <a:lnTo>
                  <a:pt x="0" y="2444717"/>
                </a:lnTo>
                <a:lnTo>
                  <a:pt x="0" y="0"/>
                </a:lnTo>
                <a:close/>
              </a:path>
            </a:pathLst>
          </a:custGeom>
          <a:blipFill>
            <a:blip r:embed="rId2"/>
            <a:stretch>
              <a:fillRect/>
            </a:stretch>
          </a:blipFill>
        </p:spPr>
        <p:txBody>
          <a:bodyPr/>
          <a:lstStyle/>
          <a:p>
            <a:endParaRPr lang="en-HK"/>
          </a:p>
        </p:txBody>
      </p:sp>
      <p:sp>
        <p:nvSpPr>
          <p:cNvPr id="7" name="Freeform 16">
            <a:extLst>
              <a:ext uri="{FF2B5EF4-FFF2-40B4-BE49-F238E27FC236}">
                <a16:creationId xmlns:a16="http://schemas.microsoft.com/office/drawing/2014/main" id="{5AF66E54-E199-D106-F751-0AA3F478FE4B}"/>
              </a:ext>
            </a:extLst>
          </p:cNvPr>
          <p:cNvSpPr/>
          <p:nvPr userDrawn="1"/>
        </p:nvSpPr>
        <p:spPr>
          <a:xfrm>
            <a:off x="11275990" y="7149817"/>
            <a:ext cx="6377733" cy="3587475"/>
          </a:xfrm>
          <a:custGeom>
            <a:avLst/>
            <a:gdLst/>
            <a:ahLst/>
            <a:cxnLst/>
            <a:rect l="l" t="t" r="r" b="b"/>
            <a:pathLst>
              <a:path w="6377733" h="3587475">
                <a:moveTo>
                  <a:pt x="0" y="0"/>
                </a:moveTo>
                <a:lnTo>
                  <a:pt x="6377732" y="0"/>
                </a:lnTo>
                <a:lnTo>
                  <a:pt x="6377732" y="3587475"/>
                </a:lnTo>
                <a:lnTo>
                  <a:pt x="0" y="3587475"/>
                </a:lnTo>
                <a:lnTo>
                  <a:pt x="0" y="0"/>
                </a:lnTo>
                <a:close/>
              </a:path>
            </a:pathLst>
          </a:custGeom>
          <a:blipFill>
            <a:blip r:embed="rId3"/>
            <a:stretch>
              <a:fillRect/>
            </a:stretch>
          </a:blipFill>
        </p:spPr>
        <p:txBody>
          <a:bodyPr/>
          <a:lstStyle/>
          <a:p>
            <a:endParaRPr lang="en-H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Freeform 12">
            <a:extLst>
              <a:ext uri="{FF2B5EF4-FFF2-40B4-BE49-F238E27FC236}">
                <a16:creationId xmlns:a16="http://schemas.microsoft.com/office/drawing/2014/main" id="{1422620C-FCBB-478E-8555-B66695FA7EAB}"/>
              </a:ext>
            </a:extLst>
          </p:cNvPr>
          <p:cNvSpPr/>
          <p:nvPr userDrawn="1"/>
        </p:nvSpPr>
        <p:spPr>
          <a:xfrm>
            <a:off x="15483990" y="230847"/>
            <a:ext cx="2444717" cy="2444717"/>
          </a:xfrm>
          <a:custGeom>
            <a:avLst/>
            <a:gdLst/>
            <a:ahLst/>
            <a:cxnLst/>
            <a:rect l="l" t="t" r="r" b="b"/>
            <a:pathLst>
              <a:path w="2444717" h="2444717">
                <a:moveTo>
                  <a:pt x="0" y="0"/>
                </a:moveTo>
                <a:lnTo>
                  <a:pt x="2444717" y="0"/>
                </a:lnTo>
                <a:lnTo>
                  <a:pt x="2444717" y="2444717"/>
                </a:lnTo>
                <a:lnTo>
                  <a:pt x="0" y="2444717"/>
                </a:lnTo>
                <a:lnTo>
                  <a:pt x="0" y="0"/>
                </a:lnTo>
                <a:close/>
              </a:path>
            </a:pathLst>
          </a:custGeom>
          <a:blipFill>
            <a:blip r:embed="rId2"/>
            <a:stretch>
              <a:fillRect/>
            </a:stretch>
          </a:blipFill>
        </p:spPr>
        <p:txBody>
          <a:bodyPr/>
          <a:lstStyle/>
          <a:p>
            <a:endParaRPr lang="en-HK"/>
          </a:p>
        </p:txBody>
      </p:sp>
      <p:sp>
        <p:nvSpPr>
          <p:cNvPr id="6" name="Freeform 13">
            <a:extLst>
              <a:ext uri="{FF2B5EF4-FFF2-40B4-BE49-F238E27FC236}">
                <a16:creationId xmlns:a16="http://schemas.microsoft.com/office/drawing/2014/main" id="{419B492A-DBFA-7C77-B9B4-EB15397D4375}"/>
              </a:ext>
            </a:extLst>
          </p:cNvPr>
          <p:cNvSpPr/>
          <p:nvPr userDrawn="1"/>
        </p:nvSpPr>
        <p:spPr>
          <a:xfrm>
            <a:off x="10881567" y="-340532"/>
            <a:ext cx="6377733" cy="3587475"/>
          </a:xfrm>
          <a:custGeom>
            <a:avLst/>
            <a:gdLst/>
            <a:ahLst/>
            <a:cxnLst/>
            <a:rect l="l" t="t" r="r" b="b"/>
            <a:pathLst>
              <a:path w="6377733" h="3587475">
                <a:moveTo>
                  <a:pt x="0" y="0"/>
                </a:moveTo>
                <a:lnTo>
                  <a:pt x="6377733" y="0"/>
                </a:lnTo>
                <a:lnTo>
                  <a:pt x="6377733" y="3587475"/>
                </a:lnTo>
                <a:lnTo>
                  <a:pt x="0" y="3587475"/>
                </a:lnTo>
                <a:lnTo>
                  <a:pt x="0" y="0"/>
                </a:lnTo>
                <a:close/>
              </a:path>
            </a:pathLst>
          </a:custGeom>
          <a:blipFill>
            <a:blip r:embed="rId3"/>
            <a:stretch>
              <a:fillRect/>
            </a:stretch>
          </a:blipFill>
        </p:spPr>
        <p:txBody>
          <a:bodyPr/>
          <a:lstStyle/>
          <a:p>
            <a:endParaRPr lang="en-H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Freeform 14">
            <a:extLst>
              <a:ext uri="{FF2B5EF4-FFF2-40B4-BE49-F238E27FC236}">
                <a16:creationId xmlns:a16="http://schemas.microsoft.com/office/drawing/2014/main" id="{8CD56E53-C037-72A6-DDA6-1EE12DC464D1}"/>
              </a:ext>
            </a:extLst>
          </p:cNvPr>
          <p:cNvSpPr/>
          <p:nvPr userDrawn="1"/>
        </p:nvSpPr>
        <p:spPr>
          <a:xfrm>
            <a:off x="2697423" y="7582146"/>
            <a:ext cx="2444717" cy="2444717"/>
          </a:xfrm>
          <a:custGeom>
            <a:avLst/>
            <a:gdLst/>
            <a:ahLst/>
            <a:cxnLst/>
            <a:rect l="l" t="t" r="r" b="b"/>
            <a:pathLst>
              <a:path w="2444717" h="2444717">
                <a:moveTo>
                  <a:pt x="0" y="0"/>
                </a:moveTo>
                <a:lnTo>
                  <a:pt x="2444717" y="0"/>
                </a:lnTo>
                <a:lnTo>
                  <a:pt x="2444717" y="2444717"/>
                </a:lnTo>
                <a:lnTo>
                  <a:pt x="0" y="2444717"/>
                </a:lnTo>
                <a:lnTo>
                  <a:pt x="0" y="0"/>
                </a:lnTo>
                <a:close/>
              </a:path>
            </a:pathLst>
          </a:custGeom>
          <a:blipFill>
            <a:blip r:embed="rId2"/>
            <a:stretch>
              <a:fillRect/>
            </a:stretch>
          </a:blipFill>
        </p:spPr>
        <p:txBody>
          <a:bodyPr/>
          <a:lstStyle/>
          <a:p>
            <a:endParaRPr lang="en-HK"/>
          </a:p>
        </p:txBody>
      </p:sp>
      <p:sp>
        <p:nvSpPr>
          <p:cNvPr id="9" name="Freeform 15">
            <a:extLst>
              <a:ext uri="{FF2B5EF4-FFF2-40B4-BE49-F238E27FC236}">
                <a16:creationId xmlns:a16="http://schemas.microsoft.com/office/drawing/2014/main" id="{F2E0B18F-92A6-CC58-D88F-4118DFC5B4E7}"/>
              </a:ext>
            </a:extLst>
          </p:cNvPr>
          <p:cNvSpPr/>
          <p:nvPr userDrawn="1"/>
        </p:nvSpPr>
        <p:spPr>
          <a:xfrm>
            <a:off x="-1905000" y="7010767"/>
            <a:ext cx="6377733" cy="3587475"/>
          </a:xfrm>
          <a:custGeom>
            <a:avLst/>
            <a:gdLst/>
            <a:ahLst/>
            <a:cxnLst/>
            <a:rect l="l" t="t" r="r" b="b"/>
            <a:pathLst>
              <a:path w="6377733" h="3587475">
                <a:moveTo>
                  <a:pt x="0" y="0"/>
                </a:moveTo>
                <a:lnTo>
                  <a:pt x="6377733" y="0"/>
                </a:lnTo>
                <a:lnTo>
                  <a:pt x="6377733" y="3587475"/>
                </a:lnTo>
                <a:lnTo>
                  <a:pt x="0" y="3587475"/>
                </a:lnTo>
                <a:lnTo>
                  <a:pt x="0" y="0"/>
                </a:lnTo>
                <a:close/>
              </a:path>
            </a:pathLst>
          </a:custGeom>
          <a:blipFill>
            <a:blip r:embed="rId3"/>
            <a:stretch>
              <a:fillRect/>
            </a:stretch>
          </a:blipFill>
        </p:spPr>
        <p:txBody>
          <a:bodyPr/>
          <a:lstStyle/>
          <a:p>
            <a:endParaRPr lang="en-H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sv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10.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s://hkedcity.instructure.com/courses/4760"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65940" y="-8708459"/>
            <a:ext cx="19453940" cy="12304617"/>
          </a:xfrm>
          <a:custGeom>
            <a:avLst/>
            <a:gdLst/>
            <a:ahLst/>
            <a:cxnLst/>
            <a:rect l="l" t="t" r="r" b="b"/>
            <a:pathLst>
              <a:path w="19453940" h="12304617">
                <a:moveTo>
                  <a:pt x="0" y="0"/>
                </a:moveTo>
                <a:lnTo>
                  <a:pt x="19453940" y="0"/>
                </a:lnTo>
                <a:lnTo>
                  <a:pt x="19453940" y="12304617"/>
                </a:lnTo>
                <a:lnTo>
                  <a:pt x="0" y="123046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HK"/>
          </a:p>
        </p:txBody>
      </p:sp>
      <p:sp>
        <p:nvSpPr>
          <p:cNvPr id="3" name="Freeform 3"/>
          <p:cNvSpPr/>
          <p:nvPr/>
        </p:nvSpPr>
        <p:spPr>
          <a:xfrm>
            <a:off x="11447653" y="3203662"/>
            <a:ext cx="6062216" cy="6054638"/>
          </a:xfrm>
          <a:custGeom>
            <a:avLst/>
            <a:gdLst/>
            <a:ahLst/>
            <a:cxnLst/>
            <a:rect l="l" t="t" r="r" b="b"/>
            <a:pathLst>
              <a:path w="6062216" h="6054638">
                <a:moveTo>
                  <a:pt x="0" y="0"/>
                </a:moveTo>
                <a:lnTo>
                  <a:pt x="6062215" y="0"/>
                </a:lnTo>
                <a:lnTo>
                  <a:pt x="6062215" y="6054638"/>
                </a:lnTo>
                <a:lnTo>
                  <a:pt x="0" y="6054638"/>
                </a:lnTo>
                <a:lnTo>
                  <a:pt x="0" y="0"/>
                </a:lnTo>
                <a:close/>
              </a:path>
            </a:pathLst>
          </a:custGeom>
          <a:blipFill>
            <a:blip r:embed="rId4"/>
            <a:stretch>
              <a:fillRect/>
            </a:stretch>
          </a:blipFill>
        </p:spPr>
        <p:txBody>
          <a:bodyPr/>
          <a:lstStyle/>
          <a:p>
            <a:endParaRPr lang="en-HK"/>
          </a:p>
        </p:txBody>
      </p:sp>
      <p:grpSp>
        <p:nvGrpSpPr>
          <p:cNvPr id="4" name="Group 4"/>
          <p:cNvGrpSpPr/>
          <p:nvPr/>
        </p:nvGrpSpPr>
        <p:grpSpPr>
          <a:xfrm>
            <a:off x="11447653" y="2510182"/>
            <a:ext cx="3965807" cy="7059730"/>
            <a:chOff x="0" y="0"/>
            <a:chExt cx="286282" cy="509626"/>
          </a:xfrm>
        </p:grpSpPr>
        <p:sp>
          <p:nvSpPr>
            <p:cNvPr id="5" name="Freeform 5"/>
            <p:cNvSpPr/>
            <p:nvPr/>
          </p:nvSpPr>
          <p:spPr>
            <a:xfrm>
              <a:off x="0" y="0"/>
              <a:ext cx="286282" cy="509626"/>
            </a:xfrm>
            <a:custGeom>
              <a:avLst/>
              <a:gdLst/>
              <a:ahLst/>
              <a:cxnLst/>
              <a:rect l="l" t="t" r="r" b="b"/>
              <a:pathLst>
                <a:path w="286282" h="509626">
                  <a:moveTo>
                    <a:pt x="143141" y="0"/>
                  </a:moveTo>
                  <a:lnTo>
                    <a:pt x="143141" y="0"/>
                  </a:lnTo>
                  <a:cubicBezTo>
                    <a:pt x="222196" y="0"/>
                    <a:pt x="286282" y="64087"/>
                    <a:pt x="286282" y="143141"/>
                  </a:cubicBezTo>
                  <a:lnTo>
                    <a:pt x="286282" y="366484"/>
                  </a:lnTo>
                  <a:cubicBezTo>
                    <a:pt x="286282" y="404448"/>
                    <a:pt x="271202" y="440856"/>
                    <a:pt x="244357" y="467700"/>
                  </a:cubicBezTo>
                  <a:cubicBezTo>
                    <a:pt x="217513" y="494545"/>
                    <a:pt x="181105" y="509626"/>
                    <a:pt x="143141" y="509626"/>
                  </a:cubicBezTo>
                  <a:lnTo>
                    <a:pt x="143141" y="509626"/>
                  </a:lnTo>
                  <a:cubicBezTo>
                    <a:pt x="105178" y="509626"/>
                    <a:pt x="68769" y="494545"/>
                    <a:pt x="41925" y="467700"/>
                  </a:cubicBezTo>
                  <a:cubicBezTo>
                    <a:pt x="15081" y="440856"/>
                    <a:pt x="0" y="404448"/>
                    <a:pt x="0" y="366484"/>
                  </a:cubicBezTo>
                  <a:lnTo>
                    <a:pt x="0" y="143141"/>
                  </a:lnTo>
                  <a:cubicBezTo>
                    <a:pt x="0" y="105178"/>
                    <a:pt x="15081" y="68769"/>
                    <a:pt x="41925" y="41925"/>
                  </a:cubicBezTo>
                  <a:cubicBezTo>
                    <a:pt x="68769" y="15081"/>
                    <a:pt x="105178" y="0"/>
                    <a:pt x="143141" y="0"/>
                  </a:cubicBezTo>
                  <a:close/>
                </a:path>
              </a:pathLst>
            </a:custGeom>
            <a:gradFill rotWithShape="1">
              <a:gsLst>
                <a:gs pos="0">
                  <a:srgbClr val="85AECD">
                    <a:alpha val="100000"/>
                  </a:srgbClr>
                </a:gs>
                <a:gs pos="100000">
                  <a:srgbClr val="B2A1E0">
                    <a:alpha val="100000"/>
                  </a:srgbClr>
                </a:gs>
              </a:gsLst>
              <a:lin ang="0"/>
            </a:gradFill>
          </p:spPr>
          <p:txBody>
            <a:bodyPr/>
            <a:lstStyle/>
            <a:p>
              <a:endParaRPr lang="en-HK"/>
            </a:p>
          </p:txBody>
        </p:sp>
        <p:sp>
          <p:nvSpPr>
            <p:cNvPr id="6" name="TextBox 6"/>
            <p:cNvSpPr txBox="1"/>
            <p:nvPr/>
          </p:nvSpPr>
          <p:spPr>
            <a:xfrm>
              <a:off x="0" y="-38100"/>
              <a:ext cx="286282" cy="547726"/>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10218095" y="3074314"/>
            <a:ext cx="6050785" cy="5581849"/>
          </a:xfrm>
          <a:custGeom>
            <a:avLst/>
            <a:gdLst/>
            <a:ahLst/>
            <a:cxnLst/>
            <a:rect l="l" t="t" r="r" b="b"/>
            <a:pathLst>
              <a:path w="6050785" h="5581849">
                <a:moveTo>
                  <a:pt x="0" y="0"/>
                </a:moveTo>
                <a:lnTo>
                  <a:pt x="6050785" y="0"/>
                </a:lnTo>
                <a:lnTo>
                  <a:pt x="6050785" y="5581849"/>
                </a:lnTo>
                <a:lnTo>
                  <a:pt x="0" y="5581849"/>
                </a:lnTo>
                <a:lnTo>
                  <a:pt x="0" y="0"/>
                </a:lnTo>
                <a:close/>
              </a:path>
            </a:pathLst>
          </a:custGeom>
          <a:blipFill>
            <a:blip r:embed="rId5"/>
            <a:stretch>
              <a:fillRect/>
            </a:stretch>
          </a:blipFill>
        </p:spPr>
        <p:txBody>
          <a:bodyPr/>
          <a:lstStyle/>
          <a:p>
            <a:endParaRPr lang="en-HK"/>
          </a:p>
        </p:txBody>
      </p:sp>
      <p:grpSp>
        <p:nvGrpSpPr>
          <p:cNvPr id="8" name="Group 8"/>
          <p:cNvGrpSpPr/>
          <p:nvPr/>
        </p:nvGrpSpPr>
        <p:grpSpPr>
          <a:xfrm>
            <a:off x="1740323" y="4252551"/>
            <a:ext cx="8115300" cy="2767467"/>
            <a:chOff x="0" y="0"/>
            <a:chExt cx="585825" cy="199777"/>
          </a:xfrm>
        </p:grpSpPr>
        <p:sp>
          <p:nvSpPr>
            <p:cNvPr id="9" name="Freeform 9"/>
            <p:cNvSpPr/>
            <p:nvPr/>
          </p:nvSpPr>
          <p:spPr>
            <a:xfrm>
              <a:off x="0" y="0"/>
              <a:ext cx="585825" cy="199777"/>
            </a:xfrm>
            <a:custGeom>
              <a:avLst/>
              <a:gdLst/>
              <a:ahLst/>
              <a:cxnLst/>
              <a:rect l="l" t="t" r="r" b="b"/>
              <a:pathLst>
                <a:path w="585825" h="199777">
                  <a:moveTo>
                    <a:pt x="76319" y="0"/>
                  </a:moveTo>
                  <a:lnTo>
                    <a:pt x="509506" y="0"/>
                  </a:lnTo>
                  <a:cubicBezTo>
                    <a:pt x="551655" y="0"/>
                    <a:pt x="585825" y="34169"/>
                    <a:pt x="585825" y="76319"/>
                  </a:cubicBezTo>
                  <a:lnTo>
                    <a:pt x="585825" y="123458"/>
                  </a:lnTo>
                  <a:cubicBezTo>
                    <a:pt x="585825" y="143699"/>
                    <a:pt x="577784" y="163111"/>
                    <a:pt x="563471" y="177424"/>
                  </a:cubicBezTo>
                  <a:cubicBezTo>
                    <a:pt x="549159" y="191736"/>
                    <a:pt x="529747" y="199777"/>
                    <a:pt x="509506" y="199777"/>
                  </a:cubicBezTo>
                  <a:lnTo>
                    <a:pt x="76319" y="199777"/>
                  </a:lnTo>
                  <a:cubicBezTo>
                    <a:pt x="56078" y="199777"/>
                    <a:pt x="36666" y="191736"/>
                    <a:pt x="22353" y="177424"/>
                  </a:cubicBezTo>
                  <a:cubicBezTo>
                    <a:pt x="8041" y="163111"/>
                    <a:pt x="0" y="143699"/>
                    <a:pt x="0" y="123458"/>
                  </a:cubicBezTo>
                  <a:lnTo>
                    <a:pt x="0" y="76319"/>
                  </a:lnTo>
                  <a:cubicBezTo>
                    <a:pt x="0" y="56078"/>
                    <a:pt x="8041" y="36666"/>
                    <a:pt x="22353" y="22353"/>
                  </a:cubicBezTo>
                  <a:cubicBezTo>
                    <a:pt x="36666" y="8041"/>
                    <a:pt x="56078" y="0"/>
                    <a:pt x="76319" y="0"/>
                  </a:cubicBezTo>
                  <a:close/>
                </a:path>
              </a:pathLst>
            </a:custGeom>
            <a:solidFill>
              <a:srgbClr val="EBEFF2"/>
            </a:solidFill>
          </p:spPr>
          <p:txBody>
            <a:bodyPr/>
            <a:lstStyle/>
            <a:p>
              <a:endParaRPr lang="en-HK"/>
            </a:p>
          </p:txBody>
        </p:sp>
        <p:sp>
          <p:nvSpPr>
            <p:cNvPr id="10" name="TextBox 10"/>
            <p:cNvSpPr txBox="1"/>
            <p:nvPr/>
          </p:nvSpPr>
          <p:spPr>
            <a:xfrm>
              <a:off x="0" y="-38100"/>
              <a:ext cx="585825" cy="237877"/>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930949" y="7759616"/>
            <a:ext cx="7734049" cy="829753"/>
            <a:chOff x="0" y="0"/>
            <a:chExt cx="558303" cy="59898"/>
          </a:xfrm>
        </p:grpSpPr>
        <p:sp>
          <p:nvSpPr>
            <p:cNvPr id="12" name="Freeform 12"/>
            <p:cNvSpPr/>
            <p:nvPr/>
          </p:nvSpPr>
          <p:spPr>
            <a:xfrm>
              <a:off x="0" y="0"/>
              <a:ext cx="558303" cy="59898"/>
            </a:xfrm>
            <a:custGeom>
              <a:avLst/>
              <a:gdLst/>
              <a:ahLst/>
              <a:cxnLst/>
              <a:rect l="l" t="t" r="r" b="b"/>
              <a:pathLst>
                <a:path w="558303" h="59898">
                  <a:moveTo>
                    <a:pt x="29949" y="0"/>
                  </a:moveTo>
                  <a:lnTo>
                    <a:pt x="528354" y="0"/>
                  </a:lnTo>
                  <a:cubicBezTo>
                    <a:pt x="544894" y="0"/>
                    <a:pt x="558303" y="13409"/>
                    <a:pt x="558303" y="29949"/>
                  </a:cubicBezTo>
                  <a:lnTo>
                    <a:pt x="558303" y="29949"/>
                  </a:lnTo>
                  <a:cubicBezTo>
                    <a:pt x="558303" y="37892"/>
                    <a:pt x="555148" y="45510"/>
                    <a:pt x="549531" y="51126"/>
                  </a:cubicBezTo>
                  <a:cubicBezTo>
                    <a:pt x="543915" y="56743"/>
                    <a:pt x="536297" y="59898"/>
                    <a:pt x="528354" y="59898"/>
                  </a:cubicBezTo>
                  <a:lnTo>
                    <a:pt x="29949" y="59898"/>
                  </a:lnTo>
                  <a:cubicBezTo>
                    <a:pt x="13409" y="59898"/>
                    <a:pt x="0" y="46489"/>
                    <a:pt x="0" y="29949"/>
                  </a:cubicBezTo>
                  <a:lnTo>
                    <a:pt x="0" y="29949"/>
                  </a:lnTo>
                  <a:cubicBezTo>
                    <a:pt x="0" y="13409"/>
                    <a:pt x="13409" y="0"/>
                    <a:pt x="29949" y="0"/>
                  </a:cubicBezTo>
                  <a:close/>
                </a:path>
              </a:pathLst>
            </a:custGeom>
            <a:solidFill>
              <a:srgbClr val="F2E3AB"/>
            </a:solidFill>
          </p:spPr>
          <p:txBody>
            <a:bodyPr/>
            <a:lstStyle/>
            <a:p>
              <a:endParaRPr lang="en-HK"/>
            </a:p>
          </p:txBody>
        </p:sp>
        <p:sp>
          <p:nvSpPr>
            <p:cNvPr id="13" name="TextBox 13"/>
            <p:cNvSpPr txBox="1"/>
            <p:nvPr/>
          </p:nvSpPr>
          <p:spPr>
            <a:xfrm>
              <a:off x="0" y="-38100"/>
              <a:ext cx="558303" cy="97998"/>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a:off x="-2105901" y="3413725"/>
            <a:ext cx="3846224" cy="3841417"/>
          </a:xfrm>
          <a:custGeom>
            <a:avLst/>
            <a:gdLst/>
            <a:ahLst/>
            <a:cxnLst/>
            <a:rect l="l" t="t" r="r" b="b"/>
            <a:pathLst>
              <a:path w="3846224" h="3841417">
                <a:moveTo>
                  <a:pt x="0" y="0"/>
                </a:moveTo>
                <a:lnTo>
                  <a:pt x="3846224" y="0"/>
                </a:lnTo>
                <a:lnTo>
                  <a:pt x="3846224" y="3841417"/>
                </a:lnTo>
                <a:lnTo>
                  <a:pt x="0" y="3841417"/>
                </a:lnTo>
                <a:lnTo>
                  <a:pt x="0" y="0"/>
                </a:lnTo>
                <a:close/>
              </a:path>
            </a:pathLst>
          </a:custGeom>
          <a:blipFill>
            <a:blip r:embed="rId4"/>
            <a:stretch>
              <a:fillRect/>
            </a:stretch>
          </a:blipFill>
        </p:spPr>
        <p:txBody>
          <a:bodyPr/>
          <a:lstStyle/>
          <a:p>
            <a:endParaRPr lang="en-HK"/>
          </a:p>
        </p:txBody>
      </p:sp>
      <p:sp>
        <p:nvSpPr>
          <p:cNvPr id="15" name="Freeform 15"/>
          <p:cNvSpPr/>
          <p:nvPr/>
        </p:nvSpPr>
        <p:spPr>
          <a:xfrm rot="-5400000">
            <a:off x="16103523" y="1373087"/>
            <a:ext cx="805183" cy="804177"/>
          </a:xfrm>
          <a:custGeom>
            <a:avLst/>
            <a:gdLst/>
            <a:ahLst/>
            <a:cxnLst/>
            <a:rect l="l" t="t" r="r" b="b"/>
            <a:pathLst>
              <a:path w="805183" h="804177">
                <a:moveTo>
                  <a:pt x="0" y="0"/>
                </a:moveTo>
                <a:lnTo>
                  <a:pt x="805183" y="0"/>
                </a:lnTo>
                <a:lnTo>
                  <a:pt x="805183" y="804177"/>
                </a:lnTo>
                <a:lnTo>
                  <a:pt x="0" y="8041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HK"/>
          </a:p>
        </p:txBody>
      </p:sp>
      <p:sp>
        <p:nvSpPr>
          <p:cNvPr id="16" name="Freeform 16"/>
          <p:cNvSpPr/>
          <p:nvPr/>
        </p:nvSpPr>
        <p:spPr>
          <a:xfrm>
            <a:off x="-268019" y="9258300"/>
            <a:ext cx="19453940" cy="12304617"/>
          </a:xfrm>
          <a:custGeom>
            <a:avLst/>
            <a:gdLst/>
            <a:ahLst/>
            <a:cxnLst/>
            <a:rect l="l" t="t" r="r" b="b"/>
            <a:pathLst>
              <a:path w="19453940" h="12304617">
                <a:moveTo>
                  <a:pt x="0" y="0"/>
                </a:moveTo>
                <a:lnTo>
                  <a:pt x="19453940" y="0"/>
                </a:lnTo>
                <a:lnTo>
                  <a:pt x="19453940" y="12304617"/>
                </a:lnTo>
                <a:lnTo>
                  <a:pt x="0" y="123046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HK"/>
          </a:p>
        </p:txBody>
      </p:sp>
      <p:sp>
        <p:nvSpPr>
          <p:cNvPr id="17" name="TextBox 17"/>
          <p:cNvSpPr txBox="1"/>
          <p:nvPr/>
        </p:nvSpPr>
        <p:spPr>
          <a:xfrm>
            <a:off x="1740323" y="1512420"/>
            <a:ext cx="8115300" cy="3314068"/>
          </a:xfrm>
          <a:prstGeom prst="rect">
            <a:avLst/>
          </a:prstGeom>
        </p:spPr>
        <p:txBody>
          <a:bodyPr lIns="0" tIns="0" rIns="0" bIns="0" rtlCol="0" anchor="t">
            <a:spAutoFit/>
          </a:bodyPr>
          <a:lstStyle/>
          <a:p>
            <a:pPr algn="l">
              <a:lnSpc>
                <a:spcPts val="5600"/>
              </a:lnSpc>
            </a:pPr>
            <a:r>
              <a:rPr lang="en-US" sz="5600" b="1">
                <a:solidFill>
                  <a:srgbClr val="427BB1"/>
                </a:solidFill>
                <a:latin typeface="Thicker Bold"/>
                <a:ea typeface="Thicker Bold"/>
                <a:cs typeface="Thicker Bold"/>
                <a:sym typeface="Thicker Bold"/>
              </a:rPr>
              <a:t>Process Writing Enhancement Powered by AI</a:t>
            </a:r>
          </a:p>
          <a:p>
            <a:pPr algn="l">
              <a:lnSpc>
                <a:spcPts val="5600"/>
              </a:lnSpc>
            </a:pPr>
            <a:endParaRPr lang="en-US" sz="5600" b="1">
              <a:solidFill>
                <a:srgbClr val="427BB1"/>
              </a:solidFill>
              <a:latin typeface="Thicker Bold"/>
              <a:ea typeface="Thicker Bold"/>
              <a:cs typeface="Thicker Bold"/>
              <a:sym typeface="Thicker Bold"/>
            </a:endParaRPr>
          </a:p>
        </p:txBody>
      </p:sp>
      <p:sp>
        <p:nvSpPr>
          <p:cNvPr id="18" name="TextBox 18"/>
          <p:cNvSpPr txBox="1"/>
          <p:nvPr/>
        </p:nvSpPr>
        <p:spPr>
          <a:xfrm>
            <a:off x="2073487" y="4589070"/>
            <a:ext cx="7782137" cy="1800225"/>
          </a:xfrm>
          <a:prstGeom prst="rect">
            <a:avLst/>
          </a:prstGeom>
        </p:spPr>
        <p:txBody>
          <a:bodyPr lIns="0" tIns="0" rIns="0" bIns="0" rtlCol="0" anchor="t">
            <a:spAutoFit/>
          </a:bodyPr>
          <a:lstStyle/>
          <a:p>
            <a:pPr algn="l">
              <a:lnSpc>
                <a:spcPts val="4799"/>
              </a:lnSpc>
            </a:pPr>
            <a:r>
              <a:rPr lang="en-US" sz="3999" i="1">
                <a:solidFill>
                  <a:srgbClr val="566877"/>
                </a:solidFill>
                <a:latin typeface="Muli Italics"/>
                <a:ea typeface="Muli Italics"/>
                <a:cs typeface="Muli Italics"/>
                <a:sym typeface="Muli Italics"/>
              </a:rPr>
              <a:t>Making use of Artificial Intelligence to Provide Feedback and Polish Students’ Writing</a:t>
            </a:r>
          </a:p>
        </p:txBody>
      </p:sp>
      <p:sp>
        <p:nvSpPr>
          <p:cNvPr id="19" name="TextBox 19"/>
          <p:cNvSpPr txBox="1"/>
          <p:nvPr/>
        </p:nvSpPr>
        <p:spPr>
          <a:xfrm>
            <a:off x="2238118" y="7941130"/>
            <a:ext cx="7119710" cy="466725"/>
          </a:xfrm>
          <a:prstGeom prst="rect">
            <a:avLst/>
          </a:prstGeom>
        </p:spPr>
        <p:txBody>
          <a:bodyPr lIns="0" tIns="0" rIns="0" bIns="0" rtlCol="0" anchor="t">
            <a:spAutoFit/>
          </a:bodyPr>
          <a:lstStyle/>
          <a:p>
            <a:pPr algn="ctr">
              <a:lnSpc>
                <a:spcPts val="3719"/>
              </a:lnSpc>
            </a:pPr>
            <a:r>
              <a:rPr lang="en-US" sz="3099" b="1">
                <a:solidFill>
                  <a:srgbClr val="566877"/>
                </a:solidFill>
                <a:latin typeface="Muli Bold"/>
                <a:ea typeface="Muli Bold"/>
                <a:cs typeface="Muli Bold"/>
                <a:sym typeface="Muli Bold"/>
              </a:rPr>
              <a:t>Dr. Law Man Hei &amp; Ms Law Man Tung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EFB1BB3-2BD9-AAAF-B2B5-72E838FD75B5}"/>
              </a:ext>
            </a:extLst>
          </p:cNvPr>
          <p:cNvSpPr/>
          <p:nvPr/>
        </p:nvSpPr>
        <p:spPr>
          <a:xfrm rot="-10800000" flipH="1">
            <a:off x="-1414047" y="5143500"/>
            <a:ext cx="19453940" cy="12304617"/>
          </a:xfrm>
          <a:custGeom>
            <a:avLst/>
            <a:gdLst/>
            <a:ahLst/>
            <a:cxnLst/>
            <a:rect l="l" t="t" r="r" b="b"/>
            <a:pathLst>
              <a:path w="19453940" h="12304617">
                <a:moveTo>
                  <a:pt x="19453940" y="0"/>
                </a:moveTo>
                <a:lnTo>
                  <a:pt x="0" y="0"/>
                </a:lnTo>
                <a:lnTo>
                  <a:pt x="0" y="12304617"/>
                </a:lnTo>
                <a:lnTo>
                  <a:pt x="19453940" y="12304617"/>
                </a:lnTo>
                <a:lnTo>
                  <a:pt x="1945394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HK"/>
          </a:p>
        </p:txBody>
      </p:sp>
      <p:sp>
        <p:nvSpPr>
          <p:cNvPr id="4" name="Freeform 3">
            <a:extLst>
              <a:ext uri="{FF2B5EF4-FFF2-40B4-BE49-F238E27FC236}">
                <a16:creationId xmlns:a16="http://schemas.microsoft.com/office/drawing/2014/main" id="{D129BEDD-763D-5190-517B-600C047B3C86}"/>
              </a:ext>
            </a:extLst>
          </p:cNvPr>
          <p:cNvSpPr/>
          <p:nvPr/>
        </p:nvSpPr>
        <p:spPr>
          <a:xfrm>
            <a:off x="12319371" y="3626966"/>
            <a:ext cx="4290971" cy="3958420"/>
          </a:xfrm>
          <a:custGeom>
            <a:avLst/>
            <a:gdLst/>
            <a:ahLst/>
            <a:cxnLst/>
            <a:rect l="l" t="t" r="r" b="b"/>
            <a:pathLst>
              <a:path w="4290971" h="3958420">
                <a:moveTo>
                  <a:pt x="0" y="0"/>
                </a:moveTo>
                <a:lnTo>
                  <a:pt x="4290970" y="0"/>
                </a:lnTo>
                <a:lnTo>
                  <a:pt x="4290970" y="3958420"/>
                </a:lnTo>
                <a:lnTo>
                  <a:pt x="0" y="3958420"/>
                </a:lnTo>
                <a:lnTo>
                  <a:pt x="0" y="0"/>
                </a:lnTo>
                <a:close/>
              </a:path>
            </a:pathLst>
          </a:custGeom>
          <a:blipFill>
            <a:blip r:embed="rId4"/>
            <a:stretch>
              <a:fillRect/>
            </a:stretch>
          </a:blipFill>
        </p:spPr>
        <p:txBody>
          <a:bodyPr/>
          <a:lstStyle/>
          <a:p>
            <a:endParaRPr lang="en-HK"/>
          </a:p>
        </p:txBody>
      </p:sp>
      <p:sp>
        <p:nvSpPr>
          <p:cNvPr id="5" name="Freeform 4">
            <a:extLst>
              <a:ext uri="{FF2B5EF4-FFF2-40B4-BE49-F238E27FC236}">
                <a16:creationId xmlns:a16="http://schemas.microsoft.com/office/drawing/2014/main" id="{6F0040FD-7EAD-8F1B-5BEF-23AEF0383EED}"/>
              </a:ext>
            </a:extLst>
          </p:cNvPr>
          <p:cNvSpPr/>
          <p:nvPr/>
        </p:nvSpPr>
        <p:spPr>
          <a:xfrm>
            <a:off x="1028700" y="1465806"/>
            <a:ext cx="9220724" cy="8649744"/>
          </a:xfrm>
          <a:custGeom>
            <a:avLst/>
            <a:gdLst/>
            <a:ahLst/>
            <a:cxnLst/>
            <a:rect l="l" t="t" r="r" b="b"/>
            <a:pathLst>
              <a:path w="9220724" h="8649744">
                <a:moveTo>
                  <a:pt x="0" y="0"/>
                </a:moveTo>
                <a:lnTo>
                  <a:pt x="9220724" y="0"/>
                </a:lnTo>
                <a:lnTo>
                  <a:pt x="9220724" y="8649744"/>
                </a:lnTo>
                <a:lnTo>
                  <a:pt x="0" y="8649744"/>
                </a:lnTo>
                <a:lnTo>
                  <a:pt x="0" y="0"/>
                </a:lnTo>
                <a:close/>
              </a:path>
            </a:pathLst>
          </a:custGeom>
          <a:blipFill>
            <a:blip r:embed="rId5"/>
            <a:stretch>
              <a:fillRect/>
            </a:stretch>
          </a:blipFill>
        </p:spPr>
        <p:txBody>
          <a:bodyPr/>
          <a:lstStyle/>
          <a:p>
            <a:endParaRPr lang="en-HK"/>
          </a:p>
        </p:txBody>
      </p:sp>
      <p:grpSp>
        <p:nvGrpSpPr>
          <p:cNvPr id="6" name="Group 5">
            <a:extLst>
              <a:ext uri="{FF2B5EF4-FFF2-40B4-BE49-F238E27FC236}">
                <a16:creationId xmlns:a16="http://schemas.microsoft.com/office/drawing/2014/main" id="{FD1728B3-1B39-18A0-BB01-ECBBDDFB0FD7}"/>
              </a:ext>
            </a:extLst>
          </p:cNvPr>
          <p:cNvGrpSpPr/>
          <p:nvPr/>
        </p:nvGrpSpPr>
        <p:grpSpPr>
          <a:xfrm>
            <a:off x="10543314" y="405055"/>
            <a:ext cx="6715986" cy="3086100"/>
            <a:chOff x="0" y="0"/>
            <a:chExt cx="1768819" cy="812800"/>
          </a:xfrm>
        </p:grpSpPr>
        <p:sp>
          <p:nvSpPr>
            <p:cNvPr id="7" name="Freeform 6">
              <a:extLst>
                <a:ext uri="{FF2B5EF4-FFF2-40B4-BE49-F238E27FC236}">
                  <a16:creationId xmlns:a16="http://schemas.microsoft.com/office/drawing/2014/main" id="{BD0F8E48-5DB5-D020-2933-B11733F3FF7C}"/>
                </a:ext>
              </a:extLst>
            </p:cNvPr>
            <p:cNvSpPr/>
            <p:nvPr/>
          </p:nvSpPr>
          <p:spPr>
            <a:xfrm>
              <a:off x="0" y="0"/>
              <a:ext cx="1768819" cy="812800"/>
            </a:xfrm>
            <a:custGeom>
              <a:avLst/>
              <a:gdLst/>
              <a:ahLst/>
              <a:cxnLst/>
              <a:rect l="l" t="t" r="r" b="b"/>
              <a:pathLst>
                <a:path w="1768819" h="812800">
                  <a:moveTo>
                    <a:pt x="58791" y="0"/>
                  </a:moveTo>
                  <a:lnTo>
                    <a:pt x="1710029" y="0"/>
                  </a:lnTo>
                  <a:cubicBezTo>
                    <a:pt x="1725621" y="0"/>
                    <a:pt x="1740575" y="6194"/>
                    <a:pt x="1751600" y="17219"/>
                  </a:cubicBezTo>
                  <a:cubicBezTo>
                    <a:pt x="1762625" y="28245"/>
                    <a:pt x="1768819" y="43198"/>
                    <a:pt x="1768819" y="58791"/>
                  </a:cubicBezTo>
                  <a:lnTo>
                    <a:pt x="1768819" y="754009"/>
                  </a:lnTo>
                  <a:cubicBezTo>
                    <a:pt x="1768819" y="786478"/>
                    <a:pt x="1742498" y="812800"/>
                    <a:pt x="1710029" y="812800"/>
                  </a:cubicBezTo>
                  <a:lnTo>
                    <a:pt x="58791" y="812800"/>
                  </a:lnTo>
                  <a:cubicBezTo>
                    <a:pt x="43198" y="812800"/>
                    <a:pt x="28245" y="806606"/>
                    <a:pt x="17219" y="795581"/>
                  </a:cubicBezTo>
                  <a:cubicBezTo>
                    <a:pt x="6194" y="784555"/>
                    <a:pt x="0" y="769602"/>
                    <a:pt x="0" y="754009"/>
                  </a:cubicBezTo>
                  <a:lnTo>
                    <a:pt x="0" y="58791"/>
                  </a:lnTo>
                  <a:cubicBezTo>
                    <a:pt x="0" y="43198"/>
                    <a:pt x="6194" y="28245"/>
                    <a:pt x="17219" y="17219"/>
                  </a:cubicBezTo>
                  <a:cubicBezTo>
                    <a:pt x="28245" y="6194"/>
                    <a:pt x="43198" y="0"/>
                    <a:pt x="58791" y="0"/>
                  </a:cubicBezTo>
                  <a:close/>
                </a:path>
              </a:pathLst>
            </a:custGeom>
            <a:solidFill>
              <a:srgbClr val="D1F8E5"/>
            </a:solidFill>
          </p:spPr>
          <p:txBody>
            <a:bodyPr/>
            <a:lstStyle/>
            <a:p>
              <a:endParaRPr lang="en-HK"/>
            </a:p>
          </p:txBody>
        </p:sp>
        <p:sp>
          <p:nvSpPr>
            <p:cNvPr id="8" name="TextBox 7">
              <a:extLst>
                <a:ext uri="{FF2B5EF4-FFF2-40B4-BE49-F238E27FC236}">
                  <a16:creationId xmlns:a16="http://schemas.microsoft.com/office/drawing/2014/main" id="{73D016B1-F8EC-69C0-F72B-37972EF05D96}"/>
                </a:ext>
              </a:extLst>
            </p:cNvPr>
            <p:cNvSpPr txBox="1"/>
            <p:nvPr/>
          </p:nvSpPr>
          <p:spPr>
            <a:xfrm>
              <a:off x="0" y="-38100"/>
              <a:ext cx="1768819" cy="850900"/>
            </a:xfrm>
            <a:prstGeom prst="rect">
              <a:avLst/>
            </a:prstGeom>
          </p:spPr>
          <p:txBody>
            <a:bodyPr lIns="50800" tIns="50800" rIns="50800" bIns="50800" rtlCol="0" anchor="ctr"/>
            <a:lstStyle/>
            <a:p>
              <a:pPr algn="ctr">
                <a:lnSpc>
                  <a:spcPts val="2659"/>
                </a:lnSpc>
              </a:pPr>
              <a:endParaRPr/>
            </a:p>
          </p:txBody>
        </p:sp>
      </p:grpSp>
      <p:sp>
        <p:nvSpPr>
          <p:cNvPr id="9" name="TextBox 8">
            <a:extLst>
              <a:ext uri="{FF2B5EF4-FFF2-40B4-BE49-F238E27FC236}">
                <a16:creationId xmlns:a16="http://schemas.microsoft.com/office/drawing/2014/main" id="{4F292676-9321-4E79-43BA-9ABD93D5297F}"/>
              </a:ext>
            </a:extLst>
          </p:cNvPr>
          <p:cNvSpPr txBox="1"/>
          <p:nvPr/>
        </p:nvSpPr>
        <p:spPr>
          <a:xfrm>
            <a:off x="1028700" y="51025"/>
            <a:ext cx="10922244" cy="1414781"/>
          </a:xfrm>
          <a:prstGeom prst="rect">
            <a:avLst/>
          </a:prstGeom>
        </p:spPr>
        <p:txBody>
          <a:bodyPr lIns="0" tIns="0" rIns="0" bIns="0" rtlCol="0" anchor="t">
            <a:spAutoFit/>
          </a:bodyPr>
          <a:lstStyle/>
          <a:p>
            <a:pPr algn="l">
              <a:lnSpc>
                <a:spcPts val="7700"/>
              </a:lnSpc>
            </a:pPr>
            <a:r>
              <a:rPr lang="en-US" sz="7700" b="1">
                <a:solidFill>
                  <a:srgbClr val="427BB1"/>
                </a:solidFill>
                <a:latin typeface="Thicker Bold"/>
                <a:ea typeface="Thicker Bold"/>
                <a:cs typeface="Thicker Bold"/>
                <a:sym typeface="Thicker Bold"/>
              </a:rPr>
              <a:t>RESULT</a:t>
            </a:r>
          </a:p>
        </p:txBody>
      </p:sp>
      <p:grpSp>
        <p:nvGrpSpPr>
          <p:cNvPr id="10" name="Group 9">
            <a:extLst>
              <a:ext uri="{FF2B5EF4-FFF2-40B4-BE49-F238E27FC236}">
                <a16:creationId xmlns:a16="http://schemas.microsoft.com/office/drawing/2014/main" id="{7C90458E-BCD2-D003-7D5B-BAC0250C3E28}"/>
              </a:ext>
            </a:extLst>
          </p:cNvPr>
          <p:cNvGrpSpPr/>
          <p:nvPr/>
        </p:nvGrpSpPr>
        <p:grpSpPr>
          <a:xfrm>
            <a:off x="4218714" y="405055"/>
            <a:ext cx="5671337" cy="830545"/>
            <a:chOff x="0" y="0"/>
            <a:chExt cx="7561783" cy="1107394"/>
          </a:xfrm>
        </p:grpSpPr>
        <p:sp>
          <p:nvSpPr>
            <p:cNvPr id="11" name="TextBox 10">
              <a:extLst>
                <a:ext uri="{FF2B5EF4-FFF2-40B4-BE49-F238E27FC236}">
                  <a16:creationId xmlns:a16="http://schemas.microsoft.com/office/drawing/2014/main" id="{5DC613E6-A806-7F22-3AA0-71002961544D}"/>
                </a:ext>
              </a:extLst>
            </p:cNvPr>
            <p:cNvSpPr txBox="1"/>
            <p:nvPr/>
          </p:nvSpPr>
          <p:spPr>
            <a:xfrm>
              <a:off x="0" y="135382"/>
              <a:ext cx="6715059" cy="769956"/>
            </a:xfrm>
            <a:prstGeom prst="rect">
              <a:avLst/>
            </a:prstGeom>
          </p:spPr>
          <p:txBody>
            <a:bodyPr lIns="0" tIns="0" rIns="0" bIns="0" rtlCol="0" anchor="t">
              <a:spAutoFit/>
            </a:bodyPr>
            <a:lstStyle/>
            <a:p>
              <a:pPr algn="ctr">
                <a:lnSpc>
                  <a:spcPts val="4920"/>
                </a:lnSpc>
                <a:spcBef>
                  <a:spcPct val="0"/>
                </a:spcBef>
              </a:pPr>
              <a:r>
                <a:rPr lang="en-US" sz="3514" b="1">
                  <a:solidFill>
                    <a:srgbClr val="000000"/>
                  </a:solidFill>
                  <a:latin typeface="Muli Bold"/>
                  <a:ea typeface="Muli Bold"/>
                  <a:cs typeface="Muli Bold"/>
                  <a:sym typeface="Muli Bold"/>
                </a:rPr>
                <a:t>Lesson Material</a:t>
              </a:r>
            </a:p>
          </p:txBody>
        </p:sp>
        <p:sp>
          <p:nvSpPr>
            <p:cNvPr id="12" name="TextBox 11">
              <a:extLst>
                <a:ext uri="{FF2B5EF4-FFF2-40B4-BE49-F238E27FC236}">
                  <a16:creationId xmlns:a16="http://schemas.microsoft.com/office/drawing/2014/main" id="{747167F7-DE34-DCF4-CFC1-858262DA5AAD}"/>
                </a:ext>
              </a:extLst>
            </p:cNvPr>
            <p:cNvSpPr txBox="1"/>
            <p:nvPr/>
          </p:nvSpPr>
          <p:spPr>
            <a:xfrm>
              <a:off x="5868335" y="-104775"/>
              <a:ext cx="1693448" cy="1212169"/>
            </a:xfrm>
            <a:prstGeom prst="rect">
              <a:avLst/>
            </a:prstGeom>
          </p:spPr>
          <p:txBody>
            <a:bodyPr lIns="0" tIns="0" rIns="0" bIns="0" rtlCol="0" anchor="t">
              <a:spAutoFit/>
            </a:bodyPr>
            <a:lstStyle/>
            <a:p>
              <a:pPr algn="ctr">
                <a:lnSpc>
                  <a:spcPts val="7640"/>
                </a:lnSpc>
                <a:spcBef>
                  <a:spcPct val="0"/>
                </a:spcBef>
              </a:pPr>
              <a:endParaRPr/>
            </a:p>
          </p:txBody>
        </p:sp>
      </p:grpSp>
      <p:grpSp>
        <p:nvGrpSpPr>
          <p:cNvPr id="13" name="Group 12">
            <a:extLst>
              <a:ext uri="{FF2B5EF4-FFF2-40B4-BE49-F238E27FC236}">
                <a16:creationId xmlns:a16="http://schemas.microsoft.com/office/drawing/2014/main" id="{1B975715-D9F4-9990-F626-32B8C2EBD54F}"/>
              </a:ext>
            </a:extLst>
          </p:cNvPr>
          <p:cNvGrpSpPr/>
          <p:nvPr/>
        </p:nvGrpSpPr>
        <p:grpSpPr>
          <a:xfrm>
            <a:off x="11042998" y="586778"/>
            <a:ext cx="7513122" cy="2538763"/>
            <a:chOff x="0" y="0"/>
            <a:chExt cx="10017496" cy="3385018"/>
          </a:xfrm>
        </p:grpSpPr>
        <p:sp>
          <p:nvSpPr>
            <p:cNvPr id="14" name="TextBox 13">
              <a:extLst>
                <a:ext uri="{FF2B5EF4-FFF2-40B4-BE49-F238E27FC236}">
                  <a16:creationId xmlns:a16="http://schemas.microsoft.com/office/drawing/2014/main" id="{AFC291B1-6744-0A66-240F-AF1D83ED4C15}"/>
                </a:ext>
              </a:extLst>
            </p:cNvPr>
            <p:cNvSpPr txBox="1"/>
            <p:nvPr/>
          </p:nvSpPr>
          <p:spPr>
            <a:xfrm>
              <a:off x="0" y="135382"/>
              <a:ext cx="8895796" cy="3249636"/>
            </a:xfrm>
            <a:prstGeom prst="rect">
              <a:avLst/>
            </a:prstGeom>
          </p:spPr>
          <p:txBody>
            <a:bodyPr lIns="0" tIns="0" rIns="0" bIns="0" rtlCol="0" anchor="t">
              <a:spAutoFit/>
            </a:bodyPr>
            <a:lstStyle/>
            <a:p>
              <a:pPr algn="l">
                <a:lnSpc>
                  <a:spcPts val="4920"/>
                </a:lnSpc>
              </a:pPr>
              <a:r>
                <a:rPr lang="en-US" sz="3514" b="1">
                  <a:solidFill>
                    <a:srgbClr val="000000"/>
                  </a:solidFill>
                  <a:latin typeface="Muli Bold"/>
                  <a:ea typeface="Muli Bold"/>
                  <a:cs typeface="Muli Bold"/>
                  <a:sym typeface="Muli Bold"/>
                </a:rPr>
                <a:t>AI helps teachers with the design of lesson materials </a:t>
              </a:r>
            </a:p>
            <a:p>
              <a:pPr algn="l">
                <a:lnSpc>
                  <a:spcPts val="4920"/>
                </a:lnSpc>
                <a:spcBef>
                  <a:spcPct val="0"/>
                </a:spcBef>
              </a:pPr>
              <a:r>
                <a:rPr lang="en-US" sz="3514" b="1">
                  <a:solidFill>
                    <a:srgbClr val="000000"/>
                  </a:solidFill>
                  <a:latin typeface="Muli Bold"/>
                  <a:ea typeface="Muli Bold"/>
                  <a:cs typeface="Muli Bold"/>
                  <a:sym typeface="Muli Bold"/>
                </a:rPr>
                <a:t>e.g. post-writing error correction worksheet</a:t>
              </a:r>
            </a:p>
          </p:txBody>
        </p:sp>
        <p:sp>
          <p:nvSpPr>
            <p:cNvPr id="15" name="TextBox 14">
              <a:extLst>
                <a:ext uri="{FF2B5EF4-FFF2-40B4-BE49-F238E27FC236}">
                  <a16:creationId xmlns:a16="http://schemas.microsoft.com/office/drawing/2014/main" id="{2CB8E14F-0010-052B-1952-E4DE1D92E7F3}"/>
                </a:ext>
              </a:extLst>
            </p:cNvPr>
            <p:cNvSpPr txBox="1"/>
            <p:nvPr/>
          </p:nvSpPr>
          <p:spPr>
            <a:xfrm>
              <a:off x="7774096" y="-104775"/>
              <a:ext cx="2243401" cy="1212169"/>
            </a:xfrm>
            <a:prstGeom prst="rect">
              <a:avLst/>
            </a:prstGeom>
          </p:spPr>
          <p:txBody>
            <a:bodyPr lIns="0" tIns="0" rIns="0" bIns="0" rtlCol="0" anchor="t">
              <a:spAutoFit/>
            </a:bodyPr>
            <a:lstStyle/>
            <a:p>
              <a:pPr algn="ctr">
                <a:lnSpc>
                  <a:spcPts val="7640"/>
                </a:lnSpc>
                <a:spcBef>
                  <a:spcPct val="0"/>
                </a:spcBef>
              </a:pPr>
              <a:endParaRPr/>
            </a:p>
          </p:txBody>
        </p:sp>
      </p:grpSp>
    </p:spTree>
    <p:extLst>
      <p:ext uri="{BB962C8B-B14F-4D97-AF65-F5344CB8AC3E}">
        <p14:creationId xmlns:p14="http://schemas.microsoft.com/office/powerpoint/2010/main" val="3104067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7303A9C8-B744-41A3-F075-5F0AE496A8B0}"/>
              </a:ext>
            </a:extLst>
          </p:cNvPr>
          <p:cNvSpPr/>
          <p:nvPr/>
        </p:nvSpPr>
        <p:spPr>
          <a:xfrm rot="-10800000" flipH="1">
            <a:off x="-1414047" y="5143500"/>
            <a:ext cx="19453940" cy="12304617"/>
          </a:xfrm>
          <a:custGeom>
            <a:avLst/>
            <a:gdLst/>
            <a:ahLst/>
            <a:cxnLst/>
            <a:rect l="l" t="t" r="r" b="b"/>
            <a:pathLst>
              <a:path w="19453940" h="12304617">
                <a:moveTo>
                  <a:pt x="19453940" y="0"/>
                </a:moveTo>
                <a:lnTo>
                  <a:pt x="0" y="0"/>
                </a:lnTo>
                <a:lnTo>
                  <a:pt x="0" y="12304617"/>
                </a:lnTo>
                <a:lnTo>
                  <a:pt x="19453940" y="12304617"/>
                </a:lnTo>
                <a:lnTo>
                  <a:pt x="1945394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HK"/>
          </a:p>
        </p:txBody>
      </p:sp>
      <p:sp>
        <p:nvSpPr>
          <p:cNvPr id="4" name="Freeform 3">
            <a:extLst>
              <a:ext uri="{FF2B5EF4-FFF2-40B4-BE49-F238E27FC236}">
                <a16:creationId xmlns:a16="http://schemas.microsoft.com/office/drawing/2014/main" id="{5EB70491-00B5-D428-1ED9-9B6BC40A7F35}"/>
              </a:ext>
            </a:extLst>
          </p:cNvPr>
          <p:cNvSpPr/>
          <p:nvPr/>
        </p:nvSpPr>
        <p:spPr>
          <a:xfrm>
            <a:off x="1028700" y="346206"/>
            <a:ext cx="8976449" cy="9594587"/>
          </a:xfrm>
          <a:custGeom>
            <a:avLst/>
            <a:gdLst/>
            <a:ahLst/>
            <a:cxnLst/>
            <a:rect l="l" t="t" r="r" b="b"/>
            <a:pathLst>
              <a:path w="8976449" h="9594587">
                <a:moveTo>
                  <a:pt x="0" y="0"/>
                </a:moveTo>
                <a:lnTo>
                  <a:pt x="8976449" y="0"/>
                </a:lnTo>
                <a:lnTo>
                  <a:pt x="8976449" y="9594588"/>
                </a:lnTo>
                <a:lnTo>
                  <a:pt x="0" y="9594588"/>
                </a:lnTo>
                <a:lnTo>
                  <a:pt x="0" y="0"/>
                </a:lnTo>
                <a:close/>
              </a:path>
            </a:pathLst>
          </a:custGeom>
          <a:blipFill>
            <a:blip r:embed="rId4"/>
            <a:stretch>
              <a:fillRect/>
            </a:stretch>
          </a:blipFill>
        </p:spPr>
        <p:txBody>
          <a:bodyPr/>
          <a:lstStyle/>
          <a:p>
            <a:endParaRPr lang="en-HK"/>
          </a:p>
        </p:txBody>
      </p:sp>
      <p:sp>
        <p:nvSpPr>
          <p:cNvPr id="5" name="TextBox 4">
            <a:extLst>
              <a:ext uri="{FF2B5EF4-FFF2-40B4-BE49-F238E27FC236}">
                <a16:creationId xmlns:a16="http://schemas.microsoft.com/office/drawing/2014/main" id="{03676CCB-EB19-3C79-FCE4-61EF80321EA4}"/>
              </a:ext>
            </a:extLst>
          </p:cNvPr>
          <p:cNvSpPr txBox="1"/>
          <p:nvPr/>
        </p:nvSpPr>
        <p:spPr>
          <a:xfrm>
            <a:off x="11136058" y="51025"/>
            <a:ext cx="10922244" cy="1414781"/>
          </a:xfrm>
          <a:prstGeom prst="rect">
            <a:avLst/>
          </a:prstGeom>
        </p:spPr>
        <p:txBody>
          <a:bodyPr lIns="0" tIns="0" rIns="0" bIns="0" rtlCol="0" anchor="t">
            <a:spAutoFit/>
          </a:bodyPr>
          <a:lstStyle/>
          <a:p>
            <a:pPr algn="l">
              <a:lnSpc>
                <a:spcPts val="7700"/>
              </a:lnSpc>
            </a:pPr>
            <a:r>
              <a:rPr lang="en-US" sz="7700" b="1">
                <a:solidFill>
                  <a:srgbClr val="427BB1"/>
                </a:solidFill>
                <a:latin typeface="Thicker Bold"/>
                <a:ea typeface="Thicker Bold"/>
                <a:cs typeface="Thicker Bold"/>
                <a:sym typeface="Thicker Bold"/>
              </a:rPr>
              <a:t>RESULT</a:t>
            </a:r>
          </a:p>
        </p:txBody>
      </p:sp>
      <p:grpSp>
        <p:nvGrpSpPr>
          <p:cNvPr id="6" name="Group 5">
            <a:extLst>
              <a:ext uri="{FF2B5EF4-FFF2-40B4-BE49-F238E27FC236}">
                <a16:creationId xmlns:a16="http://schemas.microsoft.com/office/drawing/2014/main" id="{5929BE02-22FE-1B52-507D-C2A07ADF0F54}"/>
              </a:ext>
            </a:extLst>
          </p:cNvPr>
          <p:cNvGrpSpPr/>
          <p:nvPr/>
        </p:nvGrpSpPr>
        <p:grpSpPr>
          <a:xfrm>
            <a:off x="10791946" y="1314219"/>
            <a:ext cx="7247947" cy="2255092"/>
            <a:chOff x="0" y="0"/>
            <a:chExt cx="1908924" cy="593934"/>
          </a:xfrm>
        </p:grpSpPr>
        <p:sp>
          <p:nvSpPr>
            <p:cNvPr id="7" name="Freeform 6">
              <a:extLst>
                <a:ext uri="{FF2B5EF4-FFF2-40B4-BE49-F238E27FC236}">
                  <a16:creationId xmlns:a16="http://schemas.microsoft.com/office/drawing/2014/main" id="{EE22D196-7102-5EFD-B561-73FB016F39C5}"/>
                </a:ext>
              </a:extLst>
            </p:cNvPr>
            <p:cNvSpPr/>
            <p:nvPr/>
          </p:nvSpPr>
          <p:spPr>
            <a:xfrm>
              <a:off x="0" y="0"/>
              <a:ext cx="1908924" cy="593934"/>
            </a:xfrm>
            <a:custGeom>
              <a:avLst/>
              <a:gdLst/>
              <a:ahLst/>
              <a:cxnLst/>
              <a:rect l="l" t="t" r="r" b="b"/>
              <a:pathLst>
                <a:path w="1908924" h="593934">
                  <a:moveTo>
                    <a:pt x="54476" y="0"/>
                  </a:moveTo>
                  <a:lnTo>
                    <a:pt x="1854448" y="0"/>
                  </a:lnTo>
                  <a:cubicBezTo>
                    <a:pt x="1868896" y="0"/>
                    <a:pt x="1882752" y="5739"/>
                    <a:pt x="1892969" y="15956"/>
                  </a:cubicBezTo>
                  <a:cubicBezTo>
                    <a:pt x="1903185" y="26172"/>
                    <a:pt x="1908924" y="40028"/>
                    <a:pt x="1908924" y="54476"/>
                  </a:cubicBezTo>
                  <a:lnTo>
                    <a:pt x="1908924" y="539458"/>
                  </a:lnTo>
                  <a:cubicBezTo>
                    <a:pt x="1908924" y="569544"/>
                    <a:pt x="1884535" y="593934"/>
                    <a:pt x="1854448" y="593934"/>
                  </a:cubicBezTo>
                  <a:lnTo>
                    <a:pt x="54476" y="593934"/>
                  </a:lnTo>
                  <a:cubicBezTo>
                    <a:pt x="40028" y="593934"/>
                    <a:pt x="26172" y="588194"/>
                    <a:pt x="15956" y="577978"/>
                  </a:cubicBezTo>
                  <a:cubicBezTo>
                    <a:pt x="5739" y="567762"/>
                    <a:pt x="0" y="553906"/>
                    <a:pt x="0" y="539458"/>
                  </a:cubicBezTo>
                  <a:lnTo>
                    <a:pt x="0" y="54476"/>
                  </a:lnTo>
                  <a:cubicBezTo>
                    <a:pt x="0" y="40028"/>
                    <a:pt x="5739" y="26172"/>
                    <a:pt x="15956" y="15956"/>
                  </a:cubicBezTo>
                  <a:cubicBezTo>
                    <a:pt x="26172" y="5739"/>
                    <a:pt x="40028" y="0"/>
                    <a:pt x="54476" y="0"/>
                  </a:cubicBezTo>
                  <a:close/>
                </a:path>
              </a:pathLst>
            </a:custGeom>
            <a:solidFill>
              <a:srgbClr val="D1F8E5"/>
            </a:solidFill>
          </p:spPr>
          <p:txBody>
            <a:bodyPr/>
            <a:lstStyle/>
            <a:p>
              <a:endParaRPr lang="en-HK"/>
            </a:p>
          </p:txBody>
        </p:sp>
        <p:sp>
          <p:nvSpPr>
            <p:cNvPr id="8" name="TextBox 7">
              <a:extLst>
                <a:ext uri="{FF2B5EF4-FFF2-40B4-BE49-F238E27FC236}">
                  <a16:creationId xmlns:a16="http://schemas.microsoft.com/office/drawing/2014/main" id="{6B5CB308-B4FA-703E-7966-BCF410BDCD5D}"/>
                </a:ext>
              </a:extLst>
            </p:cNvPr>
            <p:cNvSpPr txBox="1"/>
            <p:nvPr/>
          </p:nvSpPr>
          <p:spPr>
            <a:xfrm>
              <a:off x="0" y="-38100"/>
              <a:ext cx="1908924" cy="632034"/>
            </a:xfrm>
            <a:prstGeom prst="rect">
              <a:avLst/>
            </a:prstGeom>
          </p:spPr>
          <p:txBody>
            <a:bodyPr lIns="50800" tIns="50800" rIns="50800" bIns="50800" rtlCol="0" anchor="ctr"/>
            <a:lstStyle/>
            <a:p>
              <a:pPr algn="ctr">
                <a:lnSpc>
                  <a:spcPts val="2659"/>
                </a:lnSpc>
              </a:pPr>
              <a:endParaRPr/>
            </a:p>
          </p:txBody>
        </p:sp>
      </p:grpSp>
      <p:grpSp>
        <p:nvGrpSpPr>
          <p:cNvPr id="9" name="Group 8">
            <a:extLst>
              <a:ext uri="{FF2B5EF4-FFF2-40B4-BE49-F238E27FC236}">
                <a16:creationId xmlns:a16="http://schemas.microsoft.com/office/drawing/2014/main" id="{11676BD2-2F74-CC2A-35A6-228672713E78}"/>
              </a:ext>
            </a:extLst>
          </p:cNvPr>
          <p:cNvGrpSpPr/>
          <p:nvPr/>
        </p:nvGrpSpPr>
        <p:grpSpPr>
          <a:xfrm>
            <a:off x="10328051" y="1236105"/>
            <a:ext cx="5671337" cy="830545"/>
            <a:chOff x="0" y="0"/>
            <a:chExt cx="7561783" cy="1107394"/>
          </a:xfrm>
        </p:grpSpPr>
        <p:sp>
          <p:nvSpPr>
            <p:cNvPr id="10" name="TextBox 9">
              <a:extLst>
                <a:ext uri="{FF2B5EF4-FFF2-40B4-BE49-F238E27FC236}">
                  <a16:creationId xmlns:a16="http://schemas.microsoft.com/office/drawing/2014/main" id="{9A736E76-9190-CA2C-AF03-2DE7CC9598ED}"/>
                </a:ext>
              </a:extLst>
            </p:cNvPr>
            <p:cNvSpPr txBox="1"/>
            <p:nvPr/>
          </p:nvSpPr>
          <p:spPr>
            <a:xfrm>
              <a:off x="0" y="135382"/>
              <a:ext cx="6715059" cy="769956"/>
            </a:xfrm>
            <a:prstGeom prst="rect">
              <a:avLst/>
            </a:prstGeom>
          </p:spPr>
          <p:txBody>
            <a:bodyPr lIns="0" tIns="0" rIns="0" bIns="0" rtlCol="0" anchor="t">
              <a:spAutoFit/>
            </a:bodyPr>
            <a:lstStyle/>
            <a:p>
              <a:pPr algn="ctr">
                <a:lnSpc>
                  <a:spcPts val="4920"/>
                </a:lnSpc>
                <a:spcBef>
                  <a:spcPct val="0"/>
                </a:spcBef>
              </a:pPr>
              <a:r>
                <a:rPr lang="en-US" sz="3514" b="1">
                  <a:solidFill>
                    <a:srgbClr val="000000"/>
                  </a:solidFill>
                  <a:latin typeface="Muli Bold"/>
                  <a:ea typeface="Muli Bold"/>
                  <a:cs typeface="Muli Bold"/>
                  <a:sym typeface="Muli Bold"/>
                </a:rPr>
                <a:t>Lesson Material</a:t>
              </a:r>
            </a:p>
          </p:txBody>
        </p:sp>
        <p:sp>
          <p:nvSpPr>
            <p:cNvPr id="11" name="TextBox 10">
              <a:extLst>
                <a:ext uri="{FF2B5EF4-FFF2-40B4-BE49-F238E27FC236}">
                  <a16:creationId xmlns:a16="http://schemas.microsoft.com/office/drawing/2014/main" id="{B29DF002-53D3-8CEC-A6CD-4578BD02C7FF}"/>
                </a:ext>
              </a:extLst>
            </p:cNvPr>
            <p:cNvSpPr txBox="1"/>
            <p:nvPr/>
          </p:nvSpPr>
          <p:spPr>
            <a:xfrm>
              <a:off x="5868335" y="-104775"/>
              <a:ext cx="1693448" cy="1212169"/>
            </a:xfrm>
            <a:prstGeom prst="rect">
              <a:avLst/>
            </a:prstGeom>
          </p:spPr>
          <p:txBody>
            <a:bodyPr lIns="0" tIns="0" rIns="0" bIns="0" rtlCol="0" anchor="t">
              <a:spAutoFit/>
            </a:bodyPr>
            <a:lstStyle/>
            <a:p>
              <a:pPr algn="ctr">
                <a:lnSpc>
                  <a:spcPts val="7640"/>
                </a:lnSpc>
                <a:spcBef>
                  <a:spcPct val="0"/>
                </a:spcBef>
              </a:pPr>
              <a:endParaRPr/>
            </a:p>
          </p:txBody>
        </p:sp>
      </p:grpSp>
      <p:grpSp>
        <p:nvGrpSpPr>
          <p:cNvPr id="12" name="Group 11">
            <a:extLst>
              <a:ext uri="{FF2B5EF4-FFF2-40B4-BE49-F238E27FC236}">
                <a16:creationId xmlns:a16="http://schemas.microsoft.com/office/drawing/2014/main" id="{453BC575-475E-7C42-8A3E-D95279BEF30E}"/>
              </a:ext>
            </a:extLst>
          </p:cNvPr>
          <p:cNvGrpSpPr/>
          <p:nvPr/>
        </p:nvGrpSpPr>
        <p:grpSpPr>
          <a:xfrm>
            <a:off x="11136058" y="2066650"/>
            <a:ext cx="7513122" cy="1300513"/>
            <a:chOff x="0" y="0"/>
            <a:chExt cx="10017496" cy="1734018"/>
          </a:xfrm>
        </p:grpSpPr>
        <p:sp>
          <p:nvSpPr>
            <p:cNvPr id="13" name="TextBox 12">
              <a:extLst>
                <a:ext uri="{FF2B5EF4-FFF2-40B4-BE49-F238E27FC236}">
                  <a16:creationId xmlns:a16="http://schemas.microsoft.com/office/drawing/2014/main" id="{F8DC545B-147D-2061-FDF1-82E9BAD6704D}"/>
                </a:ext>
              </a:extLst>
            </p:cNvPr>
            <p:cNvSpPr txBox="1"/>
            <p:nvPr/>
          </p:nvSpPr>
          <p:spPr>
            <a:xfrm>
              <a:off x="0" y="135382"/>
              <a:ext cx="8895796" cy="1598636"/>
            </a:xfrm>
            <a:prstGeom prst="rect">
              <a:avLst/>
            </a:prstGeom>
          </p:spPr>
          <p:txBody>
            <a:bodyPr lIns="0" tIns="0" rIns="0" bIns="0" rtlCol="0" anchor="t">
              <a:spAutoFit/>
            </a:bodyPr>
            <a:lstStyle/>
            <a:p>
              <a:pPr marL="758873" lvl="1" indent="-379436" algn="l">
                <a:lnSpc>
                  <a:spcPts val="4920"/>
                </a:lnSpc>
                <a:buFont typeface="Arial"/>
                <a:buChar char="•"/>
              </a:pPr>
              <a:r>
                <a:rPr lang="en-US" sz="3514" b="1">
                  <a:solidFill>
                    <a:srgbClr val="000000"/>
                  </a:solidFill>
                  <a:latin typeface="Muli Bold"/>
                  <a:ea typeface="Muli Bold"/>
                  <a:cs typeface="Muli Bold"/>
                  <a:sym typeface="Muli Bold"/>
                </a:rPr>
                <a:t>Focus on the common mistakes made by the class</a:t>
              </a:r>
            </a:p>
          </p:txBody>
        </p:sp>
        <p:sp>
          <p:nvSpPr>
            <p:cNvPr id="14" name="TextBox 13">
              <a:extLst>
                <a:ext uri="{FF2B5EF4-FFF2-40B4-BE49-F238E27FC236}">
                  <a16:creationId xmlns:a16="http://schemas.microsoft.com/office/drawing/2014/main" id="{B15A7E1F-009A-53D1-8AE1-EF275CD50A4D}"/>
                </a:ext>
              </a:extLst>
            </p:cNvPr>
            <p:cNvSpPr txBox="1"/>
            <p:nvPr/>
          </p:nvSpPr>
          <p:spPr>
            <a:xfrm>
              <a:off x="7774096" y="-104775"/>
              <a:ext cx="2243401" cy="1212169"/>
            </a:xfrm>
            <a:prstGeom prst="rect">
              <a:avLst/>
            </a:prstGeom>
          </p:spPr>
          <p:txBody>
            <a:bodyPr lIns="0" tIns="0" rIns="0" bIns="0" rtlCol="0" anchor="t">
              <a:spAutoFit/>
            </a:bodyPr>
            <a:lstStyle/>
            <a:p>
              <a:pPr algn="ctr">
                <a:lnSpc>
                  <a:spcPts val="7640"/>
                </a:lnSpc>
                <a:spcBef>
                  <a:spcPct val="0"/>
                </a:spcBef>
              </a:pPr>
              <a:endParaRPr/>
            </a:p>
          </p:txBody>
        </p:sp>
      </p:grpSp>
      <p:sp>
        <p:nvSpPr>
          <p:cNvPr id="17" name="Freeform 16">
            <a:extLst>
              <a:ext uri="{FF2B5EF4-FFF2-40B4-BE49-F238E27FC236}">
                <a16:creationId xmlns:a16="http://schemas.microsoft.com/office/drawing/2014/main" id="{ECB17DE4-422E-3526-7F6D-2A3195519E89}"/>
              </a:ext>
            </a:extLst>
          </p:cNvPr>
          <p:cNvSpPr/>
          <p:nvPr/>
        </p:nvSpPr>
        <p:spPr>
          <a:xfrm>
            <a:off x="12376302" y="3747450"/>
            <a:ext cx="4220878" cy="4131184"/>
          </a:xfrm>
          <a:custGeom>
            <a:avLst/>
            <a:gdLst/>
            <a:ahLst/>
            <a:cxnLst/>
            <a:rect l="l" t="t" r="r" b="b"/>
            <a:pathLst>
              <a:path w="4220878" h="4131184">
                <a:moveTo>
                  <a:pt x="0" y="0"/>
                </a:moveTo>
                <a:lnTo>
                  <a:pt x="4220878" y="0"/>
                </a:lnTo>
                <a:lnTo>
                  <a:pt x="4220878" y="4131185"/>
                </a:lnTo>
                <a:lnTo>
                  <a:pt x="0" y="4131185"/>
                </a:lnTo>
                <a:lnTo>
                  <a:pt x="0" y="0"/>
                </a:lnTo>
                <a:close/>
              </a:path>
            </a:pathLst>
          </a:custGeom>
          <a:blipFill>
            <a:blip r:embed="rId5"/>
            <a:stretch>
              <a:fillRect/>
            </a:stretch>
          </a:blipFill>
        </p:spPr>
        <p:txBody>
          <a:bodyPr/>
          <a:lstStyle/>
          <a:p>
            <a:endParaRPr lang="en-HK"/>
          </a:p>
        </p:txBody>
      </p:sp>
    </p:spTree>
    <p:extLst>
      <p:ext uri="{BB962C8B-B14F-4D97-AF65-F5344CB8AC3E}">
        <p14:creationId xmlns:p14="http://schemas.microsoft.com/office/powerpoint/2010/main" val="759170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529" y="4921291"/>
            <a:ext cx="7247947" cy="4883005"/>
            <a:chOff x="0" y="0"/>
            <a:chExt cx="1908924" cy="1286059"/>
          </a:xfrm>
        </p:grpSpPr>
        <p:sp>
          <p:nvSpPr>
            <p:cNvPr id="3" name="Freeform 3"/>
            <p:cNvSpPr/>
            <p:nvPr/>
          </p:nvSpPr>
          <p:spPr>
            <a:xfrm>
              <a:off x="0" y="0"/>
              <a:ext cx="1908924" cy="1286059"/>
            </a:xfrm>
            <a:custGeom>
              <a:avLst/>
              <a:gdLst/>
              <a:ahLst/>
              <a:cxnLst/>
              <a:rect l="l" t="t" r="r" b="b"/>
              <a:pathLst>
                <a:path w="1908924" h="1286059">
                  <a:moveTo>
                    <a:pt x="54476" y="0"/>
                  </a:moveTo>
                  <a:lnTo>
                    <a:pt x="1854448" y="0"/>
                  </a:lnTo>
                  <a:cubicBezTo>
                    <a:pt x="1868896" y="0"/>
                    <a:pt x="1882752" y="5739"/>
                    <a:pt x="1892969" y="15956"/>
                  </a:cubicBezTo>
                  <a:cubicBezTo>
                    <a:pt x="1903185" y="26172"/>
                    <a:pt x="1908924" y="40028"/>
                    <a:pt x="1908924" y="54476"/>
                  </a:cubicBezTo>
                  <a:lnTo>
                    <a:pt x="1908924" y="1231583"/>
                  </a:lnTo>
                  <a:cubicBezTo>
                    <a:pt x="1908924" y="1261669"/>
                    <a:pt x="1884535" y="1286059"/>
                    <a:pt x="1854448" y="1286059"/>
                  </a:cubicBezTo>
                  <a:lnTo>
                    <a:pt x="54476" y="1286059"/>
                  </a:lnTo>
                  <a:cubicBezTo>
                    <a:pt x="40028" y="1286059"/>
                    <a:pt x="26172" y="1280320"/>
                    <a:pt x="15956" y="1270103"/>
                  </a:cubicBezTo>
                  <a:cubicBezTo>
                    <a:pt x="5739" y="1259887"/>
                    <a:pt x="0" y="1246031"/>
                    <a:pt x="0" y="1231583"/>
                  </a:cubicBezTo>
                  <a:lnTo>
                    <a:pt x="0" y="54476"/>
                  </a:lnTo>
                  <a:cubicBezTo>
                    <a:pt x="0" y="40028"/>
                    <a:pt x="5739" y="26172"/>
                    <a:pt x="15956" y="15956"/>
                  </a:cubicBezTo>
                  <a:cubicBezTo>
                    <a:pt x="26172" y="5739"/>
                    <a:pt x="40028" y="0"/>
                    <a:pt x="54476" y="0"/>
                  </a:cubicBezTo>
                  <a:close/>
                </a:path>
              </a:pathLst>
            </a:custGeom>
            <a:solidFill>
              <a:srgbClr val="D1F8E5"/>
            </a:solidFill>
          </p:spPr>
          <p:txBody>
            <a:bodyPr/>
            <a:lstStyle/>
            <a:p>
              <a:endParaRPr lang="en-HK"/>
            </a:p>
          </p:txBody>
        </p:sp>
        <p:sp>
          <p:nvSpPr>
            <p:cNvPr id="4" name="TextBox 4"/>
            <p:cNvSpPr txBox="1"/>
            <p:nvPr/>
          </p:nvSpPr>
          <p:spPr>
            <a:xfrm>
              <a:off x="0" y="-38100"/>
              <a:ext cx="1908924" cy="13241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800000">
            <a:off x="0" y="4978313"/>
            <a:ext cx="19453940" cy="12304617"/>
          </a:xfrm>
          <a:custGeom>
            <a:avLst/>
            <a:gdLst/>
            <a:ahLst/>
            <a:cxnLst/>
            <a:rect l="l" t="t" r="r" b="b"/>
            <a:pathLst>
              <a:path w="19453940" h="12304617">
                <a:moveTo>
                  <a:pt x="0" y="0"/>
                </a:moveTo>
                <a:lnTo>
                  <a:pt x="19453940" y="0"/>
                </a:lnTo>
                <a:lnTo>
                  <a:pt x="19453940" y="12304617"/>
                </a:lnTo>
                <a:lnTo>
                  <a:pt x="0" y="123046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HK"/>
          </a:p>
        </p:txBody>
      </p:sp>
      <p:sp>
        <p:nvSpPr>
          <p:cNvPr id="6" name="Freeform 6"/>
          <p:cNvSpPr/>
          <p:nvPr/>
        </p:nvSpPr>
        <p:spPr>
          <a:xfrm>
            <a:off x="6403651" y="6385710"/>
            <a:ext cx="5480699" cy="3418586"/>
          </a:xfrm>
          <a:custGeom>
            <a:avLst/>
            <a:gdLst/>
            <a:ahLst/>
            <a:cxnLst/>
            <a:rect l="l" t="t" r="r" b="b"/>
            <a:pathLst>
              <a:path w="5480699" h="3418586">
                <a:moveTo>
                  <a:pt x="0" y="0"/>
                </a:moveTo>
                <a:lnTo>
                  <a:pt x="5480698" y="0"/>
                </a:lnTo>
                <a:lnTo>
                  <a:pt x="5480698" y="3418586"/>
                </a:lnTo>
                <a:lnTo>
                  <a:pt x="0" y="3418586"/>
                </a:lnTo>
                <a:lnTo>
                  <a:pt x="0" y="0"/>
                </a:lnTo>
                <a:close/>
              </a:path>
            </a:pathLst>
          </a:custGeom>
          <a:blipFill>
            <a:blip r:embed="rId4"/>
            <a:stretch>
              <a:fillRect/>
            </a:stretch>
          </a:blipFill>
        </p:spPr>
        <p:txBody>
          <a:bodyPr/>
          <a:lstStyle/>
          <a:p>
            <a:endParaRPr lang="en-HK"/>
          </a:p>
        </p:txBody>
      </p:sp>
      <p:sp>
        <p:nvSpPr>
          <p:cNvPr id="7" name="Freeform 7"/>
          <p:cNvSpPr/>
          <p:nvPr/>
        </p:nvSpPr>
        <p:spPr>
          <a:xfrm>
            <a:off x="603237" y="0"/>
            <a:ext cx="9616383" cy="4629621"/>
          </a:xfrm>
          <a:custGeom>
            <a:avLst/>
            <a:gdLst/>
            <a:ahLst/>
            <a:cxnLst/>
            <a:rect l="l" t="t" r="r" b="b"/>
            <a:pathLst>
              <a:path w="9616383" h="4629621">
                <a:moveTo>
                  <a:pt x="0" y="0"/>
                </a:moveTo>
                <a:lnTo>
                  <a:pt x="9616383" y="0"/>
                </a:lnTo>
                <a:lnTo>
                  <a:pt x="9616383" y="4629621"/>
                </a:lnTo>
                <a:lnTo>
                  <a:pt x="0" y="4629621"/>
                </a:lnTo>
                <a:lnTo>
                  <a:pt x="0" y="0"/>
                </a:lnTo>
                <a:close/>
              </a:path>
            </a:pathLst>
          </a:custGeom>
          <a:blipFill>
            <a:blip r:embed="rId5"/>
            <a:stretch>
              <a:fillRect/>
            </a:stretch>
          </a:blipFill>
        </p:spPr>
        <p:txBody>
          <a:bodyPr/>
          <a:lstStyle/>
          <a:p>
            <a:endParaRPr lang="en-HK"/>
          </a:p>
        </p:txBody>
      </p:sp>
      <p:sp>
        <p:nvSpPr>
          <p:cNvPr id="8" name="Freeform 8"/>
          <p:cNvSpPr/>
          <p:nvPr/>
        </p:nvSpPr>
        <p:spPr>
          <a:xfrm>
            <a:off x="9518717" y="3403708"/>
            <a:ext cx="8520524" cy="6883292"/>
          </a:xfrm>
          <a:custGeom>
            <a:avLst/>
            <a:gdLst/>
            <a:ahLst/>
            <a:cxnLst/>
            <a:rect l="l" t="t" r="r" b="b"/>
            <a:pathLst>
              <a:path w="8520524" h="6883292">
                <a:moveTo>
                  <a:pt x="0" y="0"/>
                </a:moveTo>
                <a:lnTo>
                  <a:pt x="8520525" y="0"/>
                </a:lnTo>
                <a:lnTo>
                  <a:pt x="8520525" y="6883292"/>
                </a:lnTo>
                <a:lnTo>
                  <a:pt x="0" y="6883292"/>
                </a:lnTo>
                <a:lnTo>
                  <a:pt x="0" y="0"/>
                </a:lnTo>
                <a:close/>
              </a:path>
            </a:pathLst>
          </a:custGeom>
          <a:blipFill>
            <a:blip r:embed="rId6"/>
            <a:stretch>
              <a:fillRect/>
            </a:stretch>
          </a:blipFill>
        </p:spPr>
        <p:txBody>
          <a:bodyPr/>
          <a:lstStyle/>
          <a:p>
            <a:endParaRPr lang="en-HK"/>
          </a:p>
        </p:txBody>
      </p:sp>
      <p:grpSp>
        <p:nvGrpSpPr>
          <p:cNvPr id="9" name="Group 9"/>
          <p:cNvGrpSpPr/>
          <p:nvPr/>
        </p:nvGrpSpPr>
        <p:grpSpPr>
          <a:xfrm>
            <a:off x="603237" y="4978313"/>
            <a:ext cx="7445740" cy="4396138"/>
            <a:chOff x="0" y="0"/>
            <a:chExt cx="9927653" cy="5861518"/>
          </a:xfrm>
        </p:grpSpPr>
        <p:sp>
          <p:nvSpPr>
            <p:cNvPr id="10" name="TextBox 10"/>
            <p:cNvSpPr txBox="1"/>
            <p:nvPr/>
          </p:nvSpPr>
          <p:spPr>
            <a:xfrm>
              <a:off x="0" y="135382"/>
              <a:ext cx="8816013" cy="5726136"/>
            </a:xfrm>
            <a:prstGeom prst="rect">
              <a:avLst/>
            </a:prstGeom>
          </p:spPr>
          <p:txBody>
            <a:bodyPr lIns="0" tIns="0" rIns="0" bIns="0" rtlCol="0" anchor="t">
              <a:spAutoFit/>
            </a:bodyPr>
            <a:lstStyle/>
            <a:p>
              <a:pPr algn="l">
                <a:lnSpc>
                  <a:spcPts val="4920"/>
                </a:lnSpc>
                <a:spcBef>
                  <a:spcPct val="0"/>
                </a:spcBef>
              </a:pPr>
              <a:r>
                <a:rPr lang="en-US" sz="3514" b="1">
                  <a:solidFill>
                    <a:srgbClr val="000000"/>
                  </a:solidFill>
                  <a:latin typeface="Muli Bold"/>
                  <a:ea typeface="Muli Bold"/>
                  <a:cs typeface="Muli Bold"/>
                  <a:sym typeface="Muli Bold"/>
                </a:rPr>
                <a:t>Each student receives a  revised writing paragraph</a:t>
              </a:r>
            </a:p>
            <a:p>
              <a:pPr algn="l">
                <a:lnSpc>
                  <a:spcPts val="4920"/>
                </a:lnSpc>
                <a:spcBef>
                  <a:spcPct val="0"/>
                </a:spcBef>
              </a:pPr>
              <a:endParaRPr lang="en-US" sz="3514" b="1">
                <a:solidFill>
                  <a:srgbClr val="000000"/>
                </a:solidFill>
                <a:latin typeface="Muli Bold"/>
                <a:ea typeface="Muli Bold"/>
                <a:cs typeface="Muli Bold"/>
                <a:sym typeface="Muli Bold"/>
              </a:endParaRPr>
            </a:p>
            <a:p>
              <a:pPr algn="l">
                <a:lnSpc>
                  <a:spcPts val="4920"/>
                </a:lnSpc>
                <a:spcBef>
                  <a:spcPct val="0"/>
                </a:spcBef>
              </a:pPr>
              <a:r>
                <a:rPr lang="en-US" sz="3514" b="1">
                  <a:solidFill>
                    <a:srgbClr val="000000"/>
                  </a:solidFill>
                  <a:latin typeface="Muli Bold"/>
                  <a:ea typeface="Muli Bold"/>
                  <a:cs typeface="Muli Bold"/>
                  <a:sym typeface="Muli Bold"/>
                </a:rPr>
                <a:t>⟶ Manageable to students</a:t>
              </a:r>
            </a:p>
            <a:p>
              <a:pPr algn="l">
                <a:lnSpc>
                  <a:spcPts val="4920"/>
                </a:lnSpc>
                <a:spcBef>
                  <a:spcPct val="0"/>
                </a:spcBef>
              </a:pPr>
              <a:r>
                <a:rPr lang="en-US" sz="3514" b="1">
                  <a:solidFill>
                    <a:srgbClr val="000000"/>
                  </a:solidFill>
                  <a:latin typeface="Muli Bold"/>
                  <a:ea typeface="Muli Bold"/>
                  <a:cs typeface="Muli Bold"/>
                  <a:sym typeface="Muli Bold"/>
                </a:rPr>
                <a:t>⟶ They can learn the vocabulary items and expressions correspondingly.</a:t>
              </a:r>
            </a:p>
          </p:txBody>
        </p:sp>
        <p:sp>
          <p:nvSpPr>
            <p:cNvPr id="11" name="TextBox 11"/>
            <p:cNvSpPr txBox="1"/>
            <p:nvPr/>
          </p:nvSpPr>
          <p:spPr>
            <a:xfrm>
              <a:off x="7704373" y="-104775"/>
              <a:ext cx="2223280" cy="1212169"/>
            </a:xfrm>
            <a:prstGeom prst="rect">
              <a:avLst/>
            </a:prstGeom>
          </p:spPr>
          <p:txBody>
            <a:bodyPr lIns="0" tIns="0" rIns="0" bIns="0" rtlCol="0" anchor="t">
              <a:spAutoFit/>
            </a:bodyPr>
            <a:lstStyle/>
            <a:p>
              <a:pPr algn="ctr">
                <a:lnSpc>
                  <a:spcPts val="7640"/>
                </a:lnSpc>
                <a:spcBef>
                  <a:spcPct val="0"/>
                </a:spcBef>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B58F2228-16ED-4E01-0A16-75B575D9DA17}"/>
              </a:ext>
            </a:extLst>
          </p:cNvPr>
          <p:cNvGrpSpPr/>
          <p:nvPr/>
        </p:nvGrpSpPr>
        <p:grpSpPr>
          <a:xfrm>
            <a:off x="15238631" y="-2020669"/>
            <a:ext cx="4041337" cy="4041337"/>
            <a:chOff x="0" y="0"/>
            <a:chExt cx="812800" cy="812800"/>
          </a:xfrm>
        </p:grpSpPr>
        <p:sp>
          <p:nvSpPr>
            <p:cNvPr id="7" name="Freeform 3">
              <a:extLst>
                <a:ext uri="{FF2B5EF4-FFF2-40B4-BE49-F238E27FC236}">
                  <a16:creationId xmlns:a16="http://schemas.microsoft.com/office/drawing/2014/main" id="{C8410E34-FF4C-E1BF-4AF6-9D928C1203F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85AECD">
                    <a:alpha val="100000"/>
                  </a:srgbClr>
                </a:gs>
                <a:gs pos="100000">
                  <a:srgbClr val="B2A1E0">
                    <a:alpha val="100000"/>
                  </a:srgbClr>
                </a:gs>
              </a:gsLst>
              <a:lin ang="0"/>
            </a:gradFill>
          </p:spPr>
          <p:txBody>
            <a:bodyPr/>
            <a:lstStyle/>
            <a:p>
              <a:endParaRPr lang="en-HK"/>
            </a:p>
          </p:txBody>
        </p:sp>
        <p:sp>
          <p:nvSpPr>
            <p:cNvPr id="8" name="TextBox 4">
              <a:extLst>
                <a:ext uri="{FF2B5EF4-FFF2-40B4-BE49-F238E27FC236}">
                  <a16:creationId xmlns:a16="http://schemas.microsoft.com/office/drawing/2014/main" id="{0D5617DB-98FE-E254-19A8-2534432E1291}"/>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0" name="Freeform 6">
            <a:extLst>
              <a:ext uri="{FF2B5EF4-FFF2-40B4-BE49-F238E27FC236}">
                <a16:creationId xmlns:a16="http://schemas.microsoft.com/office/drawing/2014/main" id="{53B670DC-67C1-E509-E43C-3564D9861025}"/>
              </a:ext>
            </a:extLst>
          </p:cNvPr>
          <p:cNvSpPr/>
          <p:nvPr/>
        </p:nvSpPr>
        <p:spPr>
          <a:xfrm>
            <a:off x="554515" y="4294853"/>
            <a:ext cx="5823705" cy="5816425"/>
          </a:xfrm>
          <a:custGeom>
            <a:avLst/>
            <a:gdLst/>
            <a:ahLst/>
            <a:cxnLst/>
            <a:rect l="l" t="t" r="r" b="b"/>
            <a:pathLst>
              <a:path w="5823705" h="5816425">
                <a:moveTo>
                  <a:pt x="0" y="0"/>
                </a:moveTo>
                <a:lnTo>
                  <a:pt x="5823705" y="0"/>
                </a:lnTo>
                <a:lnTo>
                  <a:pt x="5823705" y="5816424"/>
                </a:lnTo>
                <a:lnTo>
                  <a:pt x="0" y="5816424"/>
                </a:lnTo>
                <a:lnTo>
                  <a:pt x="0" y="0"/>
                </a:lnTo>
                <a:close/>
              </a:path>
            </a:pathLst>
          </a:custGeom>
          <a:blipFill>
            <a:blip r:embed="rId2"/>
            <a:stretch>
              <a:fillRect/>
            </a:stretch>
          </a:blipFill>
        </p:spPr>
        <p:txBody>
          <a:bodyPr/>
          <a:lstStyle/>
          <a:p>
            <a:endParaRPr lang="en-HK"/>
          </a:p>
        </p:txBody>
      </p:sp>
      <p:grpSp>
        <p:nvGrpSpPr>
          <p:cNvPr id="11" name="Group 7">
            <a:extLst>
              <a:ext uri="{FF2B5EF4-FFF2-40B4-BE49-F238E27FC236}">
                <a16:creationId xmlns:a16="http://schemas.microsoft.com/office/drawing/2014/main" id="{AE58D270-6B5C-2963-7A67-B71DA21F04BB}"/>
              </a:ext>
            </a:extLst>
          </p:cNvPr>
          <p:cNvGrpSpPr/>
          <p:nvPr/>
        </p:nvGrpSpPr>
        <p:grpSpPr>
          <a:xfrm>
            <a:off x="7384619" y="2742219"/>
            <a:ext cx="9874681" cy="5690293"/>
            <a:chOff x="0" y="0"/>
            <a:chExt cx="712830" cy="410769"/>
          </a:xfrm>
        </p:grpSpPr>
        <p:sp>
          <p:nvSpPr>
            <p:cNvPr id="12" name="Freeform 8">
              <a:extLst>
                <a:ext uri="{FF2B5EF4-FFF2-40B4-BE49-F238E27FC236}">
                  <a16:creationId xmlns:a16="http://schemas.microsoft.com/office/drawing/2014/main" id="{AEE118F0-5EF7-5504-012D-BB6D774B91F1}"/>
                </a:ext>
              </a:extLst>
            </p:cNvPr>
            <p:cNvSpPr/>
            <p:nvPr/>
          </p:nvSpPr>
          <p:spPr>
            <a:xfrm>
              <a:off x="0" y="0"/>
              <a:ext cx="712830" cy="410769"/>
            </a:xfrm>
            <a:custGeom>
              <a:avLst/>
              <a:gdLst/>
              <a:ahLst/>
              <a:cxnLst/>
              <a:rect l="l" t="t" r="r" b="b"/>
              <a:pathLst>
                <a:path w="712830" h="410769">
                  <a:moveTo>
                    <a:pt x="62721" y="0"/>
                  </a:moveTo>
                  <a:lnTo>
                    <a:pt x="650109" y="0"/>
                  </a:lnTo>
                  <a:cubicBezTo>
                    <a:pt x="666744" y="0"/>
                    <a:pt x="682697" y="6608"/>
                    <a:pt x="694460" y="18371"/>
                  </a:cubicBezTo>
                  <a:cubicBezTo>
                    <a:pt x="706222" y="30133"/>
                    <a:pt x="712830" y="46087"/>
                    <a:pt x="712830" y="62721"/>
                  </a:cubicBezTo>
                  <a:lnTo>
                    <a:pt x="712830" y="348048"/>
                  </a:lnTo>
                  <a:cubicBezTo>
                    <a:pt x="712830" y="382688"/>
                    <a:pt x="684749" y="410769"/>
                    <a:pt x="650109" y="410769"/>
                  </a:cubicBezTo>
                  <a:lnTo>
                    <a:pt x="62721" y="410769"/>
                  </a:lnTo>
                  <a:cubicBezTo>
                    <a:pt x="46087" y="410769"/>
                    <a:pt x="30133" y="404161"/>
                    <a:pt x="18371" y="392398"/>
                  </a:cubicBezTo>
                  <a:cubicBezTo>
                    <a:pt x="6608" y="380636"/>
                    <a:pt x="0" y="364682"/>
                    <a:pt x="0" y="348048"/>
                  </a:cubicBezTo>
                  <a:lnTo>
                    <a:pt x="0" y="62721"/>
                  </a:lnTo>
                  <a:cubicBezTo>
                    <a:pt x="0" y="46087"/>
                    <a:pt x="6608" y="30133"/>
                    <a:pt x="18371" y="18371"/>
                  </a:cubicBezTo>
                  <a:cubicBezTo>
                    <a:pt x="30133" y="6608"/>
                    <a:pt x="46087" y="0"/>
                    <a:pt x="62721" y="0"/>
                  </a:cubicBezTo>
                  <a:close/>
                </a:path>
              </a:pathLst>
            </a:custGeom>
            <a:solidFill>
              <a:srgbClr val="EBEFF2"/>
            </a:solidFill>
          </p:spPr>
          <p:txBody>
            <a:bodyPr/>
            <a:lstStyle/>
            <a:p>
              <a:endParaRPr lang="en-HK"/>
            </a:p>
          </p:txBody>
        </p:sp>
        <p:sp>
          <p:nvSpPr>
            <p:cNvPr id="13" name="TextBox 9">
              <a:extLst>
                <a:ext uri="{FF2B5EF4-FFF2-40B4-BE49-F238E27FC236}">
                  <a16:creationId xmlns:a16="http://schemas.microsoft.com/office/drawing/2014/main" id="{9695E24C-DCCF-960A-BCAE-9558B53BA355}"/>
                </a:ext>
              </a:extLst>
            </p:cNvPr>
            <p:cNvSpPr txBox="1"/>
            <p:nvPr/>
          </p:nvSpPr>
          <p:spPr>
            <a:xfrm>
              <a:off x="0" y="-38100"/>
              <a:ext cx="712830" cy="448869"/>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0">
            <a:extLst>
              <a:ext uri="{FF2B5EF4-FFF2-40B4-BE49-F238E27FC236}">
                <a16:creationId xmlns:a16="http://schemas.microsoft.com/office/drawing/2014/main" id="{4065A677-22E8-F092-CCA7-7DEE42D3BD48}"/>
              </a:ext>
            </a:extLst>
          </p:cNvPr>
          <p:cNvSpPr txBox="1"/>
          <p:nvPr/>
        </p:nvSpPr>
        <p:spPr>
          <a:xfrm>
            <a:off x="7804210" y="3023262"/>
            <a:ext cx="9035500" cy="4794250"/>
          </a:xfrm>
          <a:prstGeom prst="rect">
            <a:avLst/>
          </a:prstGeom>
        </p:spPr>
        <p:txBody>
          <a:bodyPr lIns="0" tIns="0" rIns="0" bIns="0" rtlCol="0" anchor="t">
            <a:spAutoFit/>
          </a:bodyPr>
          <a:lstStyle/>
          <a:p>
            <a:pPr marL="539749" lvl="1" indent="-269875" algn="just">
              <a:lnSpc>
                <a:spcPts val="3499"/>
              </a:lnSpc>
              <a:buFont typeface="Arial"/>
              <a:buChar char="•"/>
            </a:pPr>
            <a:r>
              <a:rPr lang="en-US" sz="2499">
                <a:solidFill>
                  <a:srgbClr val="394956"/>
                </a:solidFill>
                <a:latin typeface="Muli"/>
                <a:ea typeface="Muli"/>
                <a:cs typeface="Muli"/>
                <a:sym typeface="Muli"/>
              </a:rPr>
              <a:t>Traditionally, students were asked to correct the whole piece of writing, following teachers’ marking.</a:t>
            </a:r>
          </a:p>
          <a:p>
            <a:pPr algn="just">
              <a:lnSpc>
                <a:spcPts val="3499"/>
              </a:lnSpc>
            </a:pPr>
            <a:endParaRPr lang="en-US" sz="2499">
              <a:solidFill>
                <a:srgbClr val="394956"/>
              </a:solidFill>
              <a:latin typeface="Muli"/>
              <a:ea typeface="Muli"/>
              <a:cs typeface="Muli"/>
              <a:sym typeface="Muli"/>
            </a:endParaRPr>
          </a:p>
          <a:p>
            <a:pPr marL="539749" lvl="1" indent="-269875" algn="just">
              <a:lnSpc>
                <a:spcPts val="3499"/>
              </a:lnSpc>
              <a:buFont typeface="Arial"/>
              <a:buChar char="•"/>
            </a:pPr>
            <a:r>
              <a:rPr lang="en-US" sz="2499">
                <a:solidFill>
                  <a:srgbClr val="394956"/>
                </a:solidFill>
                <a:latin typeface="Muli"/>
                <a:ea typeface="Muli"/>
                <a:cs typeface="Muli"/>
                <a:sym typeface="Muli"/>
              </a:rPr>
              <a:t>Making use of AI, the bot helps both teachers and students to identify and categorize specific grammatical mistakes</a:t>
            </a:r>
          </a:p>
          <a:p>
            <a:pPr algn="just">
              <a:lnSpc>
                <a:spcPts val="3499"/>
              </a:lnSpc>
            </a:pPr>
            <a:endParaRPr lang="en-US" sz="2499">
              <a:solidFill>
                <a:srgbClr val="394956"/>
              </a:solidFill>
              <a:latin typeface="Muli"/>
              <a:ea typeface="Muli"/>
              <a:cs typeface="Muli"/>
              <a:sym typeface="Muli"/>
            </a:endParaRPr>
          </a:p>
          <a:p>
            <a:pPr marL="539749" lvl="1" indent="-269875" algn="just">
              <a:lnSpc>
                <a:spcPts val="3499"/>
              </a:lnSpc>
              <a:buFont typeface="Arial"/>
              <a:buChar char="•"/>
            </a:pPr>
            <a:r>
              <a:rPr lang="en-US" sz="2499">
                <a:solidFill>
                  <a:srgbClr val="394956"/>
                </a:solidFill>
                <a:latin typeface="Muli"/>
                <a:ea typeface="Muli"/>
                <a:cs typeface="Muli"/>
                <a:sym typeface="Muli"/>
              </a:rPr>
              <a:t>AI bot revises a part of students’ writing for them to focus on</a:t>
            </a:r>
          </a:p>
          <a:p>
            <a:pPr algn="just">
              <a:lnSpc>
                <a:spcPts val="3499"/>
              </a:lnSpc>
            </a:pPr>
            <a:endParaRPr lang="en-US" sz="2499">
              <a:solidFill>
                <a:srgbClr val="394956"/>
              </a:solidFill>
              <a:latin typeface="Muli"/>
              <a:ea typeface="Muli"/>
              <a:cs typeface="Muli"/>
              <a:sym typeface="Muli"/>
            </a:endParaRPr>
          </a:p>
          <a:p>
            <a:pPr marL="539749" lvl="1" indent="-269875" algn="just">
              <a:lnSpc>
                <a:spcPts val="3499"/>
              </a:lnSpc>
              <a:buFont typeface="Arial"/>
              <a:buChar char="•"/>
            </a:pPr>
            <a:r>
              <a:rPr lang="en-US" sz="2499">
                <a:solidFill>
                  <a:srgbClr val="394956"/>
                </a:solidFill>
                <a:latin typeface="Muli"/>
                <a:ea typeface="Muli"/>
                <a:cs typeface="Muli"/>
                <a:sym typeface="Muli"/>
              </a:rPr>
              <a:t>More manageable to students to understand and improve</a:t>
            </a:r>
          </a:p>
        </p:txBody>
      </p:sp>
      <p:sp>
        <p:nvSpPr>
          <p:cNvPr id="15" name="Freeform 11">
            <a:extLst>
              <a:ext uri="{FF2B5EF4-FFF2-40B4-BE49-F238E27FC236}">
                <a16:creationId xmlns:a16="http://schemas.microsoft.com/office/drawing/2014/main" id="{39D08B94-C818-7E72-2D50-6CDE216291AC}"/>
              </a:ext>
            </a:extLst>
          </p:cNvPr>
          <p:cNvSpPr/>
          <p:nvPr/>
        </p:nvSpPr>
        <p:spPr>
          <a:xfrm>
            <a:off x="-1165940" y="9258300"/>
            <a:ext cx="19453940" cy="12304617"/>
          </a:xfrm>
          <a:custGeom>
            <a:avLst/>
            <a:gdLst/>
            <a:ahLst/>
            <a:cxnLst/>
            <a:rect l="l" t="t" r="r" b="b"/>
            <a:pathLst>
              <a:path w="19453940" h="12304617">
                <a:moveTo>
                  <a:pt x="0" y="0"/>
                </a:moveTo>
                <a:lnTo>
                  <a:pt x="19453940" y="0"/>
                </a:lnTo>
                <a:lnTo>
                  <a:pt x="19453940" y="12304617"/>
                </a:lnTo>
                <a:lnTo>
                  <a:pt x="0" y="123046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HK"/>
          </a:p>
        </p:txBody>
      </p:sp>
      <p:sp>
        <p:nvSpPr>
          <p:cNvPr id="16" name="Freeform 12">
            <a:extLst>
              <a:ext uri="{FF2B5EF4-FFF2-40B4-BE49-F238E27FC236}">
                <a16:creationId xmlns:a16="http://schemas.microsoft.com/office/drawing/2014/main" id="{E2BFFC05-AAA8-9D9D-BAFB-1D192C97AB83}"/>
              </a:ext>
            </a:extLst>
          </p:cNvPr>
          <p:cNvSpPr/>
          <p:nvPr/>
        </p:nvSpPr>
        <p:spPr>
          <a:xfrm>
            <a:off x="554515" y="4036547"/>
            <a:ext cx="6206621" cy="6074730"/>
          </a:xfrm>
          <a:custGeom>
            <a:avLst/>
            <a:gdLst/>
            <a:ahLst/>
            <a:cxnLst/>
            <a:rect l="l" t="t" r="r" b="b"/>
            <a:pathLst>
              <a:path w="6206621" h="6074730">
                <a:moveTo>
                  <a:pt x="0" y="0"/>
                </a:moveTo>
                <a:lnTo>
                  <a:pt x="6206621" y="0"/>
                </a:lnTo>
                <a:lnTo>
                  <a:pt x="6206621" y="6074730"/>
                </a:lnTo>
                <a:lnTo>
                  <a:pt x="0" y="6074730"/>
                </a:lnTo>
                <a:lnTo>
                  <a:pt x="0" y="0"/>
                </a:lnTo>
                <a:close/>
              </a:path>
            </a:pathLst>
          </a:custGeom>
          <a:blipFill>
            <a:blip r:embed="rId5"/>
            <a:stretch>
              <a:fillRect/>
            </a:stretch>
          </a:blipFill>
        </p:spPr>
        <p:txBody>
          <a:bodyPr/>
          <a:lstStyle/>
          <a:p>
            <a:endParaRPr lang="en-HK"/>
          </a:p>
        </p:txBody>
      </p:sp>
      <p:sp>
        <p:nvSpPr>
          <p:cNvPr id="17" name="Freeform 13">
            <a:extLst>
              <a:ext uri="{FF2B5EF4-FFF2-40B4-BE49-F238E27FC236}">
                <a16:creationId xmlns:a16="http://schemas.microsoft.com/office/drawing/2014/main" id="{C3B58D76-F928-CA36-B420-40ECC2F072B5}"/>
              </a:ext>
            </a:extLst>
          </p:cNvPr>
          <p:cNvSpPr/>
          <p:nvPr/>
        </p:nvSpPr>
        <p:spPr>
          <a:xfrm>
            <a:off x="15477284" y="7900984"/>
            <a:ext cx="2724850" cy="2714632"/>
          </a:xfrm>
          <a:custGeom>
            <a:avLst/>
            <a:gdLst/>
            <a:ahLst/>
            <a:cxnLst/>
            <a:rect l="l" t="t" r="r" b="b"/>
            <a:pathLst>
              <a:path w="2724850" h="2714632">
                <a:moveTo>
                  <a:pt x="0" y="0"/>
                </a:moveTo>
                <a:lnTo>
                  <a:pt x="2724851" y="0"/>
                </a:lnTo>
                <a:lnTo>
                  <a:pt x="2724851" y="2714632"/>
                </a:lnTo>
                <a:lnTo>
                  <a:pt x="0" y="27146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HK"/>
          </a:p>
        </p:txBody>
      </p:sp>
      <p:sp>
        <p:nvSpPr>
          <p:cNvPr id="18" name="TextBox 14">
            <a:extLst>
              <a:ext uri="{FF2B5EF4-FFF2-40B4-BE49-F238E27FC236}">
                <a16:creationId xmlns:a16="http://schemas.microsoft.com/office/drawing/2014/main" id="{0D0F3322-73E6-4671-170A-014E05447621}"/>
              </a:ext>
            </a:extLst>
          </p:cNvPr>
          <p:cNvSpPr txBox="1"/>
          <p:nvPr/>
        </p:nvSpPr>
        <p:spPr>
          <a:xfrm>
            <a:off x="7384619" y="880372"/>
            <a:ext cx="9874681" cy="1775460"/>
          </a:xfrm>
          <a:prstGeom prst="rect">
            <a:avLst/>
          </a:prstGeom>
        </p:spPr>
        <p:txBody>
          <a:bodyPr lIns="0" tIns="0" rIns="0" bIns="0" rtlCol="0" anchor="t">
            <a:spAutoFit/>
          </a:bodyPr>
          <a:lstStyle/>
          <a:p>
            <a:pPr algn="l">
              <a:lnSpc>
                <a:spcPts val="5400"/>
              </a:lnSpc>
            </a:pPr>
            <a:r>
              <a:rPr lang="en-US" sz="5400" b="1" dirty="0">
                <a:solidFill>
                  <a:srgbClr val="427BB1"/>
                </a:solidFill>
                <a:latin typeface="Thicker Bold"/>
                <a:ea typeface="Thicker Bold"/>
                <a:cs typeface="Thicker Bold"/>
                <a:sym typeface="Thicker Bold"/>
              </a:rPr>
              <a:t>CHANGE IN LEARNING AND TEACHING</a:t>
            </a:r>
          </a:p>
        </p:txBody>
      </p:sp>
    </p:spTree>
    <p:extLst>
      <p:ext uri="{BB962C8B-B14F-4D97-AF65-F5344CB8AC3E}">
        <p14:creationId xmlns:p14="http://schemas.microsoft.com/office/powerpoint/2010/main" val="2160238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38146">
            <a:off x="5203123" y="3674504"/>
            <a:ext cx="19453940" cy="12304617"/>
          </a:xfrm>
          <a:custGeom>
            <a:avLst/>
            <a:gdLst/>
            <a:ahLst/>
            <a:cxnLst/>
            <a:rect l="l" t="t" r="r" b="b"/>
            <a:pathLst>
              <a:path w="19453940" h="12304617">
                <a:moveTo>
                  <a:pt x="0" y="0"/>
                </a:moveTo>
                <a:lnTo>
                  <a:pt x="19453940" y="0"/>
                </a:lnTo>
                <a:lnTo>
                  <a:pt x="19453940" y="12304617"/>
                </a:lnTo>
                <a:lnTo>
                  <a:pt x="0" y="123046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HK"/>
          </a:p>
        </p:txBody>
      </p:sp>
      <p:grpSp>
        <p:nvGrpSpPr>
          <p:cNvPr id="3" name="Group 3"/>
          <p:cNvGrpSpPr/>
          <p:nvPr/>
        </p:nvGrpSpPr>
        <p:grpSpPr>
          <a:xfrm>
            <a:off x="-1797126" y="-1858641"/>
            <a:ext cx="8806364" cy="8806364"/>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85AECD">
                    <a:alpha val="100000"/>
                  </a:srgbClr>
                </a:gs>
                <a:gs pos="100000">
                  <a:srgbClr val="B2A1E0">
                    <a:alpha val="100000"/>
                  </a:srgbClr>
                </a:gs>
              </a:gsLst>
              <a:lin ang="0"/>
            </a:gradFill>
          </p:spPr>
          <p:txBody>
            <a:bodyPr/>
            <a:lstStyle/>
            <a:p>
              <a:endParaRPr lang="en-HK"/>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317434" y="1665178"/>
            <a:ext cx="5034871" cy="6956644"/>
          </a:xfrm>
          <a:custGeom>
            <a:avLst/>
            <a:gdLst/>
            <a:ahLst/>
            <a:cxnLst/>
            <a:rect l="l" t="t" r="r" b="b"/>
            <a:pathLst>
              <a:path w="5034871" h="6956644">
                <a:moveTo>
                  <a:pt x="0" y="0"/>
                </a:moveTo>
                <a:lnTo>
                  <a:pt x="5034872" y="0"/>
                </a:lnTo>
                <a:lnTo>
                  <a:pt x="5034872" y="6956644"/>
                </a:lnTo>
                <a:lnTo>
                  <a:pt x="0" y="6956644"/>
                </a:lnTo>
                <a:lnTo>
                  <a:pt x="0" y="0"/>
                </a:lnTo>
                <a:close/>
              </a:path>
            </a:pathLst>
          </a:custGeom>
          <a:blipFill>
            <a:blip r:embed="rId4"/>
            <a:stretch>
              <a:fillRect/>
            </a:stretch>
          </a:blipFill>
        </p:spPr>
        <p:txBody>
          <a:bodyPr/>
          <a:lstStyle/>
          <a:p>
            <a:endParaRPr lang="en-HK"/>
          </a:p>
        </p:txBody>
      </p:sp>
      <p:sp>
        <p:nvSpPr>
          <p:cNvPr id="7" name="Freeform 7"/>
          <p:cNvSpPr/>
          <p:nvPr/>
        </p:nvSpPr>
        <p:spPr>
          <a:xfrm>
            <a:off x="16766976" y="5985397"/>
            <a:ext cx="3846224" cy="3841417"/>
          </a:xfrm>
          <a:custGeom>
            <a:avLst/>
            <a:gdLst/>
            <a:ahLst/>
            <a:cxnLst/>
            <a:rect l="l" t="t" r="r" b="b"/>
            <a:pathLst>
              <a:path w="3846224" h="3841417">
                <a:moveTo>
                  <a:pt x="0" y="0"/>
                </a:moveTo>
                <a:lnTo>
                  <a:pt x="3846225" y="0"/>
                </a:lnTo>
                <a:lnTo>
                  <a:pt x="3846225" y="3841417"/>
                </a:lnTo>
                <a:lnTo>
                  <a:pt x="0" y="3841417"/>
                </a:lnTo>
                <a:lnTo>
                  <a:pt x="0" y="0"/>
                </a:lnTo>
                <a:close/>
              </a:path>
            </a:pathLst>
          </a:custGeom>
          <a:blipFill>
            <a:blip r:embed="rId5"/>
            <a:stretch>
              <a:fillRect/>
            </a:stretch>
          </a:blipFill>
        </p:spPr>
        <p:txBody>
          <a:bodyPr/>
          <a:lstStyle/>
          <a:p>
            <a:endParaRPr lang="en-HK"/>
          </a:p>
        </p:txBody>
      </p:sp>
      <p:sp>
        <p:nvSpPr>
          <p:cNvPr id="8" name="TextBox 8"/>
          <p:cNvSpPr txBox="1"/>
          <p:nvPr/>
        </p:nvSpPr>
        <p:spPr>
          <a:xfrm>
            <a:off x="7009238" y="3454391"/>
            <a:ext cx="11183203" cy="2757487"/>
          </a:xfrm>
          <a:prstGeom prst="rect">
            <a:avLst/>
          </a:prstGeom>
        </p:spPr>
        <p:txBody>
          <a:bodyPr lIns="0" tIns="0" rIns="0" bIns="0" rtlCol="0" anchor="t">
            <a:spAutoFit/>
          </a:bodyPr>
          <a:lstStyle/>
          <a:p>
            <a:pPr marL="0" lvl="0" indent="0" algn="l">
              <a:lnSpc>
                <a:spcPts val="15000"/>
              </a:lnSpc>
              <a:spcBef>
                <a:spcPct val="0"/>
              </a:spcBef>
            </a:pPr>
            <a:r>
              <a:rPr lang="en-US" sz="15000" b="1" u="none" strike="noStrike">
                <a:solidFill>
                  <a:srgbClr val="427BB1"/>
                </a:solidFill>
                <a:latin typeface="Thicker Bold"/>
                <a:ea typeface="Thicker Bold"/>
                <a:cs typeface="Thicker Bold"/>
                <a:sym typeface="Thicker Bold"/>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678640" y="6388577"/>
            <a:ext cx="8955616" cy="8955616"/>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85AECD">
                    <a:alpha val="100000"/>
                  </a:srgbClr>
                </a:gs>
                <a:gs pos="100000">
                  <a:srgbClr val="B2A1E0">
                    <a:alpha val="100000"/>
                  </a:srgbClr>
                </a:gs>
              </a:gsLst>
              <a:lin ang="0"/>
            </a:gradFill>
          </p:spPr>
          <p:txBody>
            <a:bodyPr/>
            <a:lstStyle/>
            <a:p>
              <a:endParaRPr lang="en-HK"/>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799168" y="3185836"/>
            <a:ext cx="8117395" cy="6318294"/>
            <a:chOff x="0" y="0"/>
            <a:chExt cx="585976" cy="456103"/>
          </a:xfrm>
        </p:grpSpPr>
        <p:sp>
          <p:nvSpPr>
            <p:cNvPr id="7" name="Freeform 7"/>
            <p:cNvSpPr/>
            <p:nvPr/>
          </p:nvSpPr>
          <p:spPr>
            <a:xfrm>
              <a:off x="0" y="0"/>
              <a:ext cx="585976" cy="456103"/>
            </a:xfrm>
            <a:custGeom>
              <a:avLst/>
              <a:gdLst/>
              <a:ahLst/>
              <a:cxnLst/>
              <a:rect l="l" t="t" r="r" b="b"/>
              <a:pathLst>
                <a:path w="585976" h="456103">
                  <a:moveTo>
                    <a:pt x="76300" y="0"/>
                  </a:moveTo>
                  <a:lnTo>
                    <a:pt x="509676" y="0"/>
                  </a:lnTo>
                  <a:cubicBezTo>
                    <a:pt x="529912" y="0"/>
                    <a:pt x="549319" y="8039"/>
                    <a:pt x="563628" y="22348"/>
                  </a:cubicBezTo>
                  <a:cubicBezTo>
                    <a:pt x="577937" y="36657"/>
                    <a:pt x="585976" y="56064"/>
                    <a:pt x="585976" y="76300"/>
                  </a:cubicBezTo>
                  <a:lnTo>
                    <a:pt x="585976" y="379804"/>
                  </a:lnTo>
                  <a:cubicBezTo>
                    <a:pt x="585976" y="400039"/>
                    <a:pt x="577937" y="419446"/>
                    <a:pt x="563628" y="433755"/>
                  </a:cubicBezTo>
                  <a:cubicBezTo>
                    <a:pt x="549319" y="448064"/>
                    <a:pt x="529912" y="456103"/>
                    <a:pt x="509676" y="456103"/>
                  </a:cubicBezTo>
                  <a:lnTo>
                    <a:pt x="76300" y="456103"/>
                  </a:lnTo>
                  <a:cubicBezTo>
                    <a:pt x="56064" y="456103"/>
                    <a:pt x="36657" y="448064"/>
                    <a:pt x="22348" y="433755"/>
                  </a:cubicBezTo>
                  <a:cubicBezTo>
                    <a:pt x="8039" y="419446"/>
                    <a:pt x="0" y="400039"/>
                    <a:pt x="0" y="379804"/>
                  </a:cubicBezTo>
                  <a:lnTo>
                    <a:pt x="0" y="76300"/>
                  </a:lnTo>
                  <a:cubicBezTo>
                    <a:pt x="0" y="56064"/>
                    <a:pt x="8039" y="36657"/>
                    <a:pt x="22348" y="22348"/>
                  </a:cubicBezTo>
                  <a:cubicBezTo>
                    <a:pt x="36657" y="8039"/>
                    <a:pt x="56064" y="0"/>
                    <a:pt x="76300" y="0"/>
                  </a:cubicBezTo>
                  <a:close/>
                </a:path>
              </a:pathLst>
            </a:custGeom>
            <a:solidFill>
              <a:srgbClr val="EBEFF2"/>
            </a:solidFill>
          </p:spPr>
          <p:txBody>
            <a:bodyPr/>
            <a:lstStyle/>
            <a:p>
              <a:endParaRPr lang="en-HK"/>
            </a:p>
          </p:txBody>
        </p:sp>
        <p:sp>
          <p:nvSpPr>
            <p:cNvPr id="8" name="TextBox 8"/>
            <p:cNvSpPr txBox="1"/>
            <p:nvPr/>
          </p:nvSpPr>
          <p:spPr>
            <a:xfrm>
              <a:off x="0" y="-38100"/>
              <a:ext cx="585976" cy="494203"/>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9144000" y="3492779"/>
            <a:ext cx="8769835" cy="4933032"/>
          </a:xfrm>
          <a:custGeom>
            <a:avLst/>
            <a:gdLst/>
            <a:ahLst/>
            <a:cxnLst/>
            <a:rect l="l" t="t" r="r" b="b"/>
            <a:pathLst>
              <a:path w="8769835" h="4933032">
                <a:moveTo>
                  <a:pt x="0" y="0"/>
                </a:moveTo>
                <a:lnTo>
                  <a:pt x="8769835" y="0"/>
                </a:lnTo>
                <a:lnTo>
                  <a:pt x="8769835" y="4933032"/>
                </a:lnTo>
                <a:lnTo>
                  <a:pt x="0" y="4933032"/>
                </a:lnTo>
                <a:lnTo>
                  <a:pt x="0" y="0"/>
                </a:lnTo>
                <a:close/>
              </a:path>
            </a:pathLst>
          </a:custGeom>
          <a:blipFill>
            <a:blip r:embed="rId2"/>
            <a:stretch>
              <a:fillRect/>
            </a:stretch>
          </a:blipFill>
        </p:spPr>
        <p:txBody>
          <a:bodyPr/>
          <a:lstStyle/>
          <a:p>
            <a:endParaRPr lang="en-HK"/>
          </a:p>
        </p:txBody>
      </p:sp>
      <p:sp>
        <p:nvSpPr>
          <p:cNvPr id="10" name="TextBox 10"/>
          <p:cNvSpPr txBox="1"/>
          <p:nvPr/>
        </p:nvSpPr>
        <p:spPr>
          <a:xfrm>
            <a:off x="799168" y="381554"/>
            <a:ext cx="13283727" cy="2510156"/>
          </a:xfrm>
          <a:prstGeom prst="rect">
            <a:avLst/>
          </a:prstGeom>
        </p:spPr>
        <p:txBody>
          <a:bodyPr lIns="0" tIns="0" rIns="0" bIns="0" rtlCol="0" anchor="t">
            <a:spAutoFit/>
          </a:bodyPr>
          <a:lstStyle/>
          <a:p>
            <a:pPr algn="l">
              <a:lnSpc>
                <a:spcPts val="7700"/>
              </a:lnSpc>
            </a:pPr>
            <a:r>
              <a:rPr lang="en-US" sz="7700" b="1">
                <a:solidFill>
                  <a:srgbClr val="427BB1"/>
                </a:solidFill>
                <a:latin typeface="Thicker Bold"/>
                <a:ea typeface="Thicker Bold"/>
                <a:cs typeface="Thicker Bold"/>
                <a:sym typeface="Thicker Bold"/>
              </a:rPr>
              <a:t>HKSKH BISHOP HALL SECONDARY SCHOOL</a:t>
            </a:r>
          </a:p>
        </p:txBody>
      </p:sp>
      <p:sp>
        <p:nvSpPr>
          <p:cNvPr id="11" name="TextBox 11"/>
          <p:cNvSpPr txBox="1"/>
          <p:nvPr/>
        </p:nvSpPr>
        <p:spPr>
          <a:xfrm>
            <a:off x="1009701" y="3445154"/>
            <a:ext cx="7699352" cy="5631815"/>
          </a:xfrm>
          <a:prstGeom prst="rect">
            <a:avLst/>
          </a:prstGeom>
        </p:spPr>
        <p:txBody>
          <a:bodyPr lIns="0" tIns="0" rIns="0" bIns="0" rtlCol="0" anchor="t">
            <a:spAutoFit/>
          </a:bodyPr>
          <a:lstStyle/>
          <a:p>
            <a:pPr marL="626107" lvl="1" indent="-313054" algn="just">
              <a:lnSpc>
                <a:spcPts val="4059"/>
              </a:lnSpc>
              <a:buFont typeface="Arial"/>
              <a:buChar char="•"/>
            </a:pPr>
            <a:r>
              <a:rPr lang="en-US" sz="2899">
                <a:solidFill>
                  <a:srgbClr val="394956"/>
                </a:solidFill>
                <a:latin typeface="Muli"/>
                <a:ea typeface="Muli"/>
                <a:cs typeface="Muli"/>
                <a:sym typeface="Muli"/>
              </a:rPr>
              <a:t>Located in Sau Mau Ping (Kwun Tong)</a:t>
            </a:r>
          </a:p>
          <a:p>
            <a:pPr marL="626107" lvl="1" indent="-313054" algn="just">
              <a:lnSpc>
                <a:spcPts val="4059"/>
              </a:lnSpc>
              <a:buFont typeface="Arial"/>
              <a:buChar char="•"/>
            </a:pPr>
            <a:r>
              <a:rPr lang="en-US" sz="2899">
                <a:solidFill>
                  <a:srgbClr val="394956"/>
                </a:solidFill>
                <a:latin typeface="Muli"/>
                <a:ea typeface="Muli"/>
                <a:cs typeface="Muli"/>
                <a:sym typeface="Muli"/>
              </a:rPr>
              <a:t>IT in Education Centre of Excellence, EDB(since 2019/20)</a:t>
            </a:r>
          </a:p>
          <a:p>
            <a:pPr marL="626107" lvl="1" indent="-313054" algn="just">
              <a:lnSpc>
                <a:spcPts val="4059"/>
              </a:lnSpc>
              <a:buFont typeface="Arial"/>
              <a:buChar char="•"/>
            </a:pPr>
            <a:r>
              <a:rPr lang="en-US" sz="2899">
                <a:solidFill>
                  <a:srgbClr val="394956"/>
                </a:solidFill>
                <a:latin typeface="Muli"/>
                <a:ea typeface="Muli"/>
                <a:cs typeface="Muli"/>
                <a:sym typeface="Muli"/>
              </a:rPr>
              <a:t>Microsoft Showcase School (since 2017)</a:t>
            </a:r>
          </a:p>
          <a:p>
            <a:pPr marL="626107" lvl="1" indent="-313054" algn="just">
              <a:lnSpc>
                <a:spcPts val="4059"/>
              </a:lnSpc>
              <a:buFont typeface="Arial"/>
              <a:buChar char="•"/>
            </a:pPr>
            <a:r>
              <a:rPr lang="en-US" sz="2899">
                <a:solidFill>
                  <a:srgbClr val="394956"/>
                </a:solidFill>
                <a:latin typeface="Muli"/>
                <a:ea typeface="Muli"/>
                <a:cs typeface="Muli"/>
                <a:sym typeface="Muli"/>
              </a:rPr>
              <a:t>Microsoft teams and OneNote are widely used</a:t>
            </a:r>
          </a:p>
          <a:p>
            <a:pPr marL="626107" lvl="1" indent="-313054" algn="just">
              <a:lnSpc>
                <a:spcPts val="4059"/>
              </a:lnSpc>
              <a:buFont typeface="Arial"/>
              <a:buChar char="•"/>
            </a:pPr>
            <a:r>
              <a:rPr lang="en-US" sz="2899">
                <a:solidFill>
                  <a:srgbClr val="394956"/>
                </a:solidFill>
                <a:latin typeface="Muli"/>
                <a:ea typeface="Muli"/>
                <a:cs typeface="Muli"/>
                <a:sym typeface="Muli"/>
              </a:rPr>
              <a:t>Fully adopted BYOD (iPad Apple Pencil) in 2020/21 </a:t>
            </a:r>
          </a:p>
          <a:p>
            <a:pPr marL="626107" lvl="1" indent="-313054" algn="just">
              <a:lnSpc>
                <a:spcPts val="4059"/>
              </a:lnSpc>
              <a:buFont typeface="Arial"/>
              <a:buChar char="•"/>
            </a:pPr>
            <a:r>
              <a:rPr lang="en-US" sz="2899">
                <a:solidFill>
                  <a:srgbClr val="394956"/>
                </a:solidFill>
                <a:latin typeface="Muli"/>
                <a:ea typeface="Muli"/>
                <a:cs typeface="Muli"/>
                <a:sym typeface="Muli"/>
              </a:rPr>
              <a:t>Our E-learning Resource Hub</a:t>
            </a:r>
          </a:p>
          <a:p>
            <a:pPr algn="just">
              <a:lnSpc>
                <a:spcPts val="4059"/>
              </a:lnSpc>
            </a:pPr>
            <a:r>
              <a:rPr lang="en-US" sz="2899" u="sng">
                <a:solidFill>
                  <a:srgbClr val="394956"/>
                </a:solidFill>
                <a:latin typeface="Muli"/>
                <a:ea typeface="Muli"/>
                <a:cs typeface="Muli"/>
                <a:sym typeface="Muli"/>
                <a:hlinkClick r:id="rId3" tooltip="https://hkedcity.instructure.com/courses/4760"/>
              </a:rPr>
              <a:t>https://hkedcity.instructure.com/courses/4760</a:t>
            </a:r>
          </a:p>
          <a:p>
            <a:pPr algn="l">
              <a:lnSpc>
                <a:spcPts val="4059"/>
              </a:lnSpc>
            </a:pPr>
            <a:endParaRPr lang="en-US" sz="2899" u="sng">
              <a:solidFill>
                <a:srgbClr val="394956"/>
              </a:solidFill>
              <a:latin typeface="Muli"/>
              <a:ea typeface="Muli"/>
              <a:cs typeface="Muli"/>
              <a:sym typeface="Muli"/>
              <a:hlinkClick r:id="rId3" tooltip="https://hkedcity.instructure.com/courses/476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682979" y="2693554"/>
            <a:ext cx="6062216" cy="6054638"/>
          </a:xfrm>
          <a:custGeom>
            <a:avLst/>
            <a:gdLst/>
            <a:ahLst/>
            <a:cxnLst/>
            <a:rect l="l" t="t" r="r" b="b"/>
            <a:pathLst>
              <a:path w="6062216" h="6054638">
                <a:moveTo>
                  <a:pt x="0" y="0"/>
                </a:moveTo>
                <a:lnTo>
                  <a:pt x="6062216" y="0"/>
                </a:lnTo>
                <a:lnTo>
                  <a:pt x="6062216" y="6054638"/>
                </a:lnTo>
                <a:lnTo>
                  <a:pt x="0" y="6054638"/>
                </a:lnTo>
                <a:lnTo>
                  <a:pt x="0" y="0"/>
                </a:lnTo>
                <a:close/>
              </a:path>
            </a:pathLst>
          </a:custGeom>
          <a:blipFill>
            <a:blip r:embed="rId2"/>
            <a:stretch>
              <a:fillRect/>
            </a:stretch>
          </a:blipFill>
        </p:spPr>
        <p:txBody>
          <a:bodyPr/>
          <a:lstStyle/>
          <a:p>
            <a:endParaRPr lang="en-HK"/>
          </a:p>
        </p:txBody>
      </p:sp>
      <p:sp>
        <p:nvSpPr>
          <p:cNvPr id="4" name="Freeform 4"/>
          <p:cNvSpPr/>
          <p:nvPr/>
        </p:nvSpPr>
        <p:spPr>
          <a:xfrm>
            <a:off x="10030841" y="2675564"/>
            <a:ext cx="7228459" cy="7074854"/>
          </a:xfrm>
          <a:custGeom>
            <a:avLst/>
            <a:gdLst/>
            <a:ahLst/>
            <a:cxnLst/>
            <a:rect l="l" t="t" r="r" b="b"/>
            <a:pathLst>
              <a:path w="7228459" h="7074854">
                <a:moveTo>
                  <a:pt x="0" y="0"/>
                </a:moveTo>
                <a:lnTo>
                  <a:pt x="7228459" y="0"/>
                </a:lnTo>
                <a:lnTo>
                  <a:pt x="7228459" y="7074854"/>
                </a:lnTo>
                <a:lnTo>
                  <a:pt x="0" y="7074854"/>
                </a:lnTo>
                <a:lnTo>
                  <a:pt x="0" y="0"/>
                </a:lnTo>
                <a:close/>
              </a:path>
            </a:pathLst>
          </a:custGeom>
          <a:blipFill>
            <a:blip r:embed="rId3"/>
            <a:stretch>
              <a:fillRect/>
            </a:stretch>
          </a:blipFill>
        </p:spPr>
        <p:txBody>
          <a:bodyPr/>
          <a:lstStyle/>
          <a:p>
            <a:endParaRPr lang="en-HK"/>
          </a:p>
        </p:txBody>
      </p:sp>
      <p:grpSp>
        <p:nvGrpSpPr>
          <p:cNvPr id="5" name="Group 5"/>
          <p:cNvGrpSpPr/>
          <p:nvPr/>
        </p:nvGrpSpPr>
        <p:grpSpPr>
          <a:xfrm>
            <a:off x="-3678640" y="6388577"/>
            <a:ext cx="8955616" cy="895561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85AECD">
                    <a:alpha val="100000"/>
                  </a:srgbClr>
                </a:gs>
                <a:gs pos="100000">
                  <a:srgbClr val="B2A1E0">
                    <a:alpha val="100000"/>
                  </a:srgbClr>
                </a:gs>
              </a:gsLst>
              <a:lin ang="0"/>
            </a:gradFill>
          </p:spPr>
          <p:txBody>
            <a:bodyPr/>
            <a:lstStyle/>
            <a:p>
              <a:endParaRPr lang="en-HK"/>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409951" y="2940006"/>
            <a:ext cx="7734049" cy="5808186"/>
            <a:chOff x="0" y="0"/>
            <a:chExt cx="558303" cy="419280"/>
          </a:xfrm>
        </p:grpSpPr>
        <p:sp>
          <p:nvSpPr>
            <p:cNvPr id="9" name="Freeform 9"/>
            <p:cNvSpPr/>
            <p:nvPr/>
          </p:nvSpPr>
          <p:spPr>
            <a:xfrm>
              <a:off x="0" y="0"/>
              <a:ext cx="558303" cy="419280"/>
            </a:xfrm>
            <a:custGeom>
              <a:avLst/>
              <a:gdLst/>
              <a:ahLst/>
              <a:cxnLst/>
              <a:rect l="l" t="t" r="r" b="b"/>
              <a:pathLst>
                <a:path w="558303" h="419280">
                  <a:moveTo>
                    <a:pt x="80081" y="0"/>
                  </a:moveTo>
                  <a:lnTo>
                    <a:pt x="478222" y="0"/>
                  </a:lnTo>
                  <a:cubicBezTo>
                    <a:pt x="499461" y="0"/>
                    <a:pt x="519830" y="8437"/>
                    <a:pt x="534848" y="23455"/>
                  </a:cubicBezTo>
                  <a:cubicBezTo>
                    <a:pt x="549866" y="38473"/>
                    <a:pt x="558303" y="58843"/>
                    <a:pt x="558303" y="80081"/>
                  </a:cubicBezTo>
                  <a:lnTo>
                    <a:pt x="558303" y="339198"/>
                  </a:lnTo>
                  <a:cubicBezTo>
                    <a:pt x="558303" y="360437"/>
                    <a:pt x="549866" y="380806"/>
                    <a:pt x="534848" y="395824"/>
                  </a:cubicBezTo>
                  <a:cubicBezTo>
                    <a:pt x="519830" y="410842"/>
                    <a:pt x="499461" y="419280"/>
                    <a:pt x="478222" y="419280"/>
                  </a:cubicBezTo>
                  <a:lnTo>
                    <a:pt x="80081" y="419280"/>
                  </a:lnTo>
                  <a:cubicBezTo>
                    <a:pt x="58843" y="419280"/>
                    <a:pt x="38473" y="410842"/>
                    <a:pt x="23455" y="395824"/>
                  </a:cubicBezTo>
                  <a:cubicBezTo>
                    <a:pt x="8437" y="380806"/>
                    <a:pt x="0" y="360437"/>
                    <a:pt x="0" y="339198"/>
                  </a:cubicBezTo>
                  <a:lnTo>
                    <a:pt x="0" y="80081"/>
                  </a:lnTo>
                  <a:cubicBezTo>
                    <a:pt x="0" y="58843"/>
                    <a:pt x="8437" y="38473"/>
                    <a:pt x="23455" y="23455"/>
                  </a:cubicBezTo>
                  <a:cubicBezTo>
                    <a:pt x="38473" y="8437"/>
                    <a:pt x="58843" y="0"/>
                    <a:pt x="80081" y="0"/>
                  </a:cubicBezTo>
                  <a:close/>
                </a:path>
              </a:pathLst>
            </a:custGeom>
            <a:solidFill>
              <a:srgbClr val="EBEFF2"/>
            </a:solidFill>
          </p:spPr>
          <p:txBody>
            <a:bodyPr/>
            <a:lstStyle/>
            <a:p>
              <a:endParaRPr lang="en-HK"/>
            </a:p>
          </p:txBody>
        </p:sp>
        <p:sp>
          <p:nvSpPr>
            <p:cNvPr id="10" name="TextBox 10"/>
            <p:cNvSpPr txBox="1"/>
            <p:nvPr/>
          </p:nvSpPr>
          <p:spPr>
            <a:xfrm>
              <a:off x="0" y="-38100"/>
              <a:ext cx="558303" cy="457380"/>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1409951" y="1286215"/>
            <a:ext cx="8478265" cy="1414781"/>
          </a:xfrm>
          <a:prstGeom prst="rect">
            <a:avLst/>
          </a:prstGeom>
        </p:spPr>
        <p:txBody>
          <a:bodyPr lIns="0" tIns="0" rIns="0" bIns="0" rtlCol="0" anchor="t">
            <a:spAutoFit/>
          </a:bodyPr>
          <a:lstStyle/>
          <a:p>
            <a:pPr algn="l">
              <a:lnSpc>
                <a:spcPts val="7700"/>
              </a:lnSpc>
            </a:pPr>
            <a:r>
              <a:rPr lang="en-US" sz="7700" b="1">
                <a:solidFill>
                  <a:srgbClr val="427BB1"/>
                </a:solidFill>
                <a:latin typeface="Thicker Bold"/>
                <a:ea typeface="Thicker Bold"/>
                <a:cs typeface="Thicker Bold"/>
                <a:sym typeface="Thicker Bold"/>
              </a:rPr>
              <a:t>BACKGROUND</a:t>
            </a:r>
          </a:p>
        </p:txBody>
      </p:sp>
      <p:sp>
        <p:nvSpPr>
          <p:cNvPr id="12" name="TextBox 12"/>
          <p:cNvSpPr txBox="1"/>
          <p:nvPr/>
        </p:nvSpPr>
        <p:spPr>
          <a:xfrm>
            <a:off x="1620484" y="3609216"/>
            <a:ext cx="7312983" cy="4448175"/>
          </a:xfrm>
          <a:prstGeom prst="rect">
            <a:avLst/>
          </a:prstGeom>
        </p:spPr>
        <p:txBody>
          <a:bodyPr lIns="0" tIns="0" rIns="0" bIns="0" rtlCol="0" anchor="t">
            <a:spAutoFit/>
          </a:bodyPr>
          <a:lstStyle/>
          <a:p>
            <a:pPr algn="just">
              <a:lnSpc>
                <a:spcPts val="3919"/>
              </a:lnSpc>
            </a:pPr>
            <a:r>
              <a:rPr lang="en-US" sz="2799">
                <a:solidFill>
                  <a:srgbClr val="394956"/>
                </a:solidFill>
                <a:latin typeface="Muli"/>
                <a:ea typeface="Muli"/>
                <a:cs typeface="Muli"/>
                <a:sym typeface="Muli"/>
              </a:rPr>
              <a:t>Many students struggle with generating new ideas, elaborating and producing a coherent text</a:t>
            </a:r>
          </a:p>
          <a:p>
            <a:pPr algn="just">
              <a:lnSpc>
                <a:spcPts val="3919"/>
              </a:lnSpc>
            </a:pPr>
            <a:endParaRPr lang="en-US" sz="2799">
              <a:solidFill>
                <a:srgbClr val="394956"/>
              </a:solidFill>
              <a:latin typeface="Muli"/>
              <a:ea typeface="Muli"/>
              <a:cs typeface="Muli"/>
              <a:sym typeface="Muli"/>
            </a:endParaRPr>
          </a:p>
          <a:p>
            <a:pPr algn="just">
              <a:lnSpc>
                <a:spcPts val="3919"/>
              </a:lnSpc>
            </a:pPr>
            <a:r>
              <a:rPr lang="en-US" sz="2799">
                <a:solidFill>
                  <a:srgbClr val="394956"/>
                </a:solidFill>
                <a:latin typeface="Muli"/>
                <a:ea typeface="Muli"/>
                <a:cs typeface="Muli"/>
                <a:sym typeface="Muli"/>
              </a:rPr>
              <a:t>Some of them may even choose to send the writing prompts to AI and hope to get the writing immediately done by it</a:t>
            </a:r>
          </a:p>
          <a:p>
            <a:pPr algn="just">
              <a:lnSpc>
                <a:spcPts val="3499"/>
              </a:lnSpc>
            </a:pPr>
            <a:endParaRPr lang="en-US" sz="2799">
              <a:solidFill>
                <a:srgbClr val="394956"/>
              </a:solidFill>
              <a:latin typeface="Muli"/>
              <a:ea typeface="Muli"/>
              <a:cs typeface="Muli"/>
              <a:sym typeface="Muli"/>
            </a:endParaRPr>
          </a:p>
          <a:p>
            <a:pPr algn="just">
              <a:lnSpc>
                <a:spcPts val="4479"/>
              </a:lnSpc>
            </a:pPr>
            <a:r>
              <a:rPr lang="en-US" sz="3199">
                <a:solidFill>
                  <a:srgbClr val="394956"/>
                </a:solidFill>
                <a:latin typeface="Muli"/>
                <a:ea typeface="Muli"/>
                <a:cs typeface="Muli"/>
                <a:sym typeface="Muli"/>
              </a:rPr>
              <a:t>⟶ </a:t>
            </a:r>
            <a:r>
              <a:rPr lang="en-US" sz="3199" b="1">
                <a:solidFill>
                  <a:srgbClr val="394956"/>
                </a:solidFill>
                <a:latin typeface="Muli Bold"/>
                <a:ea typeface="Muli Bold"/>
                <a:cs typeface="Muli Bold"/>
                <a:sym typeface="Muli Bold"/>
              </a:rPr>
              <a:t>What is the appropriate use of AI?</a:t>
            </a:r>
          </a:p>
        </p:txBody>
      </p:sp>
      <p:grpSp>
        <p:nvGrpSpPr>
          <p:cNvPr id="13" name="Group 13"/>
          <p:cNvGrpSpPr/>
          <p:nvPr/>
        </p:nvGrpSpPr>
        <p:grpSpPr>
          <a:xfrm>
            <a:off x="11578435" y="1410040"/>
            <a:ext cx="773406" cy="773406"/>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85AECD">
                    <a:alpha val="100000"/>
                  </a:srgbClr>
                </a:gs>
                <a:gs pos="100000">
                  <a:srgbClr val="B2A1E0">
                    <a:alpha val="100000"/>
                  </a:srgbClr>
                </a:gs>
              </a:gsLst>
              <a:lin ang="0"/>
            </a:gradFill>
          </p:spPr>
          <p:txBody>
            <a:bodyPr/>
            <a:lstStyle/>
            <a:p>
              <a:endParaRPr lang="en-HK"/>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0830" y="2741059"/>
            <a:ext cx="16248470" cy="1756779"/>
            <a:chOff x="0" y="0"/>
            <a:chExt cx="21664627" cy="2342372"/>
          </a:xfrm>
        </p:grpSpPr>
        <p:grpSp>
          <p:nvGrpSpPr>
            <p:cNvPr id="3" name="Group 3"/>
            <p:cNvGrpSpPr/>
            <p:nvPr/>
          </p:nvGrpSpPr>
          <p:grpSpPr>
            <a:xfrm>
              <a:off x="0" y="0"/>
              <a:ext cx="21664627" cy="2342372"/>
              <a:chOff x="0" y="0"/>
              <a:chExt cx="1172939" cy="126818"/>
            </a:xfrm>
          </p:grpSpPr>
          <p:sp>
            <p:nvSpPr>
              <p:cNvPr id="4" name="Freeform 4"/>
              <p:cNvSpPr/>
              <p:nvPr/>
            </p:nvSpPr>
            <p:spPr>
              <a:xfrm>
                <a:off x="0" y="0"/>
                <a:ext cx="1172939" cy="126818"/>
              </a:xfrm>
              <a:custGeom>
                <a:avLst/>
                <a:gdLst/>
                <a:ahLst/>
                <a:cxnLst/>
                <a:rect l="l" t="t" r="r" b="b"/>
                <a:pathLst>
                  <a:path w="1172939" h="126818">
                    <a:moveTo>
                      <a:pt x="38118" y="0"/>
                    </a:moveTo>
                    <a:lnTo>
                      <a:pt x="1134822" y="0"/>
                    </a:lnTo>
                    <a:cubicBezTo>
                      <a:pt x="1155874" y="0"/>
                      <a:pt x="1172939" y="17066"/>
                      <a:pt x="1172939" y="38118"/>
                    </a:cubicBezTo>
                    <a:lnTo>
                      <a:pt x="1172939" y="88700"/>
                    </a:lnTo>
                    <a:cubicBezTo>
                      <a:pt x="1172939" y="109752"/>
                      <a:pt x="1155874" y="126818"/>
                      <a:pt x="1134822" y="126818"/>
                    </a:cubicBezTo>
                    <a:lnTo>
                      <a:pt x="38118" y="126818"/>
                    </a:lnTo>
                    <a:cubicBezTo>
                      <a:pt x="17066" y="126818"/>
                      <a:pt x="0" y="109752"/>
                      <a:pt x="0" y="88700"/>
                    </a:cubicBezTo>
                    <a:lnTo>
                      <a:pt x="0" y="38118"/>
                    </a:lnTo>
                    <a:cubicBezTo>
                      <a:pt x="0" y="17066"/>
                      <a:pt x="17066" y="0"/>
                      <a:pt x="38118" y="0"/>
                    </a:cubicBezTo>
                    <a:close/>
                  </a:path>
                </a:pathLst>
              </a:custGeom>
              <a:solidFill>
                <a:srgbClr val="EBEFF2"/>
              </a:solidFill>
            </p:spPr>
            <p:txBody>
              <a:bodyPr/>
              <a:lstStyle/>
              <a:p>
                <a:endParaRPr lang="en-HK"/>
              </a:p>
            </p:txBody>
          </p:sp>
          <p:sp>
            <p:nvSpPr>
              <p:cNvPr id="5" name="TextBox 5"/>
              <p:cNvSpPr txBox="1"/>
              <p:nvPr/>
            </p:nvSpPr>
            <p:spPr>
              <a:xfrm>
                <a:off x="0" y="-38100"/>
                <a:ext cx="1172939" cy="164918"/>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558410" y="314571"/>
              <a:ext cx="20038233" cy="1646556"/>
            </a:xfrm>
            <a:prstGeom prst="rect">
              <a:avLst/>
            </a:prstGeom>
          </p:spPr>
          <p:txBody>
            <a:bodyPr lIns="0" tIns="0" rIns="0" bIns="0" rtlCol="0" anchor="t">
              <a:spAutoFit/>
            </a:bodyPr>
            <a:lstStyle/>
            <a:p>
              <a:pPr algn="just">
                <a:lnSpc>
                  <a:spcPts val="5039"/>
                </a:lnSpc>
              </a:pPr>
              <a:r>
                <a:rPr lang="en-US" sz="3599">
                  <a:solidFill>
                    <a:srgbClr val="394956"/>
                  </a:solidFill>
                  <a:latin typeface="Muli"/>
                  <a:ea typeface="Muli"/>
                  <a:cs typeface="Muli"/>
                  <a:sym typeface="Muli"/>
                </a:rPr>
                <a:t>Write a letter to the editor expressing your views on IShowSpeed’s visit to Hong Kong and the impacts to the tourism industry.</a:t>
              </a:r>
            </a:p>
          </p:txBody>
        </p:sp>
      </p:grpSp>
      <p:grpSp>
        <p:nvGrpSpPr>
          <p:cNvPr id="7" name="Group 7"/>
          <p:cNvGrpSpPr/>
          <p:nvPr/>
        </p:nvGrpSpPr>
        <p:grpSpPr>
          <a:xfrm>
            <a:off x="16274249" y="3946948"/>
            <a:ext cx="4735586" cy="473558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85AECD">
                    <a:alpha val="100000"/>
                  </a:srgbClr>
                </a:gs>
                <a:gs pos="100000">
                  <a:srgbClr val="B2A1E0">
                    <a:alpha val="100000"/>
                  </a:srgbClr>
                </a:gs>
              </a:gsLst>
              <a:lin ang="0"/>
            </a:gradFill>
          </p:spPr>
          <p:txBody>
            <a:bodyPr/>
            <a:lstStyle/>
            <a:p>
              <a:endParaRPr lang="en-HK"/>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rot="8690179" flipH="1">
            <a:off x="9018729" y="5507866"/>
            <a:ext cx="19453940" cy="12304617"/>
          </a:xfrm>
          <a:custGeom>
            <a:avLst/>
            <a:gdLst/>
            <a:ahLst/>
            <a:cxnLst/>
            <a:rect l="l" t="t" r="r" b="b"/>
            <a:pathLst>
              <a:path w="19453940" h="12304617">
                <a:moveTo>
                  <a:pt x="19453940" y="0"/>
                </a:moveTo>
                <a:lnTo>
                  <a:pt x="0" y="0"/>
                </a:lnTo>
                <a:lnTo>
                  <a:pt x="0" y="12304617"/>
                </a:lnTo>
                <a:lnTo>
                  <a:pt x="19453940" y="12304617"/>
                </a:lnTo>
                <a:lnTo>
                  <a:pt x="1945394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HK"/>
          </a:p>
        </p:txBody>
      </p:sp>
      <p:grpSp>
        <p:nvGrpSpPr>
          <p:cNvPr id="11" name="Group 11"/>
          <p:cNvGrpSpPr/>
          <p:nvPr/>
        </p:nvGrpSpPr>
        <p:grpSpPr>
          <a:xfrm>
            <a:off x="1554277" y="6009053"/>
            <a:ext cx="7389698" cy="1314203"/>
            <a:chOff x="0" y="0"/>
            <a:chExt cx="9852931" cy="1752270"/>
          </a:xfrm>
        </p:grpSpPr>
        <p:grpSp>
          <p:nvGrpSpPr>
            <p:cNvPr id="12" name="Group 12"/>
            <p:cNvGrpSpPr/>
            <p:nvPr/>
          </p:nvGrpSpPr>
          <p:grpSpPr>
            <a:xfrm>
              <a:off x="593149" y="620223"/>
              <a:ext cx="9259782" cy="1077796"/>
              <a:chOff x="0" y="0"/>
              <a:chExt cx="501332" cy="58353"/>
            </a:xfrm>
          </p:grpSpPr>
          <p:sp>
            <p:nvSpPr>
              <p:cNvPr id="13" name="Freeform 13"/>
              <p:cNvSpPr/>
              <p:nvPr/>
            </p:nvSpPr>
            <p:spPr>
              <a:xfrm>
                <a:off x="0" y="0"/>
                <a:ext cx="501332" cy="58353"/>
              </a:xfrm>
              <a:custGeom>
                <a:avLst/>
                <a:gdLst/>
                <a:ahLst/>
                <a:cxnLst/>
                <a:rect l="l" t="t" r="r" b="b"/>
                <a:pathLst>
                  <a:path w="501332" h="58353">
                    <a:moveTo>
                      <a:pt x="29176" y="0"/>
                    </a:moveTo>
                    <a:lnTo>
                      <a:pt x="472155" y="0"/>
                    </a:lnTo>
                    <a:cubicBezTo>
                      <a:pt x="488269" y="0"/>
                      <a:pt x="501332" y="13063"/>
                      <a:pt x="501332" y="29176"/>
                    </a:cubicBezTo>
                    <a:lnTo>
                      <a:pt x="501332" y="29176"/>
                    </a:lnTo>
                    <a:cubicBezTo>
                      <a:pt x="501332" y="45290"/>
                      <a:pt x="488269" y="58353"/>
                      <a:pt x="472155" y="58353"/>
                    </a:cubicBezTo>
                    <a:lnTo>
                      <a:pt x="29176" y="58353"/>
                    </a:lnTo>
                    <a:cubicBezTo>
                      <a:pt x="13063" y="58353"/>
                      <a:pt x="0" y="45290"/>
                      <a:pt x="0" y="29176"/>
                    </a:cubicBezTo>
                    <a:lnTo>
                      <a:pt x="0" y="29176"/>
                    </a:lnTo>
                    <a:cubicBezTo>
                      <a:pt x="0" y="13063"/>
                      <a:pt x="13063" y="0"/>
                      <a:pt x="29176" y="0"/>
                    </a:cubicBezTo>
                    <a:close/>
                  </a:path>
                </a:pathLst>
              </a:custGeom>
              <a:solidFill>
                <a:srgbClr val="EBEFF2"/>
              </a:solidFill>
            </p:spPr>
            <p:txBody>
              <a:bodyPr/>
              <a:lstStyle/>
              <a:p>
                <a:endParaRPr lang="en-HK"/>
              </a:p>
            </p:txBody>
          </p:sp>
          <p:sp>
            <p:nvSpPr>
              <p:cNvPr id="14" name="TextBox 14"/>
              <p:cNvSpPr txBox="1"/>
              <p:nvPr/>
            </p:nvSpPr>
            <p:spPr>
              <a:xfrm>
                <a:off x="0" y="-38100"/>
                <a:ext cx="501332" cy="96453"/>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0" y="565973"/>
              <a:ext cx="1186298" cy="118629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E3AB"/>
              </a:solidFill>
            </p:spPr>
            <p:txBody>
              <a:bodyPr/>
              <a:lstStyle/>
              <a:p>
                <a:endParaRPr lang="en-HK"/>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88444" y="854299"/>
              <a:ext cx="809411" cy="609644"/>
            </a:xfrm>
            <a:prstGeom prst="rect">
              <a:avLst/>
            </a:prstGeom>
          </p:spPr>
          <p:txBody>
            <a:bodyPr lIns="0" tIns="0" rIns="0" bIns="0" rtlCol="0" anchor="t">
              <a:spAutoFit/>
            </a:bodyPr>
            <a:lstStyle/>
            <a:p>
              <a:pPr algn="ctr">
                <a:lnSpc>
                  <a:spcPts val="3600"/>
                </a:lnSpc>
              </a:pPr>
              <a:r>
                <a:rPr lang="en-US" sz="3000" b="1">
                  <a:solidFill>
                    <a:srgbClr val="566877"/>
                  </a:solidFill>
                  <a:latin typeface="Muli Bold"/>
                  <a:ea typeface="Muli Bold"/>
                  <a:cs typeface="Muli Bold"/>
                  <a:sym typeface="Muli Bold"/>
                </a:rPr>
                <a:t>01</a:t>
              </a:r>
            </a:p>
          </p:txBody>
        </p:sp>
        <p:sp>
          <p:nvSpPr>
            <p:cNvPr id="19" name="TextBox 19"/>
            <p:cNvSpPr txBox="1"/>
            <p:nvPr/>
          </p:nvSpPr>
          <p:spPr>
            <a:xfrm>
              <a:off x="1526714" y="904555"/>
              <a:ext cx="7601506" cy="609600"/>
            </a:xfrm>
            <a:prstGeom prst="rect">
              <a:avLst/>
            </a:prstGeom>
          </p:spPr>
          <p:txBody>
            <a:bodyPr lIns="0" tIns="0" rIns="0" bIns="0" rtlCol="0" anchor="t">
              <a:spAutoFit/>
            </a:bodyPr>
            <a:lstStyle/>
            <a:p>
              <a:pPr marL="0" lvl="0" indent="0" algn="l">
                <a:lnSpc>
                  <a:spcPts val="3600"/>
                </a:lnSpc>
                <a:spcBef>
                  <a:spcPct val="0"/>
                </a:spcBef>
              </a:pPr>
              <a:r>
                <a:rPr lang="en-US" sz="3000" b="1">
                  <a:solidFill>
                    <a:srgbClr val="394956"/>
                  </a:solidFill>
                  <a:latin typeface="Muli Bold"/>
                  <a:ea typeface="Muli Bold"/>
                  <a:cs typeface="Muli Bold"/>
                  <a:sym typeface="Muli Bold"/>
                </a:rPr>
                <a:t>Compose their writing </a:t>
              </a:r>
            </a:p>
          </p:txBody>
        </p:sp>
        <p:sp>
          <p:nvSpPr>
            <p:cNvPr id="20" name="TextBox 20"/>
            <p:cNvSpPr txBox="1"/>
            <p:nvPr/>
          </p:nvSpPr>
          <p:spPr>
            <a:xfrm>
              <a:off x="188444" y="0"/>
              <a:ext cx="7601506" cy="609600"/>
            </a:xfrm>
            <a:prstGeom prst="rect">
              <a:avLst/>
            </a:prstGeom>
          </p:spPr>
          <p:txBody>
            <a:bodyPr lIns="0" tIns="0" rIns="0" bIns="0" rtlCol="0" anchor="t">
              <a:spAutoFit/>
            </a:bodyPr>
            <a:lstStyle/>
            <a:p>
              <a:pPr marL="0" lvl="0" indent="0" algn="l">
                <a:lnSpc>
                  <a:spcPts val="3600"/>
                </a:lnSpc>
                <a:spcBef>
                  <a:spcPct val="0"/>
                </a:spcBef>
              </a:pPr>
              <a:r>
                <a:rPr lang="en-US" sz="3000" b="1">
                  <a:solidFill>
                    <a:srgbClr val="394956"/>
                  </a:solidFill>
                  <a:latin typeface="Muli Bold"/>
                  <a:ea typeface="Muli Bold"/>
                  <a:cs typeface="Muli Bold"/>
                  <a:sym typeface="Muli Bold"/>
                </a:rPr>
                <a:t>STUDENT</a:t>
              </a:r>
            </a:p>
          </p:txBody>
        </p:sp>
      </p:grpSp>
      <p:grpSp>
        <p:nvGrpSpPr>
          <p:cNvPr id="21" name="Group 21"/>
          <p:cNvGrpSpPr/>
          <p:nvPr/>
        </p:nvGrpSpPr>
        <p:grpSpPr>
          <a:xfrm>
            <a:off x="4686035" y="7551856"/>
            <a:ext cx="8915930" cy="1346923"/>
            <a:chOff x="0" y="0"/>
            <a:chExt cx="11887907" cy="1795898"/>
          </a:xfrm>
        </p:grpSpPr>
        <p:grpSp>
          <p:nvGrpSpPr>
            <p:cNvPr id="22" name="Group 22"/>
            <p:cNvGrpSpPr/>
            <p:nvPr/>
          </p:nvGrpSpPr>
          <p:grpSpPr>
            <a:xfrm>
              <a:off x="593149" y="653227"/>
              <a:ext cx="10954728" cy="1077796"/>
              <a:chOff x="0" y="0"/>
              <a:chExt cx="593097" cy="58353"/>
            </a:xfrm>
          </p:grpSpPr>
          <p:sp>
            <p:nvSpPr>
              <p:cNvPr id="23" name="Freeform 23"/>
              <p:cNvSpPr/>
              <p:nvPr/>
            </p:nvSpPr>
            <p:spPr>
              <a:xfrm>
                <a:off x="0" y="0"/>
                <a:ext cx="593097" cy="58353"/>
              </a:xfrm>
              <a:custGeom>
                <a:avLst/>
                <a:gdLst/>
                <a:ahLst/>
                <a:cxnLst/>
                <a:rect l="l" t="t" r="r" b="b"/>
                <a:pathLst>
                  <a:path w="593097" h="58353">
                    <a:moveTo>
                      <a:pt x="29176" y="0"/>
                    </a:moveTo>
                    <a:lnTo>
                      <a:pt x="563921" y="0"/>
                    </a:lnTo>
                    <a:cubicBezTo>
                      <a:pt x="580035" y="0"/>
                      <a:pt x="593097" y="13063"/>
                      <a:pt x="593097" y="29176"/>
                    </a:cubicBezTo>
                    <a:lnTo>
                      <a:pt x="593097" y="29176"/>
                    </a:lnTo>
                    <a:cubicBezTo>
                      <a:pt x="593097" y="45290"/>
                      <a:pt x="580035" y="58353"/>
                      <a:pt x="563921" y="58353"/>
                    </a:cubicBezTo>
                    <a:lnTo>
                      <a:pt x="29176" y="58353"/>
                    </a:lnTo>
                    <a:cubicBezTo>
                      <a:pt x="13063" y="58353"/>
                      <a:pt x="0" y="45290"/>
                      <a:pt x="0" y="29176"/>
                    </a:cubicBezTo>
                    <a:lnTo>
                      <a:pt x="0" y="29176"/>
                    </a:lnTo>
                    <a:cubicBezTo>
                      <a:pt x="0" y="13063"/>
                      <a:pt x="13063" y="0"/>
                      <a:pt x="29176" y="0"/>
                    </a:cubicBezTo>
                    <a:close/>
                  </a:path>
                </a:pathLst>
              </a:custGeom>
              <a:solidFill>
                <a:srgbClr val="EBEFF2"/>
              </a:solidFill>
            </p:spPr>
            <p:txBody>
              <a:bodyPr/>
              <a:lstStyle/>
              <a:p>
                <a:endParaRPr lang="en-HK"/>
              </a:p>
            </p:txBody>
          </p:sp>
          <p:sp>
            <p:nvSpPr>
              <p:cNvPr id="24" name="TextBox 24"/>
              <p:cNvSpPr txBox="1"/>
              <p:nvPr/>
            </p:nvSpPr>
            <p:spPr>
              <a:xfrm>
                <a:off x="0" y="-38100"/>
                <a:ext cx="593097" cy="96453"/>
              </a:xfrm>
              <a:prstGeom prst="rect">
                <a:avLst/>
              </a:prstGeom>
            </p:spPr>
            <p:txBody>
              <a:bodyPr lIns="50800" tIns="50800" rIns="50800" bIns="50800" rtlCol="0" anchor="ctr"/>
              <a:lstStyle/>
              <a:p>
                <a:pPr algn="ctr">
                  <a:lnSpc>
                    <a:spcPts val="2659"/>
                  </a:lnSpc>
                  <a:spcBef>
                    <a:spcPct val="0"/>
                  </a:spcBef>
                </a:pPr>
                <a:endParaRPr/>
              </a:p>
            </p:txBody>
          </p:sp>
        </p:grpSp>
        <p:grpSp>
          <p:nvGrpSpPr>
            <p:cNvPr id="25" name="Group 25"/>
            <p:cNvGrpSpPr/>
            <p:nvPr/>
          </p:nvGrpSpPr>
          <p:grpSpPr>
            <a:xfrm>
              <a:off x="0" y="609600"/>
              <a:ext cx="1186298" cy="118629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E3AB"/>
              </a:solidFill>
            </p:spPr>
            <p:txBody>
              <a:bodyPr/>
              <a:lstStyle/>
              <a:p>
                <a:endParaRPr lang="en-HK"/>
              </a:p>
            </p:txBody>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8" name="TextBox 28"/>
            <p:cNvSpPr txBox="1"/>
            <p:nvPr/>
          </p:nvSpPr>
          <p:spPr>
            <a:xfrm>
              <a:off x="188444" y="897927"/>
              <a:ext cx="809411" cy="609644"/>
            </a:xfrm>
            <a:prstGeom prst="rect">
              <a:avLst/>
            </a:prstGeom>
          </p:spPr>
          <p:txBody>
            <a:bodyPr lIns="0" tIns="0" rIns="0" bIns="0" rtlCol="0" anchor="t">
              <a:spAutoFit/>
            </a:bodyPr>
            <a:lstStyle/>
            <a:p>
              <a:pPr algn="ctr">
                <a:lnSpc>
                  <a:spcPts val="3600"/>
                </a:lnSpc>
              </a:pPr>
              <a:r>
                <a:rPr lang="en-US" sz="3000" b="1">
                  <a:solidFill>
                    <a:srgbClr val="566877"/>
                  </a:solidFill>
                  <a:latin typeface="Muli Bold"/>
                  <a:ea typeface="Muli Bold"/>
                  <a:cs typeface="Muli Bold"/>
                  <a:sym typeface="Muli Bold"/>
                </a:rPr>
                <a:t>03</a:t>
              </a:r>
            </a:p>
          </p:txBody>
        </p:sp>
        <p:sp>
          <p:nvSpPr>
            <p:cNvPr id="29" name="TextBox 29"/>
            <p:cNvSpPr txBox="1"/>
            <p:nvPr/>
          </p:nvSpPr>
          <p:spPr>
            <a:xfrm>
              <a:off x="291298" y="0"/>
              <a:ext cx="7601506" cy="609600"/>
            </a:xfrm>
            <a:prstGeom prst="rect">
              <a:avLst/>
            </a:prstGeom>
          </p:spPr>
          <p:txBody>
            <a:bodyPr lIns="0" tIns="0" rIns="0" bIns="0" rtlCol="0" anchor="t">
              <a:spAutoFit/>
            </a:bodyPr>
            <a:lstStyle/>
            <a:p>
              <a:pPr marL="0" lvl="0" indent="0" algn="l">
                <a:lnSpc>
                  <a:spcPts val="3600"/>
                </a:lnSpc>
                <a:spcBef>
                  <a:spcPct val="0"/>
                </a:spcBef>
              </a:pPr>
              <a:r>
                <a:rPr lang="en-US" sz="3000" b="1">
                  <a:solidFill>
                    <a:srgbClr val="394956"/>
                  </a:solidFill>
                  <a:latin typeface="Muli Bold"/>
                  <a:ea typeface="Muli Bold"/>
                  <a:cs typeface="Muli Bold"/>
                  <a:sym typeface="Muli Bold"/>
                </a:rPr>
                <a:t>AI BOT</a:t>
              </a:r>
            </a:p>
          </p:txBody>
        </p:sp>
        <p:sp>
          <p:nvSpPr>
            <p:cNvPr id="30" name="TextBox 30"/>
            <p:cNvSpPr txBox="1"/>
            <p:nvPr/>
          </p:nvSpPr>
          <p:spPr>
            <a:xfrm>
              <a:off x="1398029" y="941975"/>
              <a:ext cx="10489877" cy="609600"/>
            </a:xfrm>
            <a:prstGeom prst="rect">
              <a:avLst/>
            </a:prstGeom>
          </p:spPr>
          <p:txBody>
            <a:bodyPr lIns="0" tIns="0" rIns="0" bIns="0" rtlCol="0" anchor="t">
              <a:spAutoFit/>
            </a:bodyPr>
            <a:lstStyle/>
            <a:p>
              <a:pPr marL="0" lvl="0" indent="0" algn="l">
                <a:lnSpc>
                  <a:spcPts val="3600"/>
                </a:lnSpc>
                <a:spcBef>
                  <a:spcPct val="0"/>
                </a:spcBef>
              </a:pPr>
              <a:r>
                <a:rPr lang="en-US" sz="3000" b="1" u="none" strike="noStrike">
                  <a:solidFill>
                    <a:srgbClr val="394956"/>
                  </a:solidFill>
                  <a:latin typeface="Muli Bold"/>
                  <a:ea typeface="Muli Bold"/>
                  <a:cs typeface="Muli Bold"/>
                  <a:sym typeface="Muli Bold"/>
                </a:rPr>
                <a:t>Give response and feedback accordingly</a:t>
              </a:r>
            </a:p>
          </p:txBody>
        </p:sp>
      </p:grpSp>
      <p:sp>
        <p:nvSpPr>
          <p:cNvPr id="31" name="Freeform 31"/>
          <p:cNvSpPr/>
          <p:nvPr/>
        </p:nvSpPr>
        <p:spPr>
          <a:xfrm>
            <a:off x="15009039" y="7323256"/>
            <a:ext cx="2815186" cy="2876308"/>
          </a:xfrm>
          <a:custGeom>
            <a:avLst/>
            <a:gdLst/>
            <a:ahLst/>
            <a:cxnLst/>
            <a:rect l="l" t="t" r="r" b="b"/>
            <a:pathLst>
              <a:path w="2815186" h="2876308">
                <a:moveTo>
                  <a:pt x="0" y="0"/>
                </a:moveTo>
                <a:lnTo>
                  <a:pt x="2815186" y="0"/>
                </a:lnTo>
                <a:lnTo>
                  <a:pt x="2815186" y="2876308"/>
                </a:lnTo>
                <a:lnTo>
                  <a:pt x="0" y="2876308"/>
                </a:lnTo>
                <a:lnTo>
                  <a:pt x="0" y="0"/>
                </a:lnTo>
                <a:close/>
              </a:path>
            </a:pathLst>
          </a:custGeom>
          <a:blipFill>
            <a:blip r:embed="rId4"/>
            <a:stretch>
              <a:fillRect/>
            </a:stretch>
          </a:blipFill>
        </p:spPr>
        <p:txBody>
          <a:bodyPr/>
          <a:lstStyle/>
          <a:p>
            <a:endParaRPr lang="en-HK"/>
          </a:p>
        </p:txBody>
      </p:sp>
      <p:sp>
        <p:nvSpPr>
          <p:cNvPr id="32" name="TextBox 32"/>
          <p:cNvSpPr txBox="1"/>
          <p:nvPr/>
        </p:nvSpPr>
        <p:spPr>
          <a:xfrm>
            <a:off x="1028700" y="1347549"/>
            <a:ext cx="14787311" cy="1164910"/>
          </a:xfrm>
          <a:prstGeom prst="rect">
            <a:avLst/>
          </a:prstGeom>
        </p:spPr>
        <p:txBody>
          <a:bodyPr lIns="0" tIns="0" rIns="0" bIns="0" rtlCol="0" anchor="t">
            <a:spAutoFit/>
          </a:bodyPr>
          <a:lstStyle/>
          <a:p>
            <a:pPr algn="l">
              <a:lnSpc>
                <a:spcPts val="6300"/>
              </a:lnSpc>
            </a:pPr>
            <a:r>
              <a:rPr lang="en-US" sz="6300" b="1">
                <a:solidFill>
                  <a:srgbClr val="427BB1"/>
                </a:solidFill>
                <a:latin typeface="Thicker Bold"/>
                <a:ea typeface="Thicker Bold"/>
                <a:cs typeface="Thicker Bold"/>
                <a:sym typeface="Thicker Bold"/>
              </a:rPr>
              <a:t>SITUATION</a:t>
            </a:r>
          </a:p>
        </p:txBody>
      </p:sp>
      <p:grpSp>
        <p:nvGrpSpPr>
          <p:cNvPr id="33" name="Group 33"/>
          <p:cNvGrpSpPr/>
          <p:nvPr/>
        </p:nvGrpSpPr>
        <p:grpSpPr>
          <a:xfrm>
            <a:off x="9344025" y="6009053"/>
            <a:ext cx="7389698" cy="1314203"/>
            <a:chOff x="0" y="0"/>
            <a:chExt cx="9852931" cy="1752270"/>
          </a:xfrm>
        </p:grpSpPr>
        <p:grpSp>
          <p:nvGrpSpPr>
            <p:cNvPr id="34" name="Group 34"/>
            <p:cNvGrpSpPr/>
            <p:nvPr/>
          </p:nvGrpSpPr>
          <p:grpSpPr>
            <a:xfrm>
              <a:off x="593149" y="614912"/>
              <a:ext cx="9259782" cy="1077796"/>
              <a:chOff x="0" y="0"/>
              <a:chExt cx="501332" cy="58353"/>
            </a:xfrm>
          </p:grpSpPr>
          <p:sp>
            <p:nvSpPr>
              <p:cNvPr id="35" name="Freeform 35"/>
              <p:cNvSpPr/>
              <p:nvPr/>
            </p:nvSpPr>
            <p:spPr>
              <a:xfrm>
                <a:off x="0" y="0"/>
                <a:ext cx="501332" cy="58353"/>
              </a:xfrm>
              <a:custGeom>
                <a:avLst/>
                <a:gdLst/>
                <a:ahLst/>
                <a:cxnLst/>
                <a:rect l="l" t="t" r="r" b="b"/>
                <a:pathLst>
                  <a:path w="501332" h="58353">
                    <a:moveTo>
                      <a:pt x="29176" y="0"/>
                    </a:moveTo>
                    <a:lnTo>
                      <a:pt x="472155" y="0"/>
                    </a:lnTo>
                    <a:cubicBezTo>
                      <a:pt x="488269" y="0"/>
                      <a:pt x="501332" y="13063"/>
                      <a:pt x="501332" y="29176"/>
                    </a:cubicBezTo>
                    <a:lnTo>
                      <a:pt x="501332" y="29176"/>
                    </a:lnTo>
                    <a:cubicBezTo>
                      <a:pt x="501332" y="45290"/>
                      <a:pt x="488269" y="58353"/>
                      <a:pt x="472155" y="58353"/>
                    </a:cubicBezTo>
                    <a:lnTo>
                      <a:pt x="29176" y="58353"/>
                    </a:lnTo>
                    <a:cubicBezTo>
                      <a:pt x="13063" y="58353"/>
                      <a:pt x="0" y="45290"/>
                      <a:pt x="0" y="29176"/>
                    </a:cubicBezTo>
                    <a:lnTo>
                      <a:pt x="0" y="29176"/>
                    </a:lnTo>
                    <a:cubicBezTo>
                      <a:pt x="0" y="13063"/>
                      <a:pt x="13063" y="0"/>
                      <a:pt x="29176" y="0"/>
                    </a:cubicBezTo>
                    <a:close/>
                  </a:path>
                </a:pathLst>
              </a:custGeom>
              <a:solidFill>
                <a:srgbClr val="EBEFF2"/>
              </a:solidFill>
            </p:spPr>
            <p:txBody>
              <a:bodyPr/>
              <a:lstStyle/>
              <a:p>
                <a:endParaRPr lang="en-HK"/>
              </a:p>
            </p:txBody>
          </p:sp>
          <p:sp>
            <p:nvSpPr>
              <p:cNvPr id="36" name="TextBox 36"/>
              <p:cNvSpPr txBox="1"/>
              <p:nvPr/>
            </p:nvSpPr>
            <p:spPr>
              <a:xfrm>
                <a:off x="0" y="-38100"/>
                <a:ext cx="501332" cy="96453"/>
              </a:xfrm>
              <a:prstGeom prst="rect">
                <a:avLst/>
              </a:prstGeom>
            </p:spPr>
            <p:txBody>
              <a:bodyPr lIns="50800" tIns="50800" rIns="50800" bIns="50800" rtlCol="0" anchor="ctr"/>
              <a:lstStyle/>
              <a:p>
                <a:pPr algn="ctr">
                  <a:lnSpc>
                    <a:spcPts val="2659"/>
                  </a:lnSpc>
                  <a:spcBef>
                    <a:spcPct val="0"/>
                  </a:spcBef>
                </a:pPr>
                <a:endParaRPr/>
              </a:p>
            </p:txBody>
          </p:sp>
        </p:grpSp>
        <p:grpSp>
          <p:nvGrpSpPr>
            <p:cNvPr id="37" name="Group 37"/>
            <p:cNvGrpSpPr/>
            <p:nvPr/>
          </p:nvGrpSpPr>
          <p:grpSpPr>
            <a:xfrm>
              <a:off x="0" y="565973"/>
              <a:ext cx="1186298" cy="1186298"/>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E3AB"/>
              </a:solidFill>
            </p:spPr>
            <p:txBody>
              <a:bodyPr/>
              <a:lstStyle/>
              <a:p>
                <a:endParaRPr lang="en-HK"/>
              </a:p>
            </p:txBody>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40" name="TextBox 40"/>
            <p:cNvSpPr txBox="1"/>
            <p:nvPr/>
          </p:nvSpPr>
          <p:spPr>
            <a:xfrm>
              <a:off x="188444" y="854299"/>
              <a:ext cx="809411" cy="609644"/>
            </a:xfrm>
            <a:prstGeom prst="rect">
              <a:avLst/>
            </a:prstGeom>
          </p:spPr>
          <p:txBody>
            <a:bodyPr lIns="0" tIns="0" rIns="0" bIns="0" rtlCol="0" anchor="t">
              <a:spAutoFit/>
            </a:bodyPr>
            <a:lstStyle/>
            <a:p>
              <a:pPr algn="ctr">
                <a:lnSpc>
                  <a:spcPts val="3600"/>
                </a:lnSpc>
              </a:pPr>
              <a:r>
                <a:rPr lang="en-US" sz="3000" b="1">
                  <a:solidFill>
                    <a:srgbClr val="566877"/>
                  </a:solidFill>
                  <a:latin typeface="Muli Bold"/>
                  <a:ea typeface="Muli Bold"/>
                  <a:cs typeface="Muli Bold"/>
                  <a:sym typeface="Muli Bold"/>
                </a:rPr>
                <a:t>02</a:t>
              </a:r>
            </a:p>
          </p:txBody>
        </p:sp>
        <p:sp>
          <p:nvSpPr>
            <p:cNvPr id="41" name="TextBox 41"/>
            <p:cNvSpPr txBox="1"/>
            <p:nvPr/>
          </p:nvSpPr>
          <p:spPr>
            <a:xfrm>
              <a:off x="1526714" y="911516"/>
              <a:ext cx="8326218" cy="609600"/>
            </a:xfrm>
            <a:prstGeom prst="rect">
              <a:avLst/>
            </a:prstGeom>
          </p:spPr>
          <p:txBody>
            <a:bodyPr lIns="0" tIns="0" rIns="0" bIns="0" rtlCol="0" anchor="t">
              <a:spAutoFit/>
            </a:bodyPr>
            <a:lstStyle/>
            <a:p>
              <a:pPr marL="0" lvl="0" indent="0" algn="l">
                <a:lnSpc>
                  <a:spcPts val="3600"/>
                </a:lnSpc>
                <a:spcBef>
                  <a:spcPct val="0"/>
                </a:spcBef>
              </a:pPr>
              <a:r>
                <a:rPr lang="en-US" sz="3000" b="1">
                  <a:solidFill>
                    <a:srgbClr val="394956"/>
                  </a:solidFill>
                  <a:latin typeface="Muli Bold"/>
                  <a:ea typeface="Muli Bold"/>
                  <a:cs typeface="Muli Bold"/>
                  <a:sym typeface="Muli Bold"/>
                </a:rPr>
                <a:t>Send writing to AI bot</a:t>
              </a:r>
            </a:p>
          </p:txBody>
        </p:sp>
        <p:sp>
          <p:nvSpPr>
            <p:cNvPr id="42" name="TextBox 42"/>
            <p:cNvSpPr txBox="1"/>
            <p:nvPr/>
          </p:nvSpPr>
          <p:spPr>
            <a:xfrm>
              <a:off x="188444" y="0"/>
              <a:ext cx="7601506" cy="609600"/>
            </a:xfrm>
            <a:prstGeom prst="rect">
              <a:avLst/>
            </a:prstGeom>
          </p:spPr>
          <p:txBody>
            <a:bodyPr lIns="0" tIns="0" rIns="0" bIns="0" rtlCol="0" anchor="t">
              <a:spAutoFit/>
            </a:bodyPr>
            <a:lstStyle/>
            <a:p>
              <a:pPr marL="0" lvl="0" indent="0" algn="l">
                <a:lnSpc>
                  <a:spcPts val="3600"/>
                </a:lnSpc>
                <a:spcBef>
                  <a:spcPct val="0"/>
                </a:spcBef>
              </a:pPr>
              <a:r>
                <a:rPr lang="en-US" sz="3000" b="1">
                  <a:solidFill>
                    <a:srgbClr val="394956"/>
                  </a:solidFill>
                  <a:latin typeface="Muli Bold"/>
                  <a:ea typeface="Muli Bold"/>
                  <a:cs typeface="Muli Bold"/>
                  <a:sym typeface="Muli Bold"/>
                </a:rPr>
                <a:t>TEACHER</a:t>
              </a:r>
            </a:p>
          </p:txBody>
        </p:sp>
      </p:grpSp>
      <p:sp>
        <p:nvSpPr>
          <p:cNvPr id="43" name="TextBox 43"/>
          <p:cNvSpPr txBox="1"/>
          <p:nvPr/>
        </p:nvSpPr>
        <p:spPr>
          <a:xfrm>
            <a:off x="3769901" y="9260730"/>
            <a:ext cx="10348148" cy="587376"/>
          </a:xfrm>
          <a:prstGeom prst="rect">
            <a:avLst/>
          </a:prstGeom>
        </p:spPr>
        <p:txBody>
          <a:bodyPr lIns="0" tIns="0" rIns="0" bIns="0" rtlCol="0" anchor="t">
            <a:spAutoFit/>
          </a:bodyPr>
          <a:lstStyle/>
          <a:p>
            <a:pPr algn="ctr">
              <a:lnSpc>
                <a:spcPts val="4899"/>
              </a:lnSpc>
              <a:spcBef>
                <a:spcPct val="0"/>
              </a:spcBef>
            </a:pPr>
            <a:r>
              <a:rPr lang="en-US" sz="3499" b="1">
                <a:solidFill>
                  <a:srgbClr val="000000"/>
                </a:solidFill>
                <a:latin typeface="Muli Bold"/>
                <a:ea typeface="Muli Bold"/>
                <a:cs typeface="Muli Bold"/>
                <a:sym typeface="Muli Bold"/>
              </a:rPr>
              <a:t>What are the results and impacts to students?</a:t>
            </a:r>
          </a:p>
        </p:txBody>
      </p:sp>
      <p:sp>
        <p:nvSpPr>
          <p:cNvPr id="44" name="TextBox 44"/>
          <p:cNvSpPr txBox="1"/>
          <p:nvPr/>
        </p:nvSpPr>
        <p:spPr>
          <a:xfrm>
            <a:off x="1010830" y="4621663"/>
            <a:ext cx="14787311" cy="1164910"/>
          </a:xfrm>
          <a:prstGeom prst="rect">
            <a:avLst/>
          </a:prstGeom>
        </p:spPr>
        <p:txBody>
          <a:bodyPr lIns="0" tIns="0" rIns="0" bIns="0" rtlCol="0" anchor="t">
            <a:spAutoFit/>
          </a:bodyPr>
          <a:lstStyle/>
          <a:p>
            <a:pPr algn="l">
              <a:lnSpc>
                <a:spcPts val="6300"/>
              </a:lnSpc>
            </a:pPr>
            <a:r>
              <a:rPr lang="en-US" sz="6300" b="1">
                <a:solidFill>
                  <a:srgbClr val="427BB1"/>
                </a:solidFill>
                <a:latin typeface="Thicker Bold"/>
                <a:ea typeface="Thicker Bold"/>
                <a:cs typeface="Thicker Bold"/>
                <a:sym typeface="Thicker Bold"/>
              </a:rPr>
              <a:t>PROCEDURES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2453958" y="-2118081"/>
            <a:ext cx="19453940" cy="12304617"/>
          </a:xfrm>
          <a:custGeom>
            <a:avLst/>
            <a:gdLst/>
            <a:ahLst/>
            <a:cxnLst/>
            <a:rect l="l" t="t" r="r" b="b"/>
            <a:pathLst>
              <a:path w="19453940" h="12304617">
                <a:moveTo>
                  <a:pt x="0" y="0"/>
                </a:moveTo>
                <a:lnTo>
                  <a:pt x="19453940" y="0"/>
                </a:lnTo>
                <a:lnTo>
                  <a:pt x="19453940" y="12304617"/>
                </a:lnTo>
                <a:lnTo>
                  <a:pt x="0" y="123046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HK"/>
          </a:p>
        </p:txBody>
      </p:sp>
      <p:sp>
        <p:nvSpPr>
          <p:cNvPr id="3" name="Freeform 3"/>
          <p:cNvSpPr/>
          <p:nvPr/>
        </p:nvSpPr>
        <p:spPr>
          <a:xfrm>
            <a:off x="9033649" y="459338"/>
            <a:ext cx="8766068" cy="9451287"/>
          </a:xfrm>
          <a:custGeom>
            <a:avLst/>
            <a:gdLst/>
            <a:ahLst/>
            <a:cxnLst/>
            <a:rect l="l" t="t" r="r" b="b"/>
            <a:pathLst>
              <a:path w="8766068" h="9451287">
                <a:moveTo>
                  <a:pt x="0" y="0"/>
                </a:moveTo>
                <a:lnTo>
                  <a:pt x="8766068" y="0"/>
                </a:lnTo>
                <a:lnTo>
                  <a:pt x="8766068" y="9451286"/>
                </a:lnTo>
                <a:lnTo>
                  <a:pt x="0" y="9451286"/>
                </a:lnTo>
                <a:lnTo>
                  <a:pt x="0" y="0"/>
                </a:lnTo>
                <a:close/>
              </a:path>
            </a:pathLst>
          </a:custGeom>
          <a:blipFill>
            <a:blip r:embed="rId4"/>
            <a:stretch>
              <a:fillRect/>
            </a:stretch>
          </a:blipFill>
        </p:spPr>
        <p:txBody>
          <a:bodyPr/>
          <a:lstStyle/>
          <a:p>
            <a:endParaRPr lang="en-HK"/>
          </a:p>
        </p:txBody>
      </p:sp>
      <p:sp>
        <p:nvSpPr>
          <p:cNvPr id="4" name="Freeform 4"/>
          <p:cNvSpPr/>
          <p:nvPr/>
        </p:nvSpPr>
        <p:spPr>
          <a:xfrm>
            <a:off x="9144000" y="1028700"/>
            <a:ext cx="8545367" cy="6286650"/>
          </a:xfrm>
          <a:custGeom>
            <a:avLst/>
            <a:gdLst/>
            <a:ahLst/>
            <a:cxnLst/>
            <a:rect l="l" t="t" r="r" b="b"/>
            <a:pathLst>
              <a:path w="8545367" h="6286650">
                <a:moveTo>
                  <a:pt x="0" y="0"/>
                </a:moveTo>
                <a:lnTo>
                  <a:pt x="8545367" y="0"/>
                </a:lnTo>
                <a:lnTo>
                  <a:pt x="8545367" y="6286650"/>
                </a:lnTo>
                <a:lnTo>
                  <a:pt x="0" y="6286650"/>
                </a:lnTo>
                <a:lnTo>
                  <a:pt x="0" y="0"/>
                </a:lnTo>
                <a:close/>
              </a:path>
            </a:pathLst>
          </a:custGeom>
          <a:blipFill>
            <a:blip r:embed="rId5"/>
            <a:stretch>
              <a:fillRect l="-1078" t="-3611" r="-3517"/>
            </a:stretch>
          </a:blipFill>
        </p:spPr>
        <p:txBody>
          <a:bodyPr/>
          <a:lstStyle/>
          <a:p>
            <a:endParaRPr lang="en-HK"/>
          </a:p>
        </p:txBody>
      </p:sp>
      <p:sp>
        <p:nvSpPr>
          <p:cNvPr id="5" name="Freeform 5"/>
          <p:cNvSpPr/>
          <p:nvPr/>
        </p:nvSpPr>
        <p:spPr>
          <a:xfrm>
            <a:off x="695362" y="317955"/>
            <a:ext cx="8014129" cy="9670140"/>
          </a:xfrm>
          <a:custGeom>
            <a:avLst/>
            <a:gdLst/>
            <a:ahLst/>
            <a:cxnLst/>
            <a:rect l="l" t="t" r="r" b="b"/>
            <a:pathLst>
              <a:path w="8014129" h="9670140">
                <a:moveTo>
                  <a:pt x="0" y="0"/>
                </a:moveTo>
                <a:lnTo>
                  <a:pt x="8014129" y="0"/>
                </a:lnTo>
                <a:lnTo>
                  <a:pt x="8014129" y="9670140"/>
                </a:lnTo>
                <a:lnTo>
                  <a:pt x="0" y="9670140"/>
                </a:lnTo>
                <a:lnTo>
                  <a:pt x="0" y="0"/>
                </a:lnTo>
                <a:close/>
              </a:path>
            </a:pathLst>
          </a:custGeom>
          <a:blipFill>
            <a:blip r:embed="rId6"/>
            <a:stretch>
              <a:fillRect/>
            </a:stretch>
          </a:blipFill>
        </p:spPr>
        <p:txBody>
          <a:bodyPr/>
          <a:lstStyle/>
          <a:p>
            <a:endParaRPr lang="en-HK"/>
          </a:p>
        </p:txBody>
      </p:sp>
      <p:sp>
        <p:nvSpPr>
          <p:cNvPr id="6" name="Freeform 6"/>
          <p:cNvSpPr/>
          <p:nvPr/>
        </p:nvSpPr>
        <p:spPr>
          <a:xfrm>
            <a:off x="9044400" y="449813"/>
            <a:ext cx="8644966" cy="9558023"/>
          </a:xfrm>
          <a:custGeom>
            <a:avLst/>
            <a:gdLst/>
            <a:ahLst/>
            <a:cxnLst/>
            <a:rect l="l" t="t" r="r" b="b"/>
            <a:pathLst>
              <a:path w="8644966" h="9558023">
                <a:moveTo>
                  <a:pt x="0" y="0"/>
                </a:moveTo>
                <a:lnTo>
                  <a:pt x="8644967" y="0"/>
                </a:lnTo>
                <a:lnTo>
                  <a:pt x="8644967" y="9558023"/>
                </a:lnTo>
                <a:lnTo>
                  <a:pt x="0" y="9558023"/>
                </a:lnTo>
                <a:lnTo>
                  <a:pt x="0" y="0"/>
                </a:lnTo>
                <a:close/>
              </a:path>
            </a:pathLst>
          </a:custGeom>
          <a:blipFill>
            <a:blip r:embed="rId7"/>
            <a:stretch>
              <a:fillRect t="-268" r="-69249"/>
            </a:stretch>
          </a:blipFill>
        </p:spPr>
        <p:txBody>
          <a:bodyPr/>
          <a:lstStyle/>
          <a:p>
            <a:endParaRPr lang="en-HK"/>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5EC78458-21CE-5615-0551-F392AC729AC5}"/>
              </a:ext>
            </a:extLst>
          </p:cNvPr>
          <p:cNvSpPr/>
          <p:nvPr/>
        </p:nvSpPr>
        <p:spPr>
          <a:xfrm rot="-5400000">
            <a:off x="-12453958" y="-2118081"/>
            <a:ext cx="19453940" cy="12304617"/>
          </a:xfrm>
          <a:custGeom>
            <a:avLst/>
            <a:gdLst/>
            <a:ahLst/>
            <a:cxnLst/>
            <a:rect l="l" t="t" r="r" b="b"/>
            <a:pathLst>
              <a:path w="19453940" h="12304617">
                <a:moveTo>
                  <a:pt x="0" y="0"/>
                </a:moveTo>
                <a:lnTo>
                  <a:pt x="19453940" y="0"/>
                </a:lnTo>
                <a:lnTo>
                  <a:pt x="19453940" y="12304617"/>
                </a:lnTo>
                <a:lnTo>
                  <a:pt x="0" y="123046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HK"/>
          </a:p>
        </p:txBody>
      </p:sp>
      <p:grpSp>
        <p:nvGrpSpPr>
          <p:cNvPr id="6" name="Group 3">
            <a:extLst>
              <a:ext uri="{FF2B5EF4-FFF2-40B4-BE49-F238E27FC236}">
                <a16:creationId xmlns:a16="http://schemas.microsoft.com/office/drawing/2014/main" id="{026718AD-0D11-3E4A-DA9A-F29F56341B81}"/>
              </a:ext>
            </a:extLst>
          </p:cNvPr>
          <p:cNvGrpSpPr/>
          <p:nvPr/>
        </p:nvGrpSpPr>
        <p:grpSpPr>
          <a:xfrm>
            <a:off x="5089800" y="247069"/>
            <a:ext cx="12685139" cy="5295237"/>
            <a:chOff x="0" y="0"/>
            <a:chExt cx="3340942" cy="1394630"/>
          </a:xfrm>
        </p:grpSpPr>
        <p:sp>
          <p:nvSpPr>
            <p:cNvPr id="7" name="Freeform 4">
              <a:extLst>
                <a:ext uri="{FF2B5EF4-FFF2-40B4-BE49-F238E27FC236}">
                  <a16:creationId xmlns:a16="http://schemas.microsoft.com/office/drawing/2014/main" id="{DC68D718-F2BD-95F0-8969-B013B6C1664F}"/>
                </a:ext>
              </a:extLst>
            </p:cNvPr>
            <p:cNvSpPr/>
            <p:nvPr/>
          </p:nvSpPr>
          <p:spPr>
            <a:xfrm>
              <a:off x="0" y="0"/>
              <a:ext cx="3340942" cy="1394630"/>
            </a:xfrm>
            <a:custGeom>
              <a:avLst/>
              <a:gdLst/>
              <a:ahLst/>
              <a:cxnLst/>
              <a:rect l="l" t="t" r="r" b="b"/>
              <a:pathLst>
                <a:path w="3340942" h="1394630">
                  <a:moveTo>
                    <a:pt x="31126" y="0"/>
                  </a:moveTo>
                  <a:lnTo>
                    <a:pt x="3309816" y="0"/>
                  </a:lnTo>
                  <a:cubicBezTo>
                    <a:pt x="3327007" y="0"/>
                    <a:pt x="3340942" y="13936"/>
                    <a:pt x="3340942" y="31126"/>
                  </a:cubicBezTo>
                  <a:lnTo>
                    <a:pt x="3340942" y="1363504"/>
                  </a:lnTo>
                  <a:cubicBezTo>
                    <a:pt x="3340942" y="1380695"/>
                    <a:pt x="3327007" y="1394630"/>
                    <a:pt x="3309816" y="1394630"/>
                  </a:cubicBezTo>
                  <a:lnTo>
                    <a:pt x="31126" y="1394630"/>
                  </a:lnTo>
                  <a:cubicBezTo>
                    <a:pt x="13936" y="1394630"/>
                    <a:pt x="0" y="1380695"/>
                    <a:pt x="0" y="1363504"/>
                  </a:cubicBezTo>
                  <a:lnTo>
                    <a:pt x="0" y="31126"/>
                  </a:lnTo>
                  <a:cubicBezTo>
                    <a:pt x="0" y="13936"/>
                    <a:pt x="13936" y="0"/>
                    <a:pt x="31126" y="0"/>
                  </a:cubicBezTo>
                  <a:close/>
                </a:path>
              </a:pathLst>
            </a:custGeom>
            <a:solidFill>
              <a:srgbClr val="EEEDF8"/>
            </a:solidFill>
          </p:spPr>
          <p:txBody>
            <a:bodyPr/>
            <a:lstStyle/>
            <a:p>
              <a:endParaRPr lang="en-HK"/>
            </a:p>
          </p:txBody>
        </p:sp>
        <p:sp>
          <p:nvSpPr>
            <p:cNvPr id="8" name="TextBox 5">
              <a:extLst>
                <a:ext uri="{FF2B5EF4-FFF2-40B4-BE49-F238E27FC236}">
                  <a16:creationId xmlns:a16="http://schemas.microsoft.com/office/drawing/2014/main" id="{DC94B355-2290-5A8F-971D-354FC4E03DD7}"/>
                </a:ext>
              </a:extLst>
            </p:cNvPr>
            <p:cNvSpPr txBox="1"/>
            <p:nvPr/>
          </p:nvSpPr>
          <p:spPr>
            <a:xfrm>
              <a:off x="0" y="-38100"/>
              <a:ext cx="3340942" cy="1432730"/>
            </a:xfrm>
            <a:prstGeom prst="rect">
              <a:avLst/>
            </a:prstGeom>
          </p:spPr>
          <p:txBody>
            <a:bodyPr lIns="50800" tIns="50800" rIns="50800" bIns="50800" rtlCol="0" anchor="ctr"/>
            <a:lstStyle/>
            <a:p>
              <a:pPr algn="ctr">
                <a:lnSpc>
                  <a:spcPts val="2659"/>
                </a:lnSpc>
              </a:pPr>
              <a:endParaRPr/>
            </a:p>
          </p:txBody>
        </p:sp>
      </p:grpSp>
      <p:sp>
        <p:nvSpPr>
          <p:cNvPr id="9" name="TextBox 6">
            <a:extLst>
              <a:ext uri="{FF2B5EF4-FFF2-40B4-BE49-F238E27FC236}">
                <a16:creationId xmlns:a16="http://schemas.microsoft.com/office/drawing/2014/main" id="{D0CC3574-3D0F-FA7F-5D69-FB4BEDEFDCFF}"/>
              </a:ext>
            </a:extLst>
          </p:cNvPr>
          <p:cNvSpPr txBox="1"/>
          <p:nvPr/>
        </p:nvSpPr>
        <p:spPr>
          <a:xfrm>
            <a:off x="5258234" y="408329"/>
            <a:ext cx="12096233" cy="5000626"/>
          </a:xfrm>
          <a:prstGeom prst="rect">
            <a:avLst/>
          </a:prstGeom>
        </p:spPr>
        <p:txBody>
          <a:bodyPr lIns="0" tIns="0" rIns="0" bIns="0" rtlCol="0" anchor="t">
            <a:spAutoFit/>
          </a:bodyPr>
          <a:lstStyle/>
          <a:p>
            <a:pPr algn="just">
              <a:lnSpc>
                <a:spcPts val="4499"/>
              </a:lnSpc>
            </a:pPr>
            <a:r>
              <a:rPr lang="en-US" sz="2499">
                <a:solidFill>
                  <a:srgbClr val="000000"/>
                </a:solidFill>
                <a:latin typeface="Muli"/>
                <a:ea typeface="Muli"/>
                <a:cs typeface="Muli"/>
                <a:sym typeface="Muli"/>
              </a:rPr>
              <a:t>On the other hand, Ishowpeed visit may case some negative </a:t>
            </a:r>
            <a:r>
              <a:rPr lang="en-US" sz="2499" b="1">
                <a:solidFill>
                  <a:srgbClr val="000000"/>
                </a:solidFill>
                <a:latin typeface="Muli Bold"/>
                <a:ea typeface="Muli Bold"/>
                <a:cs typeface="Muli Bold"/>
                <a:sym typeface="Muli Bold"/>
              </a:rPr>
              <a:t>impact to</a:t>
            </a:r>
            <a:r>
              <a:rPr lang="en-US" sz="2499">
                <a:solidFill>
                  <a:srgbClr val="000000"/>
                </a:solidFill>
                <a:latin typeface="Muli"/>
                <a:ea typeface="Muli"/>
                <a:cs typeface="Muli"/>
                <a:sym typeface="Muli"/>
              </a:rPr>
              <a:t> Hong Kong. Just like what I just said IShowSpeed is a famous social media influencer and that mean whether he go to any where his fans will follow him. When he </a:t>
            </a:r>
            <a:r>
              <a:rPr lang="en-US" sz="2499" b="1">
                <a:solidFill>
                  <a:srgbClr val="000000"/>
                </a:solidFill>
                <a:latin typeface="Muli Bold"/>
                <a:ea typeface="Muli Bold"/>
                <a:cs typeface="Muli Bold"/>
                <a:sym typeface="Muli Bold"/>
              </a:rPr>
              <a:t>come</a:t>
            </a:r>
            <a:r>
              <a:rPr lang="en-US" sz="2499">
                <a:solidFill>
                  <a:srgbClr val="000000"/>
                </a:solidFill>
                <a:latin typeface="Muli"/>
                <a:ea typeface="Muli"/>
                <a:cs typeface="Muli"/>
                <a:sym typeface="Muli"/>
              </a:rPr>
              <a:t> to Hong Kong and </a:t>
            </a:r>
            <a:r>
              <a:rPr lang="en-US" sz="2499" b="1">
                <a:solidFill>
                  <a:srgbClr val="000000"/>
                </a:solidFill>
                <a:latin typeface="Muli Bold"/>
                <a:ea typeface="Muli Bold"/>
                <a:cs typeface="Muli Bold"/>
                <a:sym typeface="Muli Bold"/>
              </a:rPr>
              <a:t>rode</a:t>
            </a:r>
            <a:r>
              <a:rPr lang="en-US" sz="2499">
                <a:solidFill>
                  <a:srgbClr val="000000"/>
                </a:solidFill>
                <a:latin typeface="Muli"/>
                <a:ea typeface="Muli"/>
                <a:cs typeface="Muli"/>
                <a:sym typeface="Muli"/>
              </a:rPr>
              <a:t> the iconic tram, there was a mall of people being like a stalker and chase IShowSpeed in the MTR Station. </a:t>
            </a:r>
            <a:r>
              <a:rPr lang="en-US" sz="2499" b="1">
                <a:solidFill>
                  <a:srgbClr val="000000"/>
                </a:solidFill>
                <a:latin typeface="Muli Bold"/>
                <a:ea typeface="Muli Bold"/>
                <a:cs typeface="Muli Bold"/>
                <a:sym typeface="Muli Bold"/>
              </a:rPr>
              <a:t>Also because of his fans, the public facilities of the station damaged by them, such as the exit gate. </a:t>
            </a:r>
            <a:r>
              <a:rPr lang="en-US" sz="2499">
                <a:solidFill>
                  <a:srgbClr val="000000"/>
                </a:solidFill>
                <a:latin typeface="Muli"/>
                <a:ea typeface="Muli"/>
                <a:cs typeface="Muli"/>
                <a:sym typeface="Muli"/>
              </a:rPr>
              <a:t>These fans behave also disrupting the local traffic and dangerously leaning and of a tram on Hong Kong Island with a try shared to interact with IShowSpeed on another tram.</a:t>
            </a:r>
          </a:p>
        </p:txBody>
      </p:sp>
      <p:grpSp>
        <p:nvGrpSpPr>
          <p:cNvPr id="10" name="Group 7">
            <a:extLst>
              <a:ext uri="{FF2B5EF4-FFF2-40B4-BE49-F238E27FC236}">
                <a16:creationId xmlns:a16="http://schemas.microsoft.com/office/drawing/2014/main" id="{00F96C71-A21C-DD95-D696-52CB2F455DF8}"/>
              </a:ext>
            </a:extLst>
          </p:cNvPr>
          <p:cNvGrpSpPr/>
          <p:nvPr/>
        </p:nvGrpSpPr>
        <p:grpSpPr>
          <a:xfrm>
            <a:off x="5089800" y="5666130"/>
            <a:ext cx="12752573" cy="4512397"/>
            <a:chOff x="0" y="0"/>
            <a:chExt cx="3358702" cy="1188450"/>
          </a:xfrm>
        </p:grpSpPr>
        <p:sp>
          <p:nvSpPr>
            <p:cNvPr id="11" name="Freeform 8">
              <a:extLst>
                <a:ext uri="{FF2B5EF4-FFF2-40B4-BE49-F238E27FC236}">
                  <a16:creationId xmlns:a16="http://schemas.microsoft.com/office/drawing/2014/main" id="{A946F503-FC4B-520C-17FC-8D5CCC284407}"/>
                </a:ext>
              </a:extLst>
            </p:cNvPr>
            <p:cNvSpPr/>
            <p:nvPr/>
          </p:nvSpPr>
          <p:spPr>
            <a:xfrm>
              <a:off x="0" y="0"/>
              <a:ext cx="3358702" cy="1188450"/>
            </a:xfrm>
            <a:custGeom>
              <a:avLst/>
              <a:gdLst/>
              <a:ahLst/>
              <a:cxnLst/>
              <a:rect l="l" t="t" r="r" b="b"/>
              <a:pathLst>
                <a:path w="3358702" h="1188450">
                  <a:moveTo>
                    <a:pt x="30961" y="0"/>
                  </a:moveTo>
                  <a:lnTo>
                    <a:pt x="3327741" y="0"/>
                  </a:lnTo>
                  <a:cubicBezTo>
                    <a:pt x="3335953" y="0"/>
                    <a:pt x="3343828" y="3262"/>
                    <a:pt x="3349634" y="9068"/>
                  </a:cubicBezTo>
                  <a:cubicBezTo>
                    <a:pt x="3355441" y="14875"/>
                    <a:pt x="3358702" y="22750"/>
                    <a:pt x="3358702" y="30961"/>
                  </a:cubicBezTo>
                  <a:lnTo>
                    <a:pt x="3358702" y="1157489"/>
                  </a:lnTo>
                  <a:cubicBezTo>
                    <a:pt x="3358702" y="1174588"/>
                    <a:pt x="3344840" y="1188450"/>
                    <a:pt x="3327741" y="1188450"/>
                  </a:cubicBezTo>
                  <a:lnTo>
                    <a:pt x="30961" y="1188450"/>
                  </a:lnTo>
                  <a:cubicBezTo>
                    <a:pt x="13862" y="1188450"/>
                    <a:pt x="0" y="1174588"/>
                    <a:pt x="0" y="1157489"/>
                  </a:cubicBezTo>
                  <a:lnTo>
                    <a:pt x="0" y="30961"/>
                  </a:lnTo>
                  <a:cubicBezTo>
                    <a:pt x="0" y="13862"/>
                    <a:pt x="13862" y="0"/>
                    <a:pt x="30961" y="0"/>
                  </a:cubicBezTo>
                  <a:close/>
                </a:path>
              </a:pathLst>
            </a:custGeom>
            <a:solidFill>
              <a:srgbClr val="D1F8E5"/>
            </a:solidFill>
          </p:spPr>
          <p:txBody>
            <a:bodyPr/>
            <a:lstStyle/>
            <a:p>
              <a:endParaRPr lang="en-HK"/>
            </a:p>
          </p:txBody>
        </p:sp>
        <p:sp>
          <p:nvSpPr>
            <p:cNvPr id="12" name="TextBox 9">
              <a:extLst>
                <a:ext uri="{FF2B5EF4-FFF2-40B4-BE49-F238E27FC236}">
                  <a16:creationId xmlns:a16="http://schemas.microsoft.com/office/drawing/2014/main" id="{5CB4F48C-39B7-F24E-3891-A5F7FBEFAD16}"/>
                </a:ext>
              </a:extLst>
            </p:cNvPr>
            <p:cNvSpPr txBox="1"/>
            <p:nvPr/>
          </p:nvSpPr>
          <p:spPr>
            <a:xfrm>
              <a:off x="0" y="-38100"/>
              <a:ext cx="3358702" cy="1226550"/>
            </a:xfrm>
            <a:prstGeom prst="rect">
              <a:avLst/>
            </a:prstGeom>
          </p:spPr>
          <p:txBody>
            <a:bodyPr lIns="50800" tIns="50800" rIns="50800" bIns="50800" rtlCol="0" anchor="ctr"/>
            <a:lstStyle/>
            <a:p>
              <a:pPr algn="ctr">
                <a:lnSpc>
                  <a:spcPts val="2659"/>
                </a:lnSpc>
              </a:pPr>
              <a:endParaRPr/>
            </a:p>
          </p:txBody>
        </p:sp>
      </p:grpSp>
      <p:grpSp>
        <p:nvGrpSpPr>
          <p:cNvPr id="13" name="Group 10">
            <a:extLst>
              <a:ext uri="{FF2B5EF4-FFF2-40B4-BE49-F238E27FC236}">
                <a16:creationId xmlns:a16="http://schemas.microsoft.com/office/drawing/2014/main" id="{1DBD2290-2BDD-70E6-A245-983CA27721DF}"/>
              </a:ext>
            </a:extLst>
          </p:cNvPr>
          <p:cNvGrpSpPr/>
          <p:nvPr/>
        </p:nvGrpSpPr>
        <p:grpSpPr>
          <a:xfrm>
            <a:off x="4837762" y="5542305"/>
            <a:ext cx="12903525" cy="4693238"/>
            <a:chOff x="0" y="0"/>
            <a:chExt cx="3398459" cy="1236079"/>
          </a:xfrm>
        </p:grpSpPr>
        <p:sp>
          <p:nvSpPr>
            <p:cNvPr id="14" name="Freeform 11">
              <a:extLst>
                <a:ext uri="{FF2B5EF4-FFF2-40B4-BE49-F238E27FC236}">
                  <a16:creationId xmlns:a16="http://schemas.microsoft.com/office/drawing/2014/main" id="{DA929DD6-66DF-65CF-BA2D-D571CDF22D3E}"/>
                </a:ext>
              </a:extLst>
            </p:cNvPr>
            <p:cNvSpPr/>
            <p:nvPr/>
          </p:nvSpPr>
          <p:spPr>
            <a:xfrm>
              <a:off x="0" y="0"/>
              <a:ext cx="3398459" cy="1236079"/>
            </a:xfrm>
            <a:custGeom>
              <a:avLst/>
              <a:gdLst/>
              <a:ahLst/>
              <a:cxnLst/>
              <a:rect l="l" t="t" r="r" b="b"/>
              <a:pathLst>
                <a:path w="3398459" h="1236079">
                  <a:moveTo>
                    <a:pt x="30599" y="0"/>
                  </a:moveTo>
                  <a:lnTo>
                    <a:pt x="3367860" y="0"/>
                  </a:lnTo>
                  <a:cubicBezTo>
                    <a:pt x="3384760" y="0"/>
                    <a:pt x="3398459" y="13700"/>
                    <a:pt x="3398459" y="30599"/>
                  </a:cubicBezTo>
                  <a:lnTo>
                    <a:pt x="3398459" y="1205480"/>
                  </a:lnTo>
                  <a:cubicBezTo>
                    <a:pt x="3398459" y="1213595"/>
                    <a:pt x="3395235" y="1221378"/>
                    <a:pt x="3389497" y="1227117"/>
                  </a:cubicBezTo>
                  <a:cubicBezTo>
                    <a:pt x="3383759" y="1232855"/>
                    <a:pt x="3375975" y="1236079"/>
                    <a:pt x="3367860" y="1236079"/>
                  </a:cubicBezTo>
                  <a:lnTo>
                    <a:pt x="30599" y="1236079"/>
                  </a:lnTo>
                  <a:cubicBezTo>
                    <a:pt x="22484" y="1236079"/>
                    <a:pt x="14701" y="1232855"/>
                    <a:pt x="8962" y="1227117"/>
                  </a:cubicBezTo>
                  <a:cubicBezTo>
                    <a:pt x="3224" y="1221378"/>
                    <a:pt x="0" y="1213595"/>
                    <a:pt x="0" y="1205480"/>
                  </a:cubicBezTo>
                  <a:lnTo>
                    <a:pt x="0" y="30599"/>
                  </a:lnTo>
                  <a:cubicBezTo>
                    <a:pt x="0" y="22484"/>
                    <a:pt x="3224" y="14701"/>
                    <a:pt x="8962" y="8962"/>
                  </a:cubicBezTo>
                  <a:cubicBezTo>
                    <a:pt x="14701" y="3224"/>
                    <a:pt x="22484" y="0"/>
                    <a:pt x="30599" y="0"/>
                  </a:cubicBezTo>
                  <a:close/>
                </a:path>
              </a:pathLst>
            </a:custGeom>
            <a:solidFill>
              <a:srgbClr val="D1F8E5">
                <a:alpha val="15686"/>
              </a:srgbClr>
            </a:solidFill>
          </p:spPr>
          <p:txBody>
            <a:bodyPr/>
            <a:lstStyle/>
            <a:p>
              <a:endParaRPr lang="en-HK"/>
            </a:p>
          </p:txBody>
        </p:sp>
        <p:sp>
          <p:nvSpPr>
            <p:cNvPr id="15" name="TextBox 12">
              <a:extLst>
                <a:ext uri="{FF2B5EF4-FFF2-40B4-BE49-F238E27FC236}">
                  <a16:creationId xmlns:a16="http://schemas.microsoft.com/office/drawing/2014/main" id="{21713637-F1E5-BBCD-C18B-D6E53B540FF1}"/>
                </a:ext>
              </a:extLst>
            </p:cNvPr>
            <p:cNvSpPr txBox="1"/>
            <p:nvPr/>
          </p:nvSpPr>
          <p:spPr>
            <a:xfrm>
              <a:off x="0" y="-38100"/>
              <a:ext cx="3398459" cy="1274179"/>
            </a:xfrm>
            <a:prstGeom prst="rect">
              <a:avLst/>
            </a:prstGeom>
          </p:spPr>
          <p:txBody>
            <a:bodyPr lIns="50800" tIns="50800" rIns="50800" bIns="50800" rtlCol="0" anchor="ctr"/>
            <a:lstStyle/>
            <a:p>
              <a:pPr algn="ctr">
                <a:lnSpc>
                  <a:spcPts val="2659"/>
                </a:lnSpc>
              </a:pPr>
              <a:endParaRPr/>
            </a:p>
          </p:txBody>
        </p:sp>
      </p:grpSp>
      <p:sp>
        <p:nvSpPr>
          <p:cNvPr id="16" name="TextBox 13">
            <a:extLst>
              <a:ext uri="{FF2B5EF4-FFF2-40B4-BE49-F238E27FC236}">
                <a16:creationId xmlns:a16="http://schemas.microsoft.com/office/drawing/2014/main" id="{28A4734A-2DFE-956B-D769-BCFD3C971028}"/>
              </a:ext>
            </a:extLst>
          </p:cNvPr>
          <p:cNvSpPr txBox="1"/>
          <p:nvPr/>
        </p:nvSpPr>
        <p:spPr>
          <a:xfrm>
            <a:off x="5258317" y="5633747"/>
            <a:ext cx="12096233" cy="4356100"/>
          </a:xfrm>
          <a:prstGeom prst="rect">
            <a:avLst/>
          </a:prstGeom>
        </p:spPr>
        <p:txBody>
          <a:bodyPr lIns="0" tIns="0" rIns="0" bIns="0" rtlCol="0" anchor="t">
            <a:spAutoFit/>
          </a:bodyPr>
          <a:lstStyle/>
          <a:p>
            <a:pPr algn="just">
              <a:lnSpc>
                <a:spcPts val="3499"/>
              </a:lnSpc>
              <a:spcBef>
                <a:spcPct val="0"/>
              </a:spcBef>
            </a:pPr>
            <a:r>
              <a:rPr lang="en-US" sz="2499" b="1">
                <a:solidFill>
                  <a:srgbClr val="000000"/>
                </a:solidFill>
                <a:latin typeface="Muli Bold"/>
                <a:ea typeface="Muli Bold"/>
                <a:cs typeface="Muli Bold"/>
                <a:sym typeface="Muli Bold"/>
              </a:rPr>
              <a:t>Revised Example:</a:t>
            </a:r>
          </a:p>
          <a:p>
            <a:pPr algn="just">
              <a:lnSpc>
                <a:spcPts val="3499"/>
              </a:lnSpc>
              <a:spcBef>
                <a:spcPct val="0"/>
              </a:spcBef>
            </a:pPr>
            <a:r>
              <a:rPr lang="en-US" sz="2499">
                <a:solidFill>
                  <a:srgbClr val="000000"/>
                </a:solidFill>
                <a:latin typeface="Muli"/>
                <a:ea typeface="Muli"/>
                <a:cs typeface="Muli"/>
                <a:sym typeface="Muli"/>
              </a:rPr>
              <a:t>On the other hand, IShowSpeed's visit may also have negative </a:t>
            </a:r>
            <a:r>
              <a:rPr lang="en-US" sz="2499" b="1">
                <a:solidFill>
                  <a:srgbClr val="000000"/>
                </a:solidFill>
                <a:latin typeface="Muli Bold"/>
                <a:ea typeface="Muli Bold"/>
                <a:cs typeface="Muli Bold"/>
                <a:sym typeface="Muli Bold"/>
              </a:rPr>
              <a:t>impacts on</a:t>
            </a:r>
            <a:r>
              <a:rPr lang="en-US" sz="2499">
                <a:solidFill>
                  <a:srgbClr val="000000"/>
                </a:solidFill>
                <a:latin typeface="Muli"/>
                <a:ea typeface="Muli"/>
                <a:cs typeface="Muli"/>
                <a:sym typeface="Muli"/>
              </a:rPr>
              <a:t> Hong Kong. Given his immense popularity, wherever IShowSpeed goes, his fans are sure to follow. When he </a:t>
            </a:r>
            <a:r>
              <a:rPr lang="en-US" sz="2499" b="1">
                <a:solidFill>
                  <a:srgbClr val="000000"/>
                </a:solidFill>
                <a:latin typeface="Muli Bold"/>
                <a:ea typeface="Muli Bold"/>
                <a:cs typeface="Muli Bold"/>
                <a:sym typeface="Muli Bold"/>
              </a:rPr>
              <a:t>rode</a:t>
            </a:r>
            <a:r>
              <a:rPr lang="en-US" sz="2499">
                <a:solidFill>
                  <a:srgbClr val="000000"/>
                </a:solidFill>
                <a:latin typeface="Muli"/>
                <a:ea typeface="Muli"/>
                <a:cs typeface="Muli"/>
                <a:sym typeface="Muli"/>
              </a:rPr>
              <a:t> the iconic Hong Kong tram, a large crowd of fans chased after him in the MTR station, disrupting public order. </a:t>
            </a:r>
            <a:r>
              <a:rPr lang="en-US" sz="2499" b="1">
                <a:solidFill>
                  <a:srgbClr val="000000"/>
                </a:solidFill>
                <a:latin typeface="Muli Bold"/>
                <a:ea typeface="Muli Bold"/>
                <a:cs typeface="Muli Bold"/>
                <a:sym typeface="Muli Bold"/>
              </a:rPr>
              <a:t>These fans' uncontrolled behavior even led to damage of public facilities, such as the exit gates. </a:t>
            </a:r>
            <a:r>
              <a:rPr lang="en-US" sz="2499">
                <a:solidFill>
                  <a:srgbClr val="000000"/>
                </a:solidFill>
                <a:latin typeface="Muli"/>
                <a:ea typeface="Muli"/>
                <a:cs typeface="Muli"/>
                <a:sym typeface="Muli"/>
              </a:rPr>
              <a:t>Their dangerous actions, like dangerously leaning out of a tram to interact with IShowSpeed on another, also posed safety risks. While famous influencers can help promote a city, their visits must be carefully managed to prevent such public disturbances.</a:t>
            </a:r>
          </a:p>
        </p:txBody>
      </p:sp>
      <p:sp>
        <p:nvSpPr>
          <p:cNvPr id="17" name="AutoShape 14">
            <a:extLst>
              <a:ext uri="{FF2B5EF4-FFF2-40B4-BE49-F238E27FC236}">
                <a16:creationId xmlns:a16="http://schemas.microsoft.com/office/drawing/2014/main" id="{7B242A2D-0E81-7975-62A5-6AA033BC8B01}"/>
              </a:ext>
            </a:extLst>
          </p:cNvPr>
          <p:cNvSpPr/>
          <p:nvPr/>
        </p:nvSpPr>
        <p:spPr>
          <a:xfrm>
            <a:off x="14927079" y="926556"/>
            <a:ext cx="1505389" cy="0"/>
          </a:xfrm>
          <a:prstGeom prst="line">
            <a:avLst/>
          </a:prstGeom>
          <a:ln w="38100" cap="flat">
            <a:solidFill>
              <a:srgbClr val="FF914D"/>
            </a:solidFill>
            <a:prstDash val="solid"/>
            <a:headEnd type="none" w="sm" len="sm"/>
            <a:tailEnd type="none" w="sm" len="sm"/>
          </a:ln>
        </p:spPr>
        <p:txBody>
          <a:bodyPr/>
          <a:lstStyle/>
          <a:p>
            <a:endParaRPr lang="en-HK"/>
          </a:p>
        </p:txBody>
      </p:sp>
      <p:sp>
        <p:nvSpPr>
          <p:cNvPr id="18" name="AutoShape 15">
            <a:extLst>
              <a:ext uri="{FF2B5EF4-FFF2-40B4-BE49-F238E27FC236}">
                <a16:creationId xmlns:a16="http://schemas.microsoft.com/office/drawing/2014/main" id="{F400572F-6E5F-5243-0F01-0F153A3A3397}"/>
              </a:ext>
            </a:extLst>
          </p:cNvPr>
          <p:cNvSpPr/>
          <p:nvPr/>
        </p:nvSpPr>
        <p:spPr>
          <a:xfrm>
            <a:off x="5258234" y="3787916"/>
            <a:ext cx="11174234" cy="0"/>
          </a:xfrm>
          <a:prstGeom prst="line">
            <a:avLst/>
          </a:prstGeom>
          <a:ln w="38100" cap="flat">
            <a:solidFill>
              <a:srgbClr val="FF914D"/>
            </a:solidFill>
            <a:prstDash val="solid"/>
            <a:headEnd type="none" w="sm" len="sm"/>
            <a:tailEnd type="none" w="sm" len="sm"/>
          </a:ln>
        </p:spPr>
        <p:txBody>
          <a:bodyPr/>
          <a:lstStyle/>
          <a:p>
            <a:endParaRPr lang="en-HK"/>
          </a:p>
        </p:txBody>
      </p:sp>
      <p:sp>
        <p:nvSpPr>
          <p:cNvPr id="19" name="AutoShape 16">
            <a:extLst>
              <a:ext uri="{FF2B5EF4-FFF2-40B4-BE49-F238E27FC236}">
                <a16:creationId xmlns:a16="http://schemas.microsoft.com/office/drawing/2014/main" id="{7F88B85F-C882-9F47-F8AF-6BE6FA5EA3E6}"/>
              </a:ext>
            </a:extLst>
          </p:cNvPr>
          <p:cNvSpPr/>
          <p:nvPr/>
        </p:nvSpPr>
        <p:spPr>
          <a:xfrm>
            <a:off x="13044617" y="3205938"/>
            <a:ext cx="4357558" cy="0"/>
          </a:xfrm>
          <a:prstGeom prst="line">
            <a:avLst/>
          </a:prstGeom>
          <a:ln w="38100" cap="flat">
            <a:solidFill>
              <a:srgbClr val="FF914D"/>
            </a:solidFill>
            <a:prstDash val="solid"/>
            <a:headEnd type="none" w="sm" len="sm"/>
            <a:tailEnd type="none" w="sm" len="sm"/>
          </a:ln>
        </p:spPr>
        <p:txBody>
          <a:bodyPr/>
          <a:lstStyle/>
          <a:p>
            <a:endParaRPr lang="en-HK"/>
          </a:p>
        </p:txBody>
      </p:sp>
      <p:sp>
        <p:nvSpPr>
          <p:cNvPr id="20" name="AutoShape 17">
            <a:extLst>
              <a:ext uri="{FF2B5EF4-FFF2-40B4-BE49-F238E27FC236}">
                <a16:creationId xmlns:a16="http://schemas.microsoft.com/office/drawing/2014/main" id="{036D127A-5B77-3FEC-9D35-8A0F707206A4}"/>
              </a:ext>
            </a:extLst>
          </p:cNvPr>
          <p:cNvSpPr/>
          <p:nvPr/>
        </p:nvSpPr>
        <p:spPr>
          <a:xfrm>
            <a:off x="5258317" y="8272959"/>
            <a:ext cx="11174234" cy="0"/>
          </a:xfrm>
          <a:prstGeom prst="line">
            <a:avLst/>
          </a:prstGeom>
          <a:ln w="38100" cap="flat">
            <a:solidFill>
              <a:srgbClr val="FF914D"/>
            </a:solidFill>
            <a:prstDash val="solid"/>
            <a:headEnd type="none" w="sm" len="sm"/>
            <a:tailEnd type="none" w="sm" len="sm"/>
          </a:ln>
        </p:spPr>
        <p:txBody>
          <a:bodyPr/>
          <a:lstStyle/>
          <a:p>
            <a:endParaRPr lang="en-HK"/>
          </a:p>
        </p:txBody>
      </p:sp>
      <p:sp>
        <p:nvSpPr>
          <p:cNvPr id="21" name="AutoShape 18">
            <a:extLst>
              <a:ext uri="{FF2B5EF4-FFF2-40B4-BE49-F238E27FC236}">
                <a16:creationId xmlns:a16="http://schemas.microsoft.com/office/drawing/2014/main" id="{50110770-B8E7-D1C1-6084-85C0685D22EA}"/>
              </a:ext>
            </a:extLst>
          </p:cNvPr>
          <p:cNvSpPr/>
          <p:nvPr/>
        </p:nvSpPr>
        <p:spPr>
          <a:xfrm flipV="1">
            <a:off x="13548602" y="7830847"/>
            <a:ext cx="3805948" cy="3961"/>
          </a:xfrm>
          <a:prstGeom prst="line">
            <a:avLst/>
          </a:prstGeom>
          <a:ln w="38100" cap="flat">
            <a:solidFill>
              <a:srgbClr val="FF914D"/>
            </a:solidFill>
            <a:prstDash val="solid"/>
            <a:headEnd type="none" w="sm" len="sm"/>
            <a:tailEnd type="none" w="sm" len="sm"/>
          </a:ln>
        </p:spPr>
        <p:txBody>
          <a:bodyPr/>
          <a:lstStyle/>
          <a:p>
            <a:endParaRPr lang="en-HK"/>
          </a:p>
        </p:txBody>
      </p:sp>
      <p:grpSp>
        <p:nvGrpSpPr>
          <p:cNvPr id="22" name="Group 19">
            <a:extLst>
              <a:ext uri="{FF2B5EF4-FFF2-40B4-BE49-F238E27FC236}">
                <a16:creationId xmlns:a16="http://schemas.microsoft.com/office/drawing/2014/main" id="{EF6CCA7C-56C4-8979-90C9-45FE9E58917A}"/>
              </a:ext>
            </a:extLst>
          </p:cNvPr>
          <p:cNvGrpSpPr/>
          <p:nvPr/>
        </p:nvGrpSpPr>
        <p:grpSpPr>
          <a:xfrm>
            <a:off x="762000" y="1843704"/>
            <a:ext cx="3907328" cy="830545"/>
            <a:chOff x="0" y="0"/>
            <a:chExt cx="4117794" cy="1107394"/>
          </a:xfrm>
        </p:grpSpPr>
        <p:sp>
          <p:nvSpPr>
            <p:cNvPr id="23" name="TextBox 20">
              <a:extLst>
                <a:ext uri="{FF2B5EF4-FFF2-40B4-BE49-F238E27FC236}">
                  <a16:creationId xmlns:a16="http://schemas.microsoft.com/office/drawing/2014/main" id="{D72031C3-46A5-B22D-17A1-8933B25ABF47}"/>
                </a:ext>
              </a:extLst>
            </p:cNvPr>
            <p:cNvSpPr txBox="1"/>
            <p:nvPr/>
          </p:nvSpPr>
          <p:spPr>
            <a:xfrm>
              <a:off x="0" y="135382"/>
              <a:ext cx="3656708" cy="769956"/>
            </a:xfrm>
            <a:prstGeom prst="rect">
              <a:avLst/>
            </a:prstGeom>
          </p:spPr>
          <p:txBody>
            <a:bodyPr lIns="0" tIns="0" rIns="0" bIns="0" rtlCol="0" anchor="t">
              <a:spAutoFit/>
            </a:bodyPr>
            <a:lstStyle/>
            <a:p>
              <a:pPr algn="ctr">
                <a:lnSpc>
                  <a:spcPts val="4920"/>
                </a:lnSpc>
                <a:spcBef>
                  <a:spcPct val="0"/>
                </a:spcBef>
              </a:pPr>
              <a:r>
                <a:rPr lang="en-US" sz="3514" b="1" dirty="0">
                  <a:solidFill>
                    <a:srgbClr val="000000"/>
                  </a:solidFill>
                  <a:latin typeface="Muli Bold"/>
                  <a:ea typeface="Muli Bold"/>
                  <a:cs typeface="Muli Bold"/>
                  <a:sym typeface="Muli Bold"/>
                </a:rPr>
                <a:t>Student A </a:t>
              </a:r>
            </a:p>
          </p:txBody>
        </p:sp>
        <p:sp>
          <p:nvSpPr>
            <p:cNvPr id="24" name="TextBox 21">
              <a:extLst>
                <a:ext uri="{FF2B5EF4-FFF2-40B4-BE49-F238E27FC236}">
                  <a16:creationId xmlns:a16="http://schemas.microsoft.com/office/drawing/2014/main" id="{26500D64-2628-DE05-A80D-69E589FF0349}"/>
                </a:ext>
              </a:extLst>
            </p:cNvPr>
            <p:cNvSpPr txBox="1"/>
            <p:nvPr/>
          </p:nvSpPr>
          <p:spPr>
            <a:xfrm>
              <a:off x="3195622" y="-104775"/>
              <a:ext cx="922173" cy="1212169"/>
            </a:xfrm>
            <a:prstGeom prst="rect">
              <a:avLst/>
            </a:prstGeom>
          </p:spPr>
          <p:txBody>
            <a:bodyPr lIns="0" tIns="0" rIns="0" bIns="0" rtlCol="0" anchor="t">
              <a:spAutoFit/>
            </a:bodyPr>
            <a:lstStyle/>
            <a:p>
              <a:pPr algn="ctr">
                <a:lnSpc>
                  <a:spcPts val="7640"/>
                </a:lnSpc>
                <a:spcBef>
                  <a:spcPct val="0"/>
                </a:spcBef>
              </a:pPr>
              <a:r>
                <a:rPr lang="en-US" sz="5457">
                  <a:solidFill>
                    <a:srgbClr val="000000"/>
                  </a:solidFill>
                  <a:latin typeface="Canva Sans"/>
                  <a:ea typeface="Canva Sans"/>
                  <a:cs typeface="Canva Sans"/>
                  <a:sym typeface="Canva Sans"/>
                </a:rPr>
                <a:t>🤷🏻</a:t>
              </a:r>
            </a:p>
          </p:txBody>
        </p:sp>
      </p:grpSp>
      <p:grpSp>
        <p:nvGrpSpPr>
          <p:cNvPr id="25" name="Group 22">
            <a:extLst>
              <a:ext uri="{FF2B5EF4-FFF2-40B4-BE49-F238E27FC236}">
                <a16:creationId xmlns:a16="http://schemas.microsoft.com/office/drawing/2014/main" id="{5EC90810-572B-BFF0-DB19-41FCA5430814}"/>
              </a:ext>
            </a:extLst>
          </p:cNvPr>
          <p:cNvGrpSpPr/>
          <p:nvPr/>
        </p:nvGrpSpPr>
        <p:grpSpPr>
          <a:xfrm>
            <a:off x="455629" y="6452820"/>
            <a:ext cx="4234824" cy="823341"/>
            <a:chOff x="0" y="0"/>
            <a:chExt cx="5646433" cy="1097788"/>
          </a:xfrm>
        </p:grpSpPr>
        <p:sp>
          <p:nvSpPr>
            <p:cNvPr id="26" name="TextBox 23">
              <a:extLst>
                <a:ext uri="{FF2B5EF4-FFF2-40B4-BE49-F238E27FC236}">
                  <a16:creationId xmlns:a16="http://schemas.microsoft.com/office/drawing/2014/main" id="{0B2B3A2F-7D0B-DD93-1C22-2DC334FEF1E6}"/>
                </a:ext>
              </a:extLst>
            </p:cNvPr>
            <p:cNvSpPr txBox="1"/>
            <p:nvPr/>
          </p:nvSpPr>
          <p:spPr>
            <a:xfrm>
              <a:off x="0" y="154305"/>
              <a:ext cx="4608116" cy="773303"/>
            </a:xfrm>
            <a:prstGeom prst="rect">
              <a:avLst/>
            </a:prstGeom>
          </p:spPr>
          <p:txBody>
            <a:bodyPr lIns="0" tIns="0" rIns="0" bIns="0" rtlCol="0" anchor="t">
              <a:spAutoFit/>
            </a:bodyPr>
            <a:lstStyle/>
            <a:p>
              <a:pPr algn="ctr">
                <a:lnSpc>
                  <a:spcPts val="4913"/>
                </a:lnSpc>
                <a:spcBef>
                  <a:spcPct val="0"/>
                </a:spcBef>
              </a:pPr>
              <a:r>
                <a:rPr lang="en-US" sz="3509" b="1" dirty="0">
                  <a:solidFill>
                    <a:srgbClr val="000000"/>
                  </a:solidFill>
                  <a:latin typeface="Muli Bold"/>
                  <a:ea typeface="Muli Bold"/>
                  <a:cs typeface="Muli Bold"/>
                  <a:sym typeface="Muli Bold"/>
                </a:rPr>
                <a:t>Teacher’s AI Bot</a:t>
              </a:r>
            </a:p>
          </p:txBody>
        </p:sp>
        <p:sp>
          <p:nvSpPr>
            <p:cNvPr id="27" name="TextBox 24">
              <a:extLst>
                <a:ext uri="{FF2B5EF4-FFF2-40B4-BE49-F238E27FC236}">
                  <a16:creationId xmlns:a16="http://schemas.microsoft.com/office/drawing/2014/main" id="{9F871522-E96B-1318-6CDC-CB8FCCD44464}"/>
                </a:ext>
              </a:extLst>
            </p:cNvPr>
            <p:cNvSpPr txBox="1"/>
            <p:nvPr/>
          </p:nvSpPr>
          <p:spPr>
            <a:xfrm>
              <a:off x="4719333" y="-104775"/>
              <a:ext cx="927100" cy="1202563"/>
            </a:xfrm>
            <a:prstGeom prst="rect">
              <a:avLst/>
            </a:prstGeom>
          </p:spPr>
          <p:txBody>
            <a:bodyPr lIns="0" tIns="0" rIns="0" bIns="0" rtlCol="0" anchor="t">
              <a:spAutoFit/>
            </a:bodyPr>
            <a:lstStyle/>
            <a:p>
              <a:pPr algn="ctr">
                <a:lnSpc>
                  <a:spcPts val="7643"/>
                </a:lnSpc>
                <a:spcBef>
                  <a:spcPct val="0"/>
                </a:spcBef>
              </a:pPr>
              <a:r>
                <a:rPr lang="en-US" sz="5459">
                  <a:solidFill>
                    <a:srgbClr val="000000"/>
                  </a:solidFill>
                  <a:latin typeface="Canva Sans"/>
                  <a:ea typeface="Canva Sans"/>
                  <a:cs typeface="Canva Sans"/>
                  <a:sym typeface="Canva Sans"/>
                </a:rPr>
                <a:t>🤖</a:t>
              </a:r>
            </a:p>
          </p:txBody>
        </p:sp>
      </p:grpSp>
      <p:sp>
        <p:nvSpPr>
          <p:cNvPr id="28" name="AutoShape 25">
            <a:extLst>
              <a:ext uri="{FF2B5EF4-FFF2-40B4-BE49-F238E27FC236}">
                <a16:creationId xmlns:a16="http://schemas.microsoft.com/office/drawing/2014/main" id="{F03A7AD7-8DD3-D8B6-5BD3-4800A37C440C}"/>
              </a:ext>
            </a:extLst>
          </p:cNvPr>
          <p:cNvSpPr/>
          <p:nvPr/>
        </p:nvSpPr>
        <p:spPr>
          <a:xfrm>
            <a:off x="5258318" y="2655199"/>
            <a:ext cx="4325825" cy="19050"/>
          </a:xfrm>
          <a:prstGeom prst="line">
            <a:avLst/>
          </a:prstGeom>
          <a:ln w="38100" cap="flat">
            <a:solidFill>
              <a:srgbClr val="FF914D"/>
            </a:solidFill>
            <a:prstDash val="solid"/>
            <a:headEnd type="none" w="sm" len="sm"/>
            <a:tailEnd type="none" w="sm" len="sm"/>
          </a:ln>
        </p:spPr>
        <p:txBody>
          <a:bodyPr/>
          <a:lstStyle/>
          <a:p>
            <a:endParaRPr lang="en-HK"/>
          </a:p>
        </p:txBody>
      </p:sp>
      <p:sp>
        <p:nvSpPr>
          <p:cNvPr id="29" name="TextBox 26">
            <a:extLst>
              <a:ext uri="{FF2B5EF4-FFF2-40B4-BE49-F238E27FC236}">
                <a16:creationId xmlns:a16="http://schemas.microsoft.com/office/drawing/2014/main" id="{CC2FC6A7-CEC9-F01A-5D6D-9998C5CCDA3A}"/>
              </a:ext>
            </a:extLst>
          </p:cNvPr>
          <p:cNvSpPr txBox="1"/>
          <p:nvPr/>
        </p:nvSpPr>
        <p:spPr>
          <a:xfrm>
            <a:off x="5182034" y="1867815"/>
            <a:ext cx="4052115" cy="507366"/>
          </a:xfrm>
          <a:prstGeom prst="rect">
            <a:avLst/>
          </a:prstGeom>
        </p:spPr>
        <p:txBody>
          <a:bodyPr lIns="0" tIns="0" rIns="0" bIns="0" rtlCol="0" anchor="t">
            <a:spAutoFit/>
          </a:bodyPr>
          <a:lstStyle/>
          <a:p>
            <a:pPr algn="ctr">
              <a:lnSpc>
                <a:spcPts val="4059"/>
              </a:lnSpc>
              <a:spcBef>
                <a:spcPct val="0"/>
              </a:spcBef>
            </a:pPr>
            <a:r>
              <a:rPr lang="en-US" sz="2899">
                <a:solidFill>
                  <a:srgbClr val="2FA83C"/>
                </a:solidFill>
                <a:latin typeface="Chewy"/>
                <a:ea typeface="Chewy"/>
                <a:cs typeface="Chewy"/>
                <a:sym typeface="Chewy"/>
              </a:rPr>
              <a:t>Verb tense inconsistency</a:t>
            </a:r>
          </a:p>
        </p:txBody>
      </p:sp>
      <p:sp>
        <p:nvSpPr>
          <p:cNvPr id="30" name="TextBox 27">
            <a:extLst>
              <a:ext uri="{FF2B5EF4-FFF2-40B4-BE49-F238E27FC236}">
                <a16:creationId xmlns:a16="http://schemas.microsoft.com/office/drawing/2014/main" id="{888CA639-02C7-AC70-1F1F-354C55CE6E7B}"/>
              </a:ext>
            </a:extLst>
          </p:cNvPr>
          <p:cNvSpPr txBox="1"/>
          <p:nvPr/>
        </p:nvSpPr>
        <p:spPr>
          <a:xfrm>
            <a:off x="13612971" y="110513"/>
            <a:ext cx="4052115" cy="507366"/>
          </a:xfrm>
          <a:prstGeom prst="rect">
            <a:avLst/>
          </a:prstGeom>
        </p:spPr>
        <p:txBody>
          <a:bodyPr lIns="0" tIns="0" rIns="0" bIns="0" rtlCol="0" anchor="t">
            <a:spAutoFit/>
          </a:bodyPr>
          <a:lstStyle/>
          <a:p>
            <a:pPr algn="ctr">
              <a:lnSpc>
                <a:spcPts val="4059"/>
              </a:lnSpc>
              <a:spcBef>
                <a:spcPct val="0"/>
              </a:spcBef>
            </a:pPr>
            <a:r>
              <a:rPr lang="en-US" sz="2899">
                <a:solidFill>
                  <a:srgbClr val="2FA83C"/>
                </a:solidFill>
                <a:latin typeface="Chewy"/>
                <a:ea typeface="Chewy"/>
                <a:cs typeface="Chewy"/>
                <a:sym typeface="Chewy"/>
              </a:rPr>
              <a:t>Preposition</a:t>
            </a:r>
          </a:p>
        </p:txBody>
      </p:sp>
      <p:sp>
        <p:nvSpPr>
          <p:cNvPr id="31" name="TextBox 28">
            <a:extLst>
              <a:ext uri="{FF2B5EF4-FFF2-40B4-BE49-F238E27FC236}">
                <a16:creationId xmlns:a16="http://schemas.microsoft.com/office/drawing/2014/main" id="{5FF688D9-4351-2B4E-67B8-666F99BC7272}"/>
              </a:ext>
            </a:extLst>
          </p:cNvPr>
          <p:cNvSpPr txBox="1"/>
          <p:nvPr/>
        </p:nvSpPr>
        <p:spPr>
          <a:xfrm>
            <a:off x="12948646" y="2434853"/>
            <a:ext cx="4052115" cy="507366"/>
          </a:xfrm>
          <a:prstGeom prst="rect">
            <a:avLst/>
          </a:prstGeom>
        </p:spPr>
        <p:txBody>
          <a:bodyPr lIns="0" tIns="0" rIns="0" bIns="0" rtlCol="0" anchor="t">
            <a:spAutoFit/>
          </a:bodyPr>
          <a:lstStyle/>
          <a:p>
            <a:pPr algn="ctr">
              <a:lnSpc>
                <a:spcPts val="4059"/>
              </a:lnSpc>
              <a:spcBef>
                <a:spcPct val="0"/>
              </a:spcBef>
            </a:pPr>
            <a:r>
              <a:rPr lang="en-US" sz="2899">
                <a:solidFill>
                  <a:srgbClr val="2FA83C"/>
                </a:solidFill>
                <a:latin typeface="Chewy"/>
                <a:ea typeface="Chewy"/>
                <a:cs typeface="Chewy"/>
                <a:sym typeface="Chewy"/>
              </a:rPr>
              <a:t>Unconcise word choice</a:t>
            </a:r>
          </a:p>
        </p:txBody>
      </p:sp>
    </p:spTree>
    <p:extLst>
      <p:ext uri="{BB962C8B-B14F-4D97-AF65-F5344CB8AC3E}">
        <p14:creationId xmlns:p14="http://schemas.microsoft.com/office/powerpoint/2010/main" val="4134511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4D5F85F7-D9DC-EF65-0D03-287C7E7DE5BE}"/>
              </a:ext>
            </a:extLst>
          </p:cNvPr>
          <p:cNvSpPr/>
          <p:nvPr/>
        </p:nvSpPr>
        <p:spPr>
          <a:xfrm rot="-5400000">
            <a:off x="-12955809" y="-2102237"/>
            <a:ext cx="19453940" cy="12304617"/>
          </a:xfrm>
          <a:custGeom>
            <a:avLst/>
            <a:gdLst/>
            <a:ahLst/>
            <a:cxnLst/>
            <a:rect l="l" t="t" r="r" b="b"/>
            <a:pathLst>
              <a:path w="19453940" h="12304617">
                <a:moveTo>
                  <a:pt x="0" y="0"/>
                </a:moveTo>
                <a:lnTo>
                  <a:pt x="19453940" y="0"/>
                </a:lnTo>
                <a:lnTo>
                  <a:pt x="19453940" y="12304617"/>
                </a:lnTo>
                <a:lnTo>
                  <a:pt x="0" y="123046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HK"/>
          </a:p>
        </p:txBody>
      </p:sp>
      <p:grpSp>
        <p:nvGrpSpPr>
          <p:cNvPr id="6" name="Group 3">
            <a:extLst>
              <a:ext uri="{FF2B5EF4-FFF2-40B4-BE49-F238E27FC236}">
                <a16:creationId xmlns:a16="http://schemas.microsoft.com/office/drawing/2014/main" id="{F7782AF1-789A-56FF-3830-EACE764FE709}"/>
              </a:ext>
            </a:extLst>
          </p:cNvPr>
          <p:cNvGrpSpPr/>
          <p:nvPr/>
        </p:nvGrpSpPr>
        <p:grpSpPr>
          <a:xfrm>
            <a:off x="5130684" y="62690"/>
            <a:ext cx="12685139" cy="5295237"/>
            <a:chOff x="0" y="0"/>
            <a:chExt cx="3340942" cy="1394630"/>
          </a:xfrm>
        </p:grpSpPr>
        <p:sp>
          <p:nvSpPr>
            <p:cNvPr id="7" name="Freeform 4">
              <a:extLst>
                <a:ext uri="{FF2B5EF4-FFF2-40B4-BE49-F238E27FC236}">
                  <a16:creationId xmlns:a16="http://schemas.microsoft.com/office/drawing/2014/main" id="{E0B2F680-8F27-7C1E-736C-F96D671CF330}"/>
                </a:ext>
              </a:extLst>
            </p:cNvPr>
            <p:cNvSpPr/>
            <p:nvPr/>
          </p:nvSpPr>
          <p:spPr>
            <a:xfrm>
              <a:off x="0" y="0"/>
              <a:ext cx="3340942" cy="1394630"/>
            </a:xfrm>
            <a:custGeom>
              <a:avLst/>
              <a:gdLst/>
              <a:ahLst/>
              <a:cxnLst/>
              <a:rect l="l" t="t" r="r" b="b"/>
              <a:pathLst>
                <a:path w="3340942" h="1394630">
                  <a:moveTo>
                    <a:pt x="31126" y="0"/>
                  </a:moveTo>
                  <a:lnTo>
                    <a:pt x="3309816" y="0"/>
                  </a:lnTo>
                  <a:cubicBezTo>
                    <a:pt x="3327007" y="0"/>
                    <a:pt x="3340942" y="13936"/>
                    <a:pt x="3340942" y="31126"/>
                  </a:cubicBezTo>
                  <a:lnTo>
                    <a:pt x="3340942" y="1363504"/>
                  </a:lnTo>
                  <a:cubicBezTo>
                    <a:pt x="3340942" y="1380695"/>
                    <a:pt x="3327007" y="1394630"/>
                    <a:pt x="3309816" y="1394630"/>
                  </a:cubicBezTo>
                  <a:lnTo>
                    <a:pt x="31126" y="1394630"/>
                  </a:lnTo>
                  <a:cubicBezTo>
                    <a:pt x="13936" y="1394630"/>
                    <a:pt x="0" y="1380695"/>
                    <a:pt x="0" y="1363504"/>
                  </a:cubicBezTo>
                  <a:lnTo>
                    <a:pt x="0" y="31126"/>
                  </a:lnTo>
                  <a:cubicBezTo>
                    <a:pt x="0" y="13936"/>
                    <a:pt x="13936" y="0"/>
                    <a:pt x="31126" y="0"/>
                  </a:cubicBezTo>
                  <a:close/>
                </a:path>
              </a:pathLst>
            </a:custGeom>
            <a:solidFill>
              <a:srgbClr val="EEEDF8"/>
            </a:solidFill>
          </p:spPr>
          <p:txBody>
            <a:bodyPr/>
            <a:lstStyle/>
            <a:p>
              <a:endParaRPr lang="en-HK"/>
            </a:p>
          </p:txBody>
        </p:sp>
        <p:sp>
          <p:nvSpPr>
            <p:cNvPr id="8" name="TextBox 5">
              <a:extLst>
                <a:ext uri="{FF2B5EF4-FFF2-40B4-BE49-F238E27FC236}">
                  <a16:creationId xmlns:a16="http://schemas.microsoft.com/office/drawing/2014/main" id="{4A637370-F66F-7ADC-B15A-2AFA12067755}"/>
                </a:ext>
              </a:extLst>
            </p:cNvPr>
            <p:cNvSpPr txBox="1"/>
            <p:nvPr/>
          </p:nvSpPr>
          <p:spPr>
            <a:xfrm>
              <a:off x="0" y="-38100"/>
              <a:ext cx="3340942" cy="1432730"/>
            </a:xfrm>
            <a:prstGeom prst="rect">
              <a:avLst/>
            </a:prstGeom>
          </p:spPr>
          <p:txBody>
            <a:bodyPr lIns="50800" tIns="50800" rIns="50800" bIns="50800" rtlCol="0" anchor="ctr"/>
            <a:lstStyle/>
            <a:p>
              <a:pPr algn="ctr">
                <a:lnSpc>
                  <a:spcPts val="2659"/>
                </a:lnSpc>
              </a:pPr>
              <a:endParaRPr/>
            </a:p>
          </p:txBody>
        </p:sp>
      </p:grpSp>
      <p:sp>
        <p:nvSpPr>
          <p:cNvPr id="9" name="TextBox 6">
            <a:extLst>
              <a:ext uri="{FF2B5EF4-FFF2-40B4-BE49-F238E27FC236}">
                <a16:creationId xmlns:a16="http://schemas.microsoft.com/office/drawing/2014/main" id="{EF8C3B96-6636-456E-4E58-9BD117487408}"/>
              </a:ext>
            </a:extLst>
          </p:cNvPr>
          <p:cNvSpPr txBox="1"/>
          <p:nvPr/>
        </p:nvSpPr>
        <p:spPr>
          <a:xfrm>
            <a:off x="5306221" y="263753"/>
            <a:ext cx="12096233" cy="5000626"/>
          </a:xfrm>
          <a:prstGeom prst="rect">
            <a:avLst/>
          </a:prstGeom>
        </p:spPr>
        <p:txBody>
          <a:bodyPr lIns="0" tIns="0" rIns="0" bIns="0" rtlCol="0" anchor="t">
            <a:spAutoFit/>
          </a:bodyPr>
          <a:lstStyle/>
          <a:p>
            <a:pPr algn="just">
              <a:lnSpc>
                <a:spcPts val="4499"/>
              </a:lnSpc>
            </a:pPr>
            <a:r>
              <a:rPr lang="en-US" sz="2499" dirty="0">
                <a:solidFill>
                  <a:srgbClr val="000000"/>
                </a:solidFill>
                <a:latin typeface="Muli"/>
                <a:ea typeface="Muli"/>
                <a:cs typeface="Muli"/>
                <a:sym typeface="Muli"/>
              </a:rPr>
              <a:t>On the other hand, </a:t>
            </a:r>
            <a:r>
              <a:rPr lang="en-US" sz="2499" dirty="0" err="1">
                <a:solidFill>
                  <a:srgbClr val="000000"/>
                </a:solidFill>
                <a:latin typeface="Muli"/>
                <a:ea typeface="Muli"/>
                <a:cs typeface="Muli"/>
                <a:sym typeface="Muli"/>
              </a:rPr>
              <a:t>Ishowpeed</a:t>
            </a:r>
            <a:r>
              <a:rPr lang="en-US" sz="2499" dirty="0">
                <a:solidFill>
                  <a:srgbClr val="000000"/>
                </a:solidFill>
                <a:latin typeface="Muli"/>
                <a:ea typeface="Muli"/>
                <a:cs typeface="Muli"/>
                <a:sym typeface="Muli"/>
              </a:rPr>
              <a:t> visit may case some negative </a:t>
            </a:r>
            <a:r>
              <a:rPr lang="en-US" sz="2499" b="1" dirty="0">
                <a:solidFill>
                  <a:srgbClr val="000000"/>
                </a:solidFill>
                <a:latin typeface="Muli Bold"/>
                <a:ea typeface="Muli Bold"/>
                <a:cs typeface="Muli Bold"/>
                <a:sym typeface="Muli Bold"/>
              </a:rPr>
              <a:t>impact to</a:t>
            </a:r>
            <a:r>
              <a:rPr lang="en-US" sz="2499" dirty="0">
                <a:solidFill>
                  <a:srgbClr val="000000"/>
                </a:solidFill>
                <a:latin typeface="Muli"/>
                <a:ea typeface="Muli"/>
                <a:cs typeface="Muli"/>
                <a:sym typeface="Muli"/>
              </a:rPr>
              <a:t> Hong Kong. Just like what I just said </a:t>
            </a:r>
            <a:r>
              <a:rPr lang="en-US" sz="2499" dirty="0" err="1">
                <a:solidFill>
                  <a:srgbClr val="000000"/>
                </a:solidFill>
                <a:latin typeface="Muli"/>
                <a:ea typeface="Muli"/>
                <a:cs typeface="Muli"/>
                <a:sym typeface="Muli"/>
              </a:rPr>
              <a:t>IShowSpeed</a:t>
            </a:r>
            <a:r>
              <a:rPr lang="en-US" sz="2499" dirty="0">
                <a:solidFill>
                  <a:srgbClr val="000000"/>
                </a:solidFill>
                <a:latin typeface="Muli"/>
                <a:ea typeface="Muli"/>
                <a:cs typeface="Muli"/>
                <a:sym typeface="Muli"/>
              </a:rPr>
              <a:t> is a famous social media influencer and that mean whether he go to any where his fans will follow him. When he </a:t>
            </a:r>
            <a:r>
              <a:rPr lang="en-US" sz="2499" b="1" dirty="0">
                <a:solidFill>
                  <a:srgbClr val="000000"/>
                </a:solidFill>
                <a:latin typeface="Muli Bold"/>
                <a:ea typeface="Muli Bold"/>
                <a:cs typeface="Muli Bold"/>
                <a:sym typeface="Muli Bold"/>
              </a:rPr>
              <a:t>come</a:t>
            </a:r>
            <a:r>
              <a:rPr lang="en-US" sz="2499" dirty="0">
                <a:solidFill>
                  <a:srgbClr val="000000"/>
                </a:solidFill>
                <a:latin typeface="Muli"/>
                <a:ea typeface="Muli"/>
                <a:cs typeface="Muli"/>
                <a:sym typeface="Muli"/>
              </a:rPr>
              <a:t> to Hong Kong and </a:t>
            </a:r>
            <a:r>
              <a:rPr lang="en-US" sz="2499" b="1" dirty="0">
                <a:solidFill>
                  <a:srgbClr val="000000"/>
                </a:solidFill>
                <a:latin typeface="Muli Bold"/>
                <a:ea typeface="Muli Bold"/>
                <a:cs typeface="Muli Bold"/>
                <a:sym typeface="Muli Bold"/>
              </a:rPr>
              <a:t>rode</a:t>
            </a:r>
            <a:r>
              <a:rPr lang="en-US" sz="2499" dirty="0">
                <a:solidFill>
                  <a:srgbClr val="000000"/>
                </a:solidFill>
                <a:latin typeface="Muli"/>
                <a:ea typeface="Muli"/>
                <a:cs typeface="Muli"/>
                <a:sym typeface="Muli"/>
              </a:rPr>
              <a:t> the iconic tram, there was a mall of people being like a stalker and chase </a:t>
            </a:r>
            <a:r>
              <a:rPr lang="en-US" sz="2499" dirty="0" err="1">
                <a:solidFill>
                  <a:srgbClr val="000000"/>
                </a:solidFill>
                <a:latin typeface="Muli"/>
                <a:ea typeface="Muli"/>
                <a:cs typeface="Muli"/>
                <a:sym typeface="Muli"/>
              </a:rPr>
              <a:t>IShowSpeed</a:t>
            </a:r>
            <a:r>
              <a:rPr lang="en-US" sz="2499" dirty="0">
                <a:solidFill>
                  <a:srgbClr val="000000"/>
                </a:solidFill>
                <a:latin typeface="Muli"/>
                <a:ea typeface="Muli"/>
                <a:cs typeface="Muli"/>
                <a:sym typeface="Muli"/>
              </a:rPr>
              <a:t> in the MTR Station. </a:t>
            </a:r>
            <a:r>
              <a:rPr lang="en-US" sz="2499" b="1" dirty="0">
                <a:solidFill>
                  <a:srgbClr val="000000"/>
                </a:solidFill>
                <a:latin typeface="Muli Bold"/>
                <a:ea typeface="Muli Bold"/>
                <a:cs typeface="Muli Bold"/>
                <a:sym typeface="Muli Bold"/>
              </a:rPr>
              <a:t>Also because of his fans, the public facilities of the station damaged by them, such as the exit gate. </a:t>
            </a:r>
            <a:r>
              <a:rPr lang="en-US" sz="2499" dirty="0">
                <a:solidFill>
                  <a:srgbClr val="000000"/>
                </a:solidFill>
                <a:latin typeface="Muli"/>
                <a:ea typeface="Muli"/>
                <a:cs typeface="Muli"/>
                <a:sym typeface="Muli"/>
              </a:rPr>
              <a:t>These fans behave also disrupting the local traffic and dangerously leaning and of a tram on Hong Kong Island with a try shared to interact with </a:t>
            </a:r>
            <a:r>
              <a:rPr lang="en-US" sz="2499" dirty="0" err="1">
                <a:solidFill>
                  <a:srgbClr val="000000"/>
                </a:solidFill>
                <a:latin typeface="Muli"/>
                <a:ea typeface="Muli"/>
                <a:cs typeface="Muli"/>
                <a:sym typeface="Muli"/>
              </a:rPr>
              <a:t>IShowSpeed</a:t>
            </a:r>
            <a:r>
              <a:rPr lang="en-US" sz="2499" dirty="0">
                <a:solidFill>
                  <a:srgbClr val="000000"/>
                </a:solidFill>
                <a:latin typeface="Muli"/>
                <a:ea typeface="Muli"/>
                <a:cs typeface="Muli"/>
                <a:sym typeface="Muli"/>
              </a:rPr>
              <a:t> on another tram.</a:t>
            </a:r>
          </a:p>
        </p:txBody>
      </p:sp>
      <p:grpSp>
        <p:nvGrpSpPr>
          <p:cNvPr id="10" name="Group 7">
            <a:extLst>
              <a:ext uri="{FF2B5EF4-FFF2-40B4-BE49-F238E27FC236}">
                <a16:creationId xmlns:a16="http://schemas.microsoft.com/office/drawing/2014/main" id="{B08231A5-D2C8-F8C8-A7BA-D273339F6603}"/>
              </a:ext>
            </a:extLst>
          </p:cNvPr>
          <p:cNvGrpSpPr/>
          <p:nvPr/>
        </p:nvGrpSpPr>
        <p:grpSpPr>
          <a:xfrm>
            <a:off x="4885749" y="5397729"/>
            <a:ext cx="12903525" cy="4693238"/>
            <a:chOff x="0" y="0"/>
            <a:chExt cx="3398459" cy="1236079"/>
          </a:xfrm>
        </p:grpSpPr>
        <p:sp>
          <p:nvSpPr>
            <p:cNvPr id="11" name="Freeform 8">
              <a:extLst>
                <a:ext uri="{FF2B5EF4-FFF2-40B4-BE49-F238E27FC236}">
                  <a16:creationId xmlns:a16="http://schemas.microsoft.com/office/drawing/2014/main" id="{2E45C381-27C6-F7CA-9DD9-6B0938633331}"/>
                </a:ext>
              </a:extLst>
            </p:cNvPr>
            <p:cNvSpPr/>
            <p:nvPr/>
          </p:nvSpPr>
          <p:spPr>
            <a:xfrm>
              <a:off x="0" y="0"/>
              <a:ext cx="3398459" cy="1236079"/>
            </a:xfrm>
            <a:custGeom>
              <a:avLst/>
              <a:gdLst/>
              <a:ahLst/>
              <a:cxnLst/>
              <a:rect l="l" t="t" r="r" b="b"/>
              <a:pathLst>
                <a:path w="3398459" h="1236079">
                  <a:moveTo>
                    <a:pt x="30599" y="0"/>
                  </a:moveTo>
                  <a:lnTo>
                    <a:pt x="3367860" y="0"/>
                  </a:lnTo>
                  <a:cubicBezTo>
                    <a:pt x="3384760" y="0"/>
                    <a:pt x="3398459" y="13700"/>
                    <a:pt x="3398459" y="30599"/>
                  </a:cubicBezTo>
                  <a:lnTo>
                    <a:pt x="3398459" y="1205480"/>
                  </a:lnTo>
                  <a:cubicBezTo>
                    <a:pt x="3398459" y="1213595"/>
                    <a:pt x="3395235" y="1221378"/>
                    <a:pt x="3389497" y="1227117"/>
                  </a:cubicBezTo>
                  <a:cubicBezTo>
                    <a:pt x="3383759" y="1232855"/>
                    <a:pt x="3375975" y="1236079"/>
                    <a:pt x="3367860" y="1236079"/>
                  </a:cubicBezTo>
                  <a:lnTo>
                    <a:pt x="30599" y="1236079"/>
                  </a:lnTo>
                  <a:cubicBezTo>
                    <a:pt x="22484" y="1236079"/>
                    <a:pt x="14701" y="1232855"/>
                    <a:pt x="8962" y="1227117"/>
                  </a:cubicBezTo>
                  <a:cubicBezTo>
                    <a:pt x="3224" y="1221378"/>
                    <a:pt x="0" y="1213595"/>
                    <a:pt x="0" y="1205480"/>
                  </a:cubicBezTo>
                  <a:lnTo>
                    <a:pt x="0" y="30599"/>
                  </a:lnTo>
                  <a:cubicBezTo>
                    <a:pt x="0" y="22484"/>
                    <a:pt x="3224" y="14701"/>
                    <a:pt x="8962" y="8962"/>
                  </a:cubicBezTo>
                  <a:cubicBezTo>
                    <a:pt x="14701" y="3224"/>
                    <a:pt x="22484" y="0"/>
                    <a:pt x="30599" y="0"/>
                  </a:cubicBezTo>
                  <a:close/>
                </a:path>
              </a:pathLst>
            </a:custGeom>
            <a:solidFill>
              <a:srgbClr val="D1F8E5">
                <a:alpha val="15686"/>
              </a:srgbClr>
            </a:solidFill>
          </p:spPr>
          <p:txBody>
            <a:bodyPr/>
            <a:lstStyle/>
            <a:p>
              <a:endParaRPr lang="en-HK"/>
            </a:p>
          </p:txBody>
        </p:sp>
        <p:sp>
          <p:nvSpPr>
            <p:cNvPr id="12" name="TextBox 9">
              <a:extLst>
                <a:ext uri="{FF2B5EF4-FFF2-40B4-BE49-F238E27FC236}">
                  <a16:creationId xmlns:a16="http://schemas.microsoft.com/office/drawing/2014/main" id="{734D83BD-7C00-8A49-79AA-01158C0A5284}"/>
                </a:ext>
              </a:extLst>
            </p:cNvPr>
            <p:cNvSpPr txBox="1"/>
            <p:nvPr/>
          </p:nvSpPr>
          <p:spPr>
            <a:xfrm>
              <a:off x="0" y="-38100"/>
              <a:ext cx="3398459" cy="1274179"/>
            </a:xfrm>
            <a:prstGeom prst="rect">
              <a:avLst/>
            </a:prstGeom>
          </p:spPr>
          <p:txBody>
            <a:bodyPr lIns="50800" tIns="50800" rIns="50800" bIns="50800" rtlCol="0" anchor="ctr"/>
            <a:lstStyle/>
            <a:p>
              <a:pPr algn="ctr">
                <a:lnSpc>
                  <a:spcPts val="2659"/>
                </a:lnSpc>
              </a:pPr>
              <a:endParaRPr/>
            </a:p>
          </p:txBody>
        </p:sp>
      </p:grpSp>
      <p:grpSp>
        <p:nvGrpSpPr>
          <p:cNvPr id="13" name="Group 10">
            <a:extLst>
              <a:ext uri="{FF2B5EF4-FFF2-40B4-BE49-F238E27FC236}">
                <a16:creationId xmlns:a16="http://schemas.microsoft.com/office/drawing/2014/main" id="{62EB3511-45B0-D32F-F844-D5F9583923E6}"/>
              </a:ext>
            </a:extLst>
          </p:cNvPr>
          <p:cNvGrpSpPr/>
          <p:nvPr/>
        </p:nvGrpSpPr>
        <p:grpSpPr>
          <a:xfrm>
            <a:off x="5157233" y="5422321"/>
            <a:ext cx="12685139" cy="4782915"/>
            <a:chOff x="0" y="0"/>
            <a:chExt cx="3340942" cy="1188450"/>
          </a:xfrm>
        </p:grpSpPr>
        <p:sp>
          <p:nvSpPr>
            <p:cNvPr id="14" name="Freeform 11">
              <a:extLst>
                <a:ext uri="{FF2B5EF4-FFF2-40B4-BE49-F238E27FC236}">
                  <a16:creationId xmlns:a16="http://schemas.microsoft.com/office/drawing/2014/main" id="{3B4F1A44-46D2-AF85-A483-0D81D6A754FB}"/>
                </a:ext>
              </a:extLst>
            </p:cNvPr>
            <p:cNvSpPr/>
            <p:nvPr/>
          </p:nvSpPr>
          <p:spPr>
            <a:xfrm>
              <a:off x="0" y="0"/>
              <a:ext cx="3340942" cy="1188450"/>
            </a:xfrm>
            <a:custGeom>
              <a:avLst/>
              <a:gdLst/>
              <a:ahLst/>
              <a:cxnLst/>
              <a:rect l="l" t="t" r="r" b="b"/>
              <a:pathLst>
                <a:path w="3340942" h="1188450">
                  <a:moveTo>
                    <a:pt x="31126" y="0"/>
                  </a:moveTo>
                  <a:lnTo>
                    <a:pt x="3309816" y="0"/>
                  </a:lnTo>
                  <a:cubicBezTo>
                    <a:pt x="3327007" y="0"/>
                    <a:pt x="3340942" y="13936"/>
                    <a:pt x="3340942" y="31126"/>
                  </a:cubicBezTo>
                  <a:lnTo>
                    <a:pt x="3340942" y="1157324"/>
                  </a:lnTo>
                  <a:cubicBezTo>
                    <a:pt x="3340942" y="1174515"/>
                    <a:pt x="3327007" y="1188450"/>
                    <a:pt x="3309816" y="1188450"/>
                  </a:cubicBezTo>
                  <a:lnTo>
                    <a:pt x="31126" y="1188450"/>
                  </a:lnTo>
                  <a:cubicBezTo>
                    <a:pt x="13936" y="1188450"/>
                    <a:pt x="0" y="1174515"/>
                    <a:pt x="0" y="1157324"/>
                  </a:cubicBezTo>
                  <a:lnTo>
                    <a:pt x="0" y="31126"/>
                  </a:lnTo>
                  <a:cubicBezTo>
                    <a:pt x="0" y="13936"/>
                    <a:pt x="13936" y="0"/>
                    <a:pt x="31126" y="0"/>
                  </a:cubicBezTo>
                  <a:close/>
                </a:path>
              </a:pathLst>
            </a:custGeom>
            <a:solidFill>
              <a:srgbClr val="D1F8E5"/>
            </a:solidFill>
          </p:spPr>
          <p:txBody>
            <a:bodyPr/>
            <a:lstStyle/>
            <a:p>
              <a:endParaRPr lang="en-HK"/>
            </a:p>
          </p:txBody>
        </p:sp>
        <p:sp>
          <p:nvSpPr>
            <p:cNvPr id="15" name="TextBox 12">
              <a:extLst>
                <a:ext uri="{FF2B5EF4-FFF2-40B4-BE49-F238E27FC236}">
                  <a16:creationId xmlns:a16="http://schemas.microsoft.com/office/drawing/2014/main" id="{A1FBF258-AF6A-7D28-22E1-04F3561552C0}"/>
                </a:ext>
              </a:extLst>
            </p:cNvPr>
            <p:cNvSpPr txBox="1"/>
            <p:nvPr/>
          </p:nvSpPr>
          <p:spPr>
            <a:xfrm>
              <a:off x="0" y="-38100"/>
              <a:ext cx="3340942" cy="1226550"/>
            </a:xfrm>
            <a:prstGeom prst="rect">
              <a:avLst/>
            </a:prstGeom>
          </p:spPr>
          <p:txBody>
            <a:bodyPr lIns="50800" tIns="50800" rIns="50800" bIns="50800" rtlCol="0" anchor="ctr"/>
            <a:lstStyle/>
            <a:p>
              <a:pPr algn="ctr">
                <a:lnSpc>
                  <a:spcPts val="2659"/>
                </a:lnSpc>
              </a:pPr>
              <a:endParaRPr/>
            </a:p>
          </p:txBody>
        </p:sp>
      </p:grpSp>
      <p:sp>
        <p:nvSpPr>
          <p:cNvPr id="16" name="TextBox 13">
            <a:extLst>
              <a:ext uri="{FF2B5EF4-FFF2-40B4-BE49-F238E27FC236}">
                <a16:creationId xmlns:a16="http://schemas.microsoft.com/office/drawing/2014/main" id="{056F8ED3-D9C4-5E31-226C-C86C252CAB4D}"/>
              </a:ext>
            </a:extLst>
          </p:cNvPr>
          <p:cNvSpPr txBox="1"/>
          <p:nvPr/>
        </p:nvSpPr>
        <p:spPr>
          <a:xfrm>
            <a:off x="5258318" y="8356600"/>
            <a:ext cx="12482970" cy="1727200"/>
          </a:xfrm>
          <a:prstGeom prst="rect">
            <a:avLst/>
          </a:prstGeom>
        </p:spPr>
        <p:txBody>
          <a:bodyPr lIns="0" tIns="0" rIns="0" bIns="0" rtlCol="0" anchor="t">
            <a:spAutoFit/>
          </a:bodyPr>
          <a:lstStyle/>
          <a:p>
            <a:pPr algn="just">
              <a:lnSpc>
                <a:spcPts val="3499"/>
              </a:lnSpc>
            </a:pPr>
            <a:r>
              <a:rPr lang="en-US" sz="2499" b="1" dirty="0">
                <a:solidFill>
                  <a:srgbClr val="000000"/>
                </a:solidFill>
                <a:latin typeface="Muli Bold"/>
                <a:ea typeface="Muli Bold"/>
                <a:cs typeface="Muli Bold"/>
                <a:sym typeface="Muli Bold"/>
              </a:rPr>
              <a:t>Verb Tense Consistency:</a:t>
            </a:r>
          </a:p>
          <a:p>
            <a:pPr algn="just">
              <a:lnSpc>
                <a:spcPts val="3499"/>
              </a:lnSpc>
            </a:pPr>
            <a:r>
              <a:rPr lang="en-US" sz="2499" dirty="0">
                <a:solidFill>
                  <a:srgbClr val="000000"/>
                </a:solidFill>
                <a:latin typeface="Muli"/>
                <a:ea typeface="Muli"/>
                <a:cs typeface="Muli"/>
                <a:sym typeface="Muli"/>
              </a:rPr>
              <a:t>"</a:t>
            </a:r>
            <a:r>
              <a:rPr lang="en-US" sz="2499" dirty="0" err="1">
                <a:solidFill>
                  <a:srgbClr val="000000"/>
                </a:solidFill>
                <a:latin typeface="Muli"/>
                <a:ea typeface="Muli"/>
                <a:cs typeface="Muli"/>
                <a:sym typeface="Muli"/>
              </a:rPr>
              <a:t>IShowSpeed</a:t>
            </a:r>
            <a:r>
              <a:rPr lang="en-US" sz="2499" dirty="0">
                <a:solidFill>
                  <a:srgbClr val="000000"/>
                </a:solidFill>
                <a:latin typeface="Muli"/>
                <a:ea typeface="Muli"/>
                <a:cs typeface="Muli"/>
                <a:sym typeface="Muli"/>
              </a:rPr>
              <a:t> visit the Ocean Park, he shows a lot of animal"</a:t>
            </a:r>
          </a:p>
          <a:p>
            <a:pPr algn="just">
              <a:lnSpc>
                <a:spcPts val="3499"/>
              </a:lnSpc>
            </a:pPr>
            <a:r>
              <a:rPr lang="en-US" sz="2499" dirty="0">
                <a:solidFill>
                  <a:srgbClr val="000000"/>
                </a:solidFill>
                <a:latin typeface="Muli"/>
                <a:ea typeface="Muli"/>
                <a:cs typeface="Muli"/>
                <a:sym typeface="Muli"/>
              </a:rPr>
              <a:t>Rewrite the following sentence to maintain consistent verb tense:</a:t>
            </a:r>
          </a:p>
          <a:p>
            <a:pPr algn="just">
              <a:lnSpc>
                <a:spcPts val="3499"/>
              </a:lnSpc>
              <a:spcBef>
                <a:spcPct val="0"/>
              </a:spcBef>
            </a:pPr>
            <a:r>
              <a:rPr lang="en-US" sz="2499" dirty="0" err="1">
                <a:solidFill>
                  <a:srgbClr val="000000"/>
                </a:solidFill>
                <a:latin typeface="Muli"/>
                <a:ea typeface="Muli"/>
                <a:cs typeface="Muli"/>
                <a:sym typeface="Muli"/>
              </a:rPr>
              <a:t>IShowSpeed</a:t>
            </a:r>
            <a:r>
              <a:rPr lang="en-US" sz="2499" dirty="0">
                <a:solidFill>
                  <a:srgbClr val="000000"/>
                </a:solidFill>
                <a:latin typeface="Muli"/>
                <a:ea typeface="Muli"/>
                <a:cs typeface="Muli"/>
                <a:sym typeface="Muli"/>
              </a:rPr>
              <a:t> visits the Ocean Park and shows the animals to his followers.</a:t>
            </a:r>
          </a:p>
        </p:txBody>
      </p:sp>
      <p:sp>
        <p:nvSpPr>
          <p:cNvPr id="17" name="AutoShape 14">
            <a:extLst>
              <a:ext uri="{FF2B5EF4-FFF2-40B4-BE49-F238E27FC236}">
                <a16:creationId xmlns:a16="http://schemas.microsoft.com/office/drawing/2014/main" id="{3C38FDC3-EFF8-60E0-B075-CD5AB7B40A21}"/>
              </a:ext>
            </a:extLst>
          </p:cNvPr>
          <p:cNvSpPr/>
          <p:nvPr/>
        </p:nvSpPr>
        <p:spPr>
          <a:xfrm>
            <a:off x="14975066" y="781980"/>
            <a:ext cx="1505389" cy="0"/>
          </a:xfrm>
          <a:prstGeom prst="line">
            <a:avLst/>
          </a:prstGeom>
          <a:ln w="38100" cap="flat">
            <a:solidFill>
              <a:srgbClr val="FF914D"/>
            </a:solidFill>
            <a:prstDash val="solid"/>
            <a:headEnd type="none" w="sm" len="sm"/>
            <a:tailEnd type="none" w="sm" len="sm"/>
          </a:ln>
        </p:spPr>
        <p:txBody>
          <a:bodyPr/>
          <a:lstStyle/>
          <a:p>
            <a:endParaRPr lang="en-HK"/>
          </a:p>
        </p:txBody>
      </p:sp>
      <p:sp>
        <p:nvSpPr>
          <p:cNvPr id="18" name="AutoShape 15">
            <a:extLst>
              <a:ext uri="{FF2B5EF4-FFF2-40B4-BE49-F238E27FC236}">
                <a16:creationId xmlns:a16="http://schemas.microsoft.com/office/drawing/2014/main" id="{0C5640CF-14B1-F637-B2FC-87DB95DEE75F}"/>
              </a:ext>
            </a:extLst>
          </p:cNvPr>
          <p:cNvSpPr/>
          <p:nvPr/>
        </p:nvSpPr>
        <p:spPr>
          <a:xfrm>
            <a:off x="5302747" y="3627324"/>
            <a:ext cx="11174234" cy="0"/>
          </a:xfrm>
          <a:prstGeom prst="line">
            <a:avLst/>
          </a:prstGeom>
          <a:ln w="38100" cap="flat">
            <a:solidFill>
              <a:srgbClr val="FF914D"/>
            </a:solidFill>
            <a:prstDash val="solid"/>
            <a:headEnd type="none" w="sm" len="sm"/>
            <a:tailEnd type="none" w="sm" len="sm"/>
          </a:ln>
        </p:spPr>
        <p:txBody>
          <a:bodyPr/>
          <a:lstStyle/>
          <a:p>
            <a:endParaRPr lang="en-HK"/>
          </a:p>
        </p:txBody>
      </p:sp>
      <p:sp>
        <p:nvSpPr>
          <p:cNvPr id="19" name="AutoShape 16">
            <a:extLst>
              <a:ext uri="{FF2B5EF4-FFF2-40B4-BE49-F238E27FC236}">
                <a16:creationId xmlns:a16="http://schemas.microsoft.com/office/drawing/2014/main" id="{3EC07776-A022-6FD0-888D-020BAF6B4D27}"/>
              </a:ext>
            </a:extLst>
          </p:cNvPr>
          <p:cNvSpPr/>
          <p:nvPr/>
        </p:nvSpPr>
        <p:spPr>
          <a:xfrm>
            <a:off x="13092604" y="3061362"/>
            <a:ext cx="4357558" cy="0"/>
          </a:xfrm>
          <a:prstGeom prst="line">
            <a:avLst/>
          </a:prstGeom>
          <a:ln w="38100" cap="flat">
            <a:solidFill>
              <a:srgbClr val="FF914D"/>
            </a:solidFill>
            <a:prstDash val="solid"/>
            <a:headEnd type="none" w="sm" len="sm"/>
            <a:tailEnd type="none" w="sm" len="sm"/>
          </a:ln>
        </p:spPr>
        <p:txBody>
          <a:bodyPr/>
          <a:lstStyle/>
          <a:p>
            <a:endParaRPr lang="en-HK"/>
          </a:p>
        </p:txBody>
      </p:sp>
      <p:grpSp>
        <p:nvGrpSpPr>
          <p:cNvPr id="20" name="Group 17">
            <a:extLst>
              <a:ext uri="{FF2B5EF4-FFF2-40B4-BE49-F238E27FC236}">
                <a16:creationId xmlns:a16="http://schemas.microsoft.com/office/drawing/2014/main" id="{ED509328-AD8F-6A3C-B638-05C6E81CD65D}"/>
              </a:ext>
            </a:extLst>
          </p:cNvPr>
          <p:cNvGrpSpPr/>
          <p:nvPr/>
        </p:nvGrpSpPr>
        <p:grpSpPr>
          <a:xfrm>
            <a:off x="455461" y="1862753"/>
            <a:ext cx="3930182" cy="830545"/>
            <a:chOff x="0" y="0"/>
            <a:chExt cx="4117794" cy="1107394"/>
          </a:xfrm>
        </p:grpSpPr>
        <p:sp>
          <p:nvSpPr>
            <p:cNvPr id="21" name="TextBox 18">
              <a:extLst>
                <a:ext uri="{FF2B5EF4-FFF2-40B4-BE49-F238E27FC236}">
                  <a16:creationId xmlns:a16="http://schemas.microsoft.com/office/drawing/2014/main" id="{3C123100-D98E-A5F9-B1F7-C63D0F1926E5}"/>
                </a:ext>
              </a:extLst>
            </p:cNvPr>
            <p:cNvSpPr txBox="1"/>
            <p:nvPr/>
          </p:nvSpPr>
          <p:spPr>
            <a:xfrm>
              <a:off x="0" y="135382"/>
              <a:ext cx="3656708" cy="769956"/>
            </a:xfrm>
            <a:prstGeom prst="rect">
              <a:avLst/>
            </a:prstGeom>
          </p:spPr>
          <p:txBody>
            <a:bodyPr lIns="0" tIns="0" rIns="0" bIns="0" rtlCol="0" anchor="t">
              <a:spAutoFit/>
            </a:bodyPr>
            <a:lstStyle/>
            <a:p>
              <a:pPr algn="ctr">
                <a:lnSpc>
                  <a:spcPts val="4920"/>
                </a:lnSpc>
                <a:spcBef>
                  <a:spcPct val="0"/>
                </a:spcBef>
              </a:pPr>
              <a:r>
                <a:rPr lang="en-US" sz="3514" b="1" dirty="0">
                  <a:solidFill>
                    <a:srgbClr val="000000"/>
                  </a:solidFill>
                  <a:latin typeface="Muli Bold"/>
                  <a:ea typeface="Muli Bold"/>
                  <a:cs typeface="Muli Bold"/>
                  <a:sym typeface="Muli Bold"/>
                </a:rPr>
                <a:t>Student A </a:t>
              </a:r>
            </a:p>
          </p:txBody>
        </p:sp>
        <p:sp>
          <p:nvSpPr>
            <p:cNvPr id="22" name="TextBox 19">
              <a:extLst>
                <a:ext uri="{FF2B5EF4-FFF2-40B4-BE49-F238E27FC236}">
                  <a16:creationId xmlns:a16="http://schemas.microsoft.com/office/drawing/2014/main" id="{94F45AAD-DA25-B50E-298E-A127A7093999}"/>
                </a:ext>
              </a:extLst>
            </p:cNvPr>
            <p:cNvSpPr txBox="1"/>
            <p:nvPr/>
          </p:nvSpPr>
          <p:spPr>
            <a:xfrm>
              <a:off x="3195622" y="-104775"/>
              <a:ext cx="922173" cy="1212169"/>
            </a:xfrm>
            <a:prstGeom prst="rect">
              <a:avLst/>
            </a:prstGeom>
          </p:spPr>
          <p:txBody>
            <a:bodyPr lIns="0" tIns="0" rIns="0" bIns="0" rtlCol="0" anchor="t">
              <a:spAutoFit/>
            </a:bodyPr>
            <a:lstStyle/>
            <a:p>
              <a:pPr algn="ctr">
                <a:lnSpc>
                  <a:spcPts val="7640"/>
                </a:lnSpc>
                <a:spcBef>
                  <a:spcPct val="0"/>
                </a:spcBef>
              </a:pPr>
              <a:r>
                <a:rPr lang="en-US" sz="5457">
                  <a:solidFill>
                    <a:srgbClr val="000000"/>
                  </a:solidFill>
                  <a:latin typeface="Canva Sans"/>
                  <a:ea typeface="Canva Sans"/>
                  <a:cs typeface="Canva Sans"/>
                  <a:sym typeface="Canva Sans"/>
                </a:rPr>
                <a:t>🤷🏻</a:t>
              </a:r>
            </a:p>
          </p:txBody>
        </p:sp>
      </p:grpSp>
      <p:grpSp>
        <p:nvGrpSpPr>
          <p:cNvPr id="23" name="Group 20">
            <a:extLst>
              <a:ext uri="{FF2B5EF4-FFF2-40B4-BE49-F238E27FC236}">
                <a16:creationId xmlns:a16="http://schemas.microsoft.com/office/drawing/2014/main" id="{62A0DCE4-0148-7788-1F46-C07D8C1691D0}"/>
              </a:ext>
            </a:extLst>
          </p:cNvPr>
          <p:cNvGrpSpPr/>
          <p:nvPr/>
        </p:nvGrpSpPr>
        <p:grpSpPr>
          <a:xfrm>
            <a:off x="443203" y="6319068"/>
            <a:ext cx="4234824" cy="823341"/>
            <a:chOff x="0" y="0"/>
            <a:chExt cx="5646433" cy="1097788"/>
          </a:xfrm>
        </p:grpSpPr>
        <p:sp>
          <p:nvSpPr>
            <p:cNvPr id="24" name="TextBox 21">
              <a:extLst>
                <a:ext uri="{FF2B5EF4-FFF2-40B4-BE49-F238E27FC236}">
                  <a16:creationId xmlns:a16="http://schemas.microsoft.com/office/drawing/2014/main" id="{17D5DB54-E7FA-4F75-1A9D-29C237188117}"/>
                </a:ext>
              </a:extLst>
            </p:cNvPr>
            <p:cNvSpPr txBox="1"/>
            <p:nvPr/>
          </p:nvSpPr>
          <p:spPr>
            <a:xfrm>
              <a:off x="0" y="154305"/>
              <a:ext cx="4608116" cy="773303"/>
            </a:xfrm>
            <a:prstGeom prst="rect">
              <a:avLst/>
            </a:prstGeom>
          </p:spPr>
          <p:txBody>
            <a:bodyPr lIns="0" tIns="0" rIns="0" bIns="0" rtlCol="0" anchor="t">
              <a:spAutoFit/>
            </a:bodyPr>
            <a:lstStyle/>
            <a:p>
              <a:pPr algn="ctr">
                <a:lnSpc>
                  <a:spcPts val="4913"/>
                </a:lnSpc>
                <a:spcBef>
                  <a:spcPct val="0"/>
                </a:spcBef>
              </a:pPr>
              <a:r>
                <a:rPr lang="en-US" sz="3509" b="1" dirty="0">
                  <a:solidFill>
                    <a:srgbClr val="000000"/>
                  </a:solidFill>
                  <a:latin typeface="Muli Bold"/>
                  <a:ea typeface="Muli Bold"/>
                  <a:cs typeface="Muli Bold"/>
                  <a:sym typeface="Muli Bold"/>
                </a:rPr>
                <a:t>Teacher’s AI Bot</a:t>
              </a:r>
            </a:p>
          </p:txBody>
        </p:sp>
        <p:sp>
          <p:nvSpPr>
            <p:cNvPr id="25" name="TextBox 22">
              <a:extLst>
                <a:ext uri="{FF2B5EF4-FFF2-40B4-BE49-F238E27FC236}">
                  <a16:creationId xmlns:a16="http://schemas.microsoft.com/office/drawing/2014/main" id="{025FE9CD-B16A-C318-A63D-AD1276D80A20}"/>
                </a:ext>
              </a:extLst>
            </p:cNvPr>
            <p:cNvSpPr txBox="1"/>
            <p:nvPr/>
          </p:nvSpPr>
          <p:spPr>
            <a:xfrm>
              <a:off x="4719333" y="-104775"/>
              <a:ext cx="927100" cy="1202563"/>
            </a:xfrm>
            <a:prstGeom prst="rect">
              <a:avLst/>
            </a:prstGeom>
          </p:spPr>
          <p:txBody>
            <a:bodyPr lIns="0" tIns="0" rIns="0" bIns="0" rtlCol="0" anchor="t">
              <a:spAutoFit/>
            </a:bodyPr>
            <a:lstStyle/>
            <a:p>
              <a:pPr algn="ctr">
                <a:lnSpc>
                  <a:spcPts val="7643"/>
                </a:lnSpc>
                <a:spcBef>
                  <a:spcPct val="0"/>
                </a:spcBef>
              </a:pPr>
              <a:r>
                <a:rPr lang="en-US" sz="5459">
                  <a:solidFill>
                    <a:srgbClr val="000000"/>
                  </a:solidFill>
                  <a:latin typeface="Canva Sans"/>
                  <a:ea typeface="Canva Sans"/>
                  <a:cs typeface="Canva Sans"/>
                  <a:sym typeface="Canva Sans"/>
                </a:rPr>
                <a:t>🤖</a:t>
              </a:r>
            </a:p>
          </p:txBody>
        </p:sp>
      </p:grpSp>
      <p:sp>
        <p:nvSpPr>
          <p:cNvPr id="26" name="AutoShape 23">
            <a:extLst>
              <a:ext uri="{FF2B5EF4-FFF2-40B4-BE49-F238E27FC236}">
                <a16:creationId xmlns:a16="http://schemas.microsoft.com/office/drawing/2014/main" id="{B7B55351-F52C-0B7C-0043-F8BCC29AEA08}"/>
              </a:ext>
            </a:extLst>
          </p:cNvPr>
          <p:cNvSpPr/>
          <p:nvPr/>
        </p:nvSpPr>
        <p:spPr>
          <a:xfrm>
            <a:off x="5306305" y="2510623"/>
            <a:ext cx="4325825" cy="19050"/>
          </a:xfrm>
          <a:prstGeom prst="line">
            <a:avLst/>
          </a:prstGeom>
          <a:ln w="38100" cap="flat">
            <a:solidFill>
              <a:srgbClr val="FF914D"/>
            </a:solidFill>
            <a:prstDash val="solid"/>
            <a:headEnd type="none" w="sm" len="sm"/>
            <a:tailEnd type="none" w="sm" len="sm"/>
          </a:ln>
        </p:spPr>
        <p:txBody>
          <a:bodyPr/>
          <a:lstStyle/>
          <a:p>
            <a:endParaRPr lang="en-HK"/>
          </a:p>
        </p:txBody>
      </p:sp>
      <p:sp>
        <p:nvSpPr>
          <p:cNvPr id="27" name="TextBox 24">
            <a:extLst>
              <a:ext uri="{FF2B5EF4-FFF2-40B4-BE49-F238E27FC236}">
                <a16:creationId xmlns:a16="http://schemas.microsoft.com/office/drawing/2014/main" id="{A101A476-B6B8-AEBF-3B04-DE47CB7F9CAC}"/>
              </a:ext>
            </a:extLst>
          </p:cNvPr>
          <p:cNvSpPr txBox="1"/>
          <p:nvPr/>
        </p:nvSpPr>
        <p:spPr>
          <a:xfrm>
            <a:off x="5230021" y="1723239"/>
            <a:ext cx="4052115" cy="507366"/>
          </a:xfrm>
          <a:prstGeom prst="rect">
            <a:avLst/>
          </a:prstGeom>
        </p:spPr>
        <p:txBody>
          <a:bodyPr lIns="0" tIns="0" rIns="0" bIns="0" rtlCol="0" anchor="t">
            <a:spAutoFit/>
          </a:bodyPr>
          <a:lstStyle/>
          <a:p>
            <a:pPr algn="ctr">
              <a:lnSpc>
                <a:spcPts val="4059"/>
              </a:lnSpc>
              <a:spcBef>
                <a:spcPct val="0"/>
              </a:spcBef>
            </a:pPr>
            <a:r>
              <a:rPr lang="en-US" sz="2899">
                <a:solidFill>
                  <a:srgbClr val="2FA83C"/>
                </a:solidFill>
                <a:latin typeface="Chewy"/>
                <a:ea typeface="Chewy"/>
                <a:cs typeface="Chewy"/>
                <a:sym typeface="Chewy"/>
              </a:rPr>
              <a:t>Verb tense inconsistency</a:t>
            </a:r>
          </a:p>
        </p:txBody>
      </p:sp>
      <p:sp>
        <p:nvSpPr>
          <p:cNvPr id="28" name="TextBox 25">
            <a:extLst>
              <a:ext uri="{FF2B5EF4-FFF2-40B4-BE49-F238E27FC236}">
                <a16:creationId xmlns:a16="http://schemas.microsoft.com/office/drawing/2014/main" id="{AF423744-245C-02A7-5AD3-A1CF86AE2C19}"/>
              </a:ext>
            </a:extLst>
          </p:cNvPr>
          <p:cNvSpPr txBox="1"/>
          <p:nvPr/>
        </p:nvSpPr>
        <p:spPr>
          <a:xfrm>
            <a:off x="13660958" y="-34063"/>
            <a:ext cx="4052115" cy="507366"/>
          </a:xfrm>
          <a:prstGeom prst="rect">
            <a:avLst/>
          </a:prstGeom>
        </p:spPr>
        <p:txBody>
          <a:bodyPr lIns="0" tIns="0" rIns="0" bIns="0" rtlCol="0" anchor="t">
            <a:spAutoFit/>
          </a:bodyPr>
          <a:lstStyle/>
          <a:p>
            <a:pPr algn="ctr">
              <a:lnSpc>
                <a:spcPts val="4059"/>
              </a:lnSpc>
              <a:spcBef>
                <a:spcPct val="0"/>
              </a:spcBef>
            </a:pPr>
            <a:r>
              <a:rPr lang="en-US" sz="2899">
                <a:solidFill>
                  <a:srgbClr val="2FA83C"/>
                </a:solidFill>
                <a:latin typeface="Chewy"/>
                <a:ea typeface="Chewy"/>
                <a:cs typeface="Chewy"/>
                <a:sym typeface="Chewy"/>
              </a:rPr>
              <a:t>Preposition</a:t>
            </a:r>
          </a:p>
        </p:txBody>
      </p:sp>
      <p:sp>
        <p:nvSpPr>
          <p:cNvPr id="29" name="TextBox 26">
            <a:extLst>
              <a:ext uri="{FF2B5EF4-FFF2-40B4-BE49-F238E27FC236}">
                <a16:creationId xmlns:a16="http://schemas.microsoft.com/office/drawing/2014/main" id="{D8E0DEBB-1032-E822-8EC7-0E9BDB6A3AA6}"/>
              </a:ext>
            </a:extLst>
          </p:cNvPr>
          <p:cNvSpPr txBox="1"/>
          <p:nvPr/>
        </p:nvSpPr>
        <p:spPr>
          <a:xfrm>
            <a:off x="12996633" y="2290277"/>
            <a:ext cx="4052115" cy="507366"/>
          </a:xfrm>
          <a:prstGeom prst="rect">
            <a:avLst/>
          </a:prstGeom>
        </p:spPr>
        <p:txBody>
          <a:bodyPr lIns="0" tIns="0" rIns="0" bIns="0" rtlCol="0" anchor="t">
            <a:spAutoFit/>
          </a:bodyPr>
          <a:lstStyle/>
          <a:p>
            <a:pPr algn="ctr">
              <a:lnSpc>
                <a:spcPts val="4059"/>
              </a:lnSpc>
              <a:spcBef>
                <a:spcPct val="0"/>
              </a:spcBef>
            </a:pPr>
            <a:r>
              <a:rPr lang="en-US" sz="2899">
                <a:solidFill>
                  <a:srgbClr val="2FA83C"/>
                </a:solidFill>
                <a:latin typeface="Chewy"/>
                <a:ea typeface="Chewy"/>
                <a:cs typeface="Chewy"/>
                <a:sym typeface="Chewy"/>
              </a:rPr>
              <a:t>Unconcise word choice</a:t>
            </a:r>
          </a:p>
        </p:txBody>
      </p:sp>
      <p:sp>
        <p:nvSpPr>
          <p:cNvPr id="30" name="TextBox 27">
            <a:extLst>
              <a:ext uri="{FF2B5EF4-FFF2-40B4-BE49-F238E27FC236}">
                <a16:creationId xmlns:a16="http://schemas.microsoft.com/office/drawing/2014/main" id="{19B68FBA-D4CA-AE27-1887-9A4199A648A1}"/>
              </a:ext>
            </a:extLst>
          </p:cNvPr>
          <p:cNvSpPr txBox="1"/>
          <p:nvPr/>
        </p:nvSpPr>
        <p:spPr>
          <a:xfrm>
            <a:off x="5258234" y="5767911"/>
            <a:ext cx="12350204" cy="2165350"/>
          </a:xfrm>
          <a:prstGeom prst="rect">
            <a:avLst/>
          </a:prstGeom>
        </p:spPr>
        <p:txBody>
          <a:bodyPr lIns="0" tIns="0" rIns="0" bIns="0" rtlCol="0" anchor="t">
            <a:spAutoFit/>
          </a:bodyPr>
          <a:lstStyle/>
          <a:p>
            <a:pPr algn="just">
              <a:lnSpc>
                <a:spcPts val="3499"/>
              </a:lnSpc>
              <a:spcBef>
                <a:spcPct val="0"/>
              </a:spcBef>
            </a:pPr>
            <a:r>
              <a:rPr lang="en-US" sz="2499" b="1" dirty="0">
                <a:solidFill>
                  <a:srgbClr val="000000"/>
                </a:solidFill>
                <a:latin typeface="Muli Bold"/>
                <a:ea typeface="Muli Bold"/>
                <a:cs typeface="Muli Bold"/>
                <a:sym typeface="Muli Bold"/>
              </a:rPr>
              <a:t>Preposition Usage:</a:t>
            </a:r>
          </a:p>
          <a:p>
            <a:pPr algn="just">
              <a:lnSpc>
                <a:spcPts val="3499"/>
              </a:lnSpc>
              <a:spcBef>
                <a:spcPct val="0"/>
              </a:spcBef>
            </a:pPr>
            <a:r>
              <a:rPr lang="en-US" sz="2499" dirty="0">
                <a:solidFill>
                  <a:srgbClr val="000000"/>
                </a:solidFill>
                <a:latin typeface="Muli"/>
                <a:ea typeface="Muli"/>
                <a:cs typeface="Muli"/>
                <a:sym typeface="Muli"/>
              </a:rPr>
              <a:t>Fill in the blanks with the appropriate preposition:</a:t>
            </a:r>
          </a:p>
          <a:p>
            <a:pPr algn="just">
              <a:lnSpc>
                <a:spcPts val="3499"/>
              </a:lnSpc>
              <a:spcBef>
                <a:spcPct val="0"/>
              </a:spcBef>
            </a:pPr>
            <a:r>
              <a:rPr lang="en-US" sz="2499" dirty="0">
                <a:solidFill>
                  <a:srgbClr val="000000"/>
                </a:solidFill>
                <a:latin typeface="Muli"/>
                <a:ea typeface="Muli"/>
                <a:cs typeface="Muli"/>
                <a:sym typeface="Muli"/>
              </a:rPr>
              <a:t>a) </a:t>
            </a:r>
            <a:r>
              <a:rPr lang="en-US" sz="2499" dirty="0" err="1">
                <a:solidFill>
                  <a:srgbClr val="000000"/>
                </a:solidFill>
                <a:latin typeface="Muli"/>
                <a:ea typeface="Muli"/>
                <a:cs typeface="Muli"/>
                <a:sym typeface="Muli"/>
              </a:rPr>
              <a:t>IShowSpeed's</a:t>
            </a:r>
            <a:r>
              <a:rPr lang="en-US" sz="2499" dirty="0">
                <a:solidFill>
                  <a:srgbClr val="000000"/>
                </a:solidFill>
                <a:latin typeface="Muli"/>
                <a:ea typeface="Muli"/>
                <a:cs typeface="Muli"/>
                <a:sym typeface="Muli"/>
              </a:rPr>
              <a:t> visit has caused disruption _______ the MTR stations.</a:t>
            </a:r>
          </a:p>
          <a:p>
            <a:pPr algn="just">
              <a:lnSpc>
                <a:spcPts val="3499"/>
              </a:lnSpc>
              <a:spcBef>
                <a:spcPct val="0"/>
              </a:spcBef>
            </a:pPr>
            <a:r>
              <a:rPr lang="en-US" sz="2499" dirty="0">
                <a:solidFill>
                  <a:srgbClr val="000000"/>
                </a:solidFill>
                <a:latin typeface="Muli"/>
                <a:ea typeface="Muli"/>
                <a:cs typeface="Muli"/>
                <a:sym typeface="Muli"/>
              </a:rPr>
              <a:t>b) The government should focus _______ promoting Hong Kong's cultural attractions.</a:t>
            </a:r>
          </a:p>
          <a:p>
            <a:pPr algn="just">
              <a:lnSpc>
                <a:spcPts val="3499"/>
              </a:lnSpc>
              <a:spcBef>
                <a:spcPct val="0"/>
              </a:spcBef>
            </a:pPr>
            <a:r>
              <a:rPr lang="en-US" sz="2499" dirty="0">
                <a:solidFill>
                  <a:srgbClr val="000000"/>
                </a:solidFill>
                <a:latin typeface="Muli"/>
                <a:ea typeface="Muli"/>
                <a:cs typeface="Muli"/>
                <a:sym typeface="Muli"/>
              </a:rPr>
              <a:t>c) Damage _______ public property is unacceptable during these high-profile visits.</a:t>
            </a:r>
          </a:p>
        </p:txBody>
      </p:sp>
      <p:sp>
        <p:nvSpPr>
          <p:cNvPr id="31" name="TextBox 28">
            <a:extLst>
              <a:ext uri="{FF2B5EF4-FFF2-40B4-BE49-F238E27FC236}">
                <a16:creationId xmlns:a16="http://schemas.microsoft.com/office/drawing/2014/main" id="{3070F071-0265-C485-C0A2-F79393945B64}"/>
              </a:ext>
            </a:extLst>
          </p:cNvPr>
          <p:cNvSpPr txBox="1"/>
          <p:nvPr/>
        </p:nvSpPr>
        <p:spPr>
          <a:xfrm>
            <a:off x="5258234" y="5441476"/>
            <a:ext cx="1599766" cy="413255"/>
          </a:xfrm>
          <a:prstGeom prst="rect">
            <a:avLst/>
          </a:prstGeom>
        </p:spPr>
        <p:txBody>
          <a:bodyPr wrap="square" lIns="0" tIns="0" rIns="0" bIns="0" rtlCol="0" anchor="t">
            <a:spAutoFit/>
          </a:bodyPr>
          <a:lstStyle/>
          <a:p>
            <a:pPr algn="ctr">
              <a:lnSpc>
                <a:spcPts val="3499"/>
              </a:lnSpc>
              <a:spcBef>
                <a:spcPct val="0"/>
              </a:spcBef>
            </a:pPr>
            <a:r>
              <a:rPr lang="en-US" sz="2499" b="1" dirty="0">
                <a:solidFill>
                  <a:srgbClr val="000000"/>
                </a:solidFill>
                <a:latin typeface="Muli Bold"/>
                <a:ea typeface="Muli Bold"/>
                <a:cs typeface="Muli Bold"/>
                <a:sym typeface="Muli Bold"/>
              </a:rPr>
              <a:t>Exercise:</a:t>
            </a:r>
          </a:p>
        </p:txBody>
      </p:sp>
    </p:spTree>
    <p:extLst>
      <p:ext uri="{BB962C8B-B14F-4D97-AF65-F5344CB8AC3E}">
        <p14:creationId xmlns:p14="http://schemas.microsoft.com/office/powerpoint/2010/main" val="990267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63650F2B-CF54-574A-06BC-AA2D67FDDD48}"/>
              </a:ext>
            </a:extLst>
          </p:cNvPr>
          <p:cNvSpPr/>
          <p:nvPr/>
        </p:nvSpPr>
        <p:spPr>
          <a:xfrm rot="-5400000">
            <a:off x="-12871062" y="-2102237"/>
            <a:ext cx="19453940" cy="12304617"/>
          </a:xfrm>
          <a:custGeom>
            <a:avLst/>
            <a:gdLst/>
            <a:ahLst/>
            <a:cxnLst/>
            <a:rect l="l" t="t" r="r" b="b"/>
            <a:pathLst>
              <a:path w="19453940" h="12304617">
                <a:moveTo>
                  <a:pt x="0" y="0"/>
                </a:moveTo>
                <a:lnTo>
                  <a:pt x="19453940" y="0"/>
                </a:lnTo>
                <a:lnTo>
                  <a:pt x="19453940" y="12304617"/>
                </a:lnTo>
                <a:lnTo>
                  <a:pt x="0" y="123046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HK"/>
          </a:p>
        </p:txBody>
      </p:sp>
      <p:grpSp>
        <p:nvGrpSpPr>
          <p:cNvPr id="6" name="Group 3">
            <a:extLst>
              <a:ext uri="{FF2B5EF4-FFF2-40B4-BE49-F238E27FC236}">
                <a16:creationId xmlns:a16="http://schemas.microsoft.com/office/drawing/2014/main" id="{42DD630D-4009-8109-EF82-BC6A67007686}"/>
              </a:ext>
            </a:extLst>
          </p:cNvPr>
          <p:cNvGrpSpPr/>
          <p:nvPr/>
        </p:nvGrpSpPr>
        <p:grpSpPr>
          <a:xfrm>
            <a:off x="5089800" y="1693510"/>
            <a:ext cx="12651487" cy="8593490"/>
            <a:chOff x="0" y="0"/>
            <a:chExt cx="3332079" cy="2263306"/>
          </a:xfrm>
        </p:grpSpPr>
        <p:sp>
          <p:nvSpPr>
            <p:cNvPr id="7" name="Freeform 4">
              <a:extLst>
                <a:ext uri="{FF2B5EF4-FFF2-40B4-BE49-F238E27FC236}">
                  <a16:creationId xmlns:a16="http://schemas.microsoft.com/office/drawing/2014/main" id="{C5B6F48F-B913-289C-B47F-582EB28D31F2}"/>
                </a:ext>
              </a:extLst>
            </p:cNvPr>
            <p:cNvSpPr/>
            <p:nvPr/>
          </p:nvSpPr>
          <p:spPr>
            <a:xfrm>
              <a:off x="0" y="0"/>
              <a:ext cx="3332079" cy="2263306"/>
            </a:xfrm>
            <a:custGeom>
              <a:avLst/>
              <a:gdLst/>
              <a:ahLst/>
              <a:cxnLst/>
              <a:rect l="l" t="t" r="r" b="b"/>
              <a:pathLst>
                <a:path w="3332079" h="2263306">
                  <a:moveTo>
                    <a:pt x="31209" y="0"/>
                  </a:moveTo>
                  <a:lnTo>
                    <a:pt x="3300870" y="0"/>
                  </a:lnTo>
                  <a:cubicBezTo>
                    <a:pt x="3318106" y="0"/>
                    <a:pt x="3332079" y="13973"/>
                    <a:pt x="3332079" y="31209"/>
                  </a:cubicBezTo>
                  <a:lnTo>
                    <a:pt x="3332079" y="2232097"/>
                  </a:lnTo>
                  <a:cubicBezTo>
                    <a:pt x="3332079" y="2240374"/>
                    <a:pt x="3328791" y="2248312"/>
                    <a:pt x="3322938" y="2254165"/>
                  </a:cubicBezTo>
                  <a:cubicBezTo>
                    <a:pt x="3317085" y="2260018"/>
                    <a:pt x="3309147" y="2263306"/>
                    <a:pt x="3300870" y="2263306"/>
                  </a:cubicBezTo>
                  <a:lnTo>
                    <a:pt x="31209" y="2263306"/>
                  </a:lnTo>
                  <a:cubicBezTo>
                    <a:pt x="22932" y="2263306"/>
                    <a:pt x="14994" y="2260018"/>
                    <a:pt x="9141" y="2254165"/>
                  </a:cubicBezTo>
                  <a:cubicBezTo>
                    <a:pt x="3288" y="2248312"/>
                    <a:pt x="0" y="2240374"/>
                    <a:pt x="0" y="2232097"/>
                  </a:cubicBezTo>
                  <a:lnTo>
                    <a:pt x="0" y="31209"/>
                  </a:lnTo>
                  <a:cubicBezTo>
                    <a:pt x="0" y="22932"/>
                    <a:pt x="3288" y="14994"/>
                    <a:pt x="9141" y="9141"/>
                  </a:cubicBezTo>
                  <a:cubicBezTo>
                    <a:pt x="14994" y="3288"/>
                    <a:pt x="22932" y="0"/>
                    <a:pt x="31209" y="0"/>
                  </a:cubicBezTo>
                  <a:close/>
                </a:path>
              </a:pathLst>
            </a:custGeom>
            <a:solidFill>
              <a:srgbClr val="D1F8E5"/>
            </a:solidFill>
          </p:spPr>
          <p:txBody>
            <a:bodyPr/>
            <a:lstStyle/>
            <a:p>
              <a:endParaRPr lang="en-HK"/>
            </a:p>
          </p:txBody>
        </p:sp>
        <p:sp>
          <p:nvSpPr>
            <p:cNvPr id="8" name="TextBox 5">
              <a:extLst>
                <a:ext uri="{FF2B5EF4-FFF2-40B4-BE49-F238E27FC236}">
                  <a16:creationId xmlns:a16="http://schemas.microsoft.com/office/drawing/2014/main" id="{387F5F36-3589-EC73-6514-780E7DE8EFEB}"/>
                </a:ext>
              </a:extLst>
            </p:cNvPr>
            <p:cNvSpPr txBox="1"/>
            <p:nvPr/>
          </p:nvSpPr>
          <p:spPr>
            <a:xfrm>
              <a:off x="0" y="-38100"/>
              <a:ext cx="3332079" cy="2301406"/>
            </a:xfrm>
            <a:prstGeom prst="rect">
              <a:avLst/>
            </a:prstGeom>
          </p:spPr>
          <p:txBody>
            <a:bodyPr lIns="50800" tIns="50800" rIns="50800" bIns="50800" rtlCol="0" anchor="ctr"/>
            <a:lstStyle/>
            <a:p>
              <a:pPr algn="ctr">
                <a:lnSpc>
                  <a:spcPts val="2659"/>
                </a:lnSpc>
              </a:pPr>
              <a:endParaRPr/>
            </a:p>
          </p:txBody>
        </p:sp>
      </p:grpSp>
      <p:grpSp>
        <p:nvGrpSpPr>
          <p:cNvPr id="9" name="Group 6">
            <a:extLst>
              <a:ext uri="{FF2B5EF4-FFF2-40B4-BE49-F238E27FC236}">
                <a16:creationId xmlns:a16="http://schemas.microsoft.com/office/drawing/2014/main" id="{556708FB-21D0-7DF7-05B2-FB992BBB84D2}"/>
              </a:ext>
            </a:extLst>
          </p:cNvPr>
          <p:cNvGrpSpPr/>
          <p:nvPr/>
        </p:nvGrpSpPr>
        <p:grpSpPr>
          <a:xfrm>
            <a:off x="5089800" y="247069"/>
            <a:ext cx="12685139" cy="1279805"/>
            <a:chOff x="0" y="0"/>
            <a:chExt cx="3340942" cy="337068"/>
          </a:xfrm>
        </p:grpSpPr>
        <p:sp>
          <p:nvSpPr>
            <p:cNvPr id="10" name="Freeform 7">
              <a:extLst>
                <a:ext uri="{FF2B5EF4-FFF2-40B4-BE49-F238E27FC236}">
                  <a16:creationId xmlns:a16="http://schemas.microsoft.com/office/drawing/2014/main" id="{5999678F-AB9C-B19C-0887-2EFE0C43181A}"/>
                </a:ext>
              </a:extLst>
            </p:cNvPr>
            <p:cNvSpPr/>
            <p:nvPr/>
          </p:nvSpPr>
          <p:spPr>
            <a:xfrm>
              <a:off x="0" y="0"/>
              <a:ext cx="3340942" cy="337068"/>
            </a:xfrm>
            <a:custGeom>
              <a:avLst/>
              <a:gdLst/>
              <a:ahLst/>
              <a:cxnLst/>
              <a:rect l="l" t="t" r="r" b="b"/>
              <a:pathLst>
                <a:path w="3340942" h="337068">
                  <a:moveTo>
                    <a:pt x="31126" y="0"/>
                  </a:moveTo>
                  <a:lnTo>
                    <a:pt x="3309816" y="0"/>
                  </a:lnTo>
                  <a:cubicBezTo>
                    <a:pt x="3327007" y="0"/>
                    <a:pt x="3340942" y="13936"/>
                    <a:pt x="3340942" y="31126"/>
                  </a:cubicBezTo>
                  <a:lnTo>
                    <a:pt x="3340942" y="305942"/>
                  </a:lnTo>
                  <a:cubicBezTo>
                    <a:pt x="3340942" y="323132"/>
                    <a:pt x="3327007" y="337068"/>
                    <a:pt x="3309816" y="337068"/>
                  </a:cubicBezTo>
                  <a:lnTo>
                    <a:pt x="31126" y="337068"/>
                  </a:lnTo>
                  <a:cubicBezTo>
                    <a:pt x="13936" y="337068"/>
                    <a:pt x="0" y="323132"/>
                    <a:pt x="0" y="305942"/>
                  </a:cubicBezTo>
                  <a:lnTo>
                    <a:pt x="0" y="31126"/>
                  </a:lnTo>
                  <a:cubicBezTo>
                    <a:pt x="0" y="13936"/>
                    <a:pt x="13936" y="0"/>
                    <a:pt x="31126" y="0"/>
                  </a:cubicBezTo>
                  <a:close/>
                </a:path>
              </a:pathLst>
            </a:custGeom>
            <a:solidFill>
              <a:srgbClr val="F2E3AB"/>
            </a:solidFill>
          </p:spPr>
          <p:txBody>
            <a:bodyPr/>
            <a:lstStyle/>
            <a:p>
              <a:endParaRPr lang="en-HK"/>
            </a:p>
          </p:txBody>
        </p:sp>
        <p:sp>
          <p:nvSpPr>
            <p:cNvPr id="11" name="TextBox 8">
              <a:extLst>
                <a:ext uri="{FF2B5EF4-FFF2-40B4-BE49-F238E27FC236}">
                  <a16:creationId xmlns:a16="http://schemas.microsoft.com/office/drawing/2014/main" id="{6CB4313D-3AB6-2EF2-ACE4-2CBA01638488}"/>
                </a:ext>
              </a:extLst>
            </p:cNvPr>
            <p:cNvSpPr txBox="1"/>
            <p:nvPr/>
          </p:nvSpPr>
          <p:spPr>
            <a:xfrm>
              <a:off x="0" y="-38100"/>
              <a:ext cx="3340942" cy="375168"/>
            </a:xfrm>
            <a:prstGeom prst="rect">
              <a:avLst/>
            </a:prstGeom>
          </p:spPr>
          <p:txBody>
            <a:bodyPr lIns="50800" tIns="50800" rIns="50800" bIns="50800" rtlCol="0" anchor="ctr"/>
            <a:lstStyle/>
            <a:p>
              <a:pPr algn="ctr">
                <a:lnSpc>
                  <a:spcPts val="2659"/>
                </a:lnSpc>
              </a:pPr>
              <a:endParaRPr/>
            </a:p>
          </p:txBody>
        </p:sp>
      </p:grpSp>
      <p:sp>
        <p:nvSpPr>
          <p:cNvPr id="12" name="TextBox 9">
            <a:extLst>
              <a:ext uri="{FF2B5EF4-FFF2-40B4-BE49-F238E27FC236}">
                <a16:creationId xmlns:a16="http://schemas.microsoft.com/office/drawing/2014/main" id="{EE0750AD-F855-083D-C064-EDDCE39FC7B4}"/>
              </a:ext>
            </a:extLst>
          </p:cNvPr>
          <p:cNvSpPr txBox="1"/>
          <p:nvPr/>
        </p:nvSpPr>
        <p:spPr>
          <a:xfrm>
            <a:off x="5510272" y="399338"/>
            <a:ext cx="12096233" cy="850900"/>
          </a:xfrm>
          <a:prstGeom prst="rect">
            <a:avLst/>
          </a:prstGeom>
        </p:spPr>
        <p:txBody>
          <a:bodyPr lIns="0" tIns="0" rIns="0" bIns="0" rtlCol="0" anchor="t">
            <a:spAutoFit/>
          </a:bodyPr>
          <a:lstStyle/>
          <a:p>
            <a:pPr algn="just">
              <a:lnSpc>
                <a:spcPts val="3499"/>
              </a:lnSpc>
            </a:pPr>
            <a:r>
              <a:rPr lang="en-US" sz="2499">
                <a:solidFill>
                  <a:srgbClr val="000000"/>
                </a:solidFill>
                <a:latin typeface="Muli"/>
                <a:ea typeface="Muli"/>
                <a:cs typeface="Muli"/>
                <a:sym typeface="Muli"/>
              </a:rPr>
              <a:t>Can you provide </a:t>
            </a:r>
            <a:r>
              <a:rPr lang="en-US" sz="2499" b="1">
                <a:solidFill>
                  <a:srgbClr val="000000"/>
                </a:solidFill>
                <a:latin typeface="Muli Bold"/>
                <a:ea typeface="Muli Bold"/>
                <a:cs typeface="Muli Bold"/>
                <a:sym typeface="Muli Bold"/>
              </a:rPr>
              <a:t>one more paragraph of revised example</a:t>
            </a:r>
            <a:r>
              <a:rPr lang="en-US" sz="2499">
                <a:solidFill>
                  <a:srgbClr val="000000"/>
                </a:solidFill>
                <a:latin typeface="Muli"/>
                <a:ea typeface="Muli"/>
                <a:cs typeface="Muli"/>
                <a:sym typeface="Muli"/>
              </a:rPr>
              <a:t> and </a:t>
            </a:r>
            <a:r>
              <a:rPr lang="en-US" sz="2499" b="1">
                <a:solidFill>
                  <a:srgbClr val="000000"/>
                </a:solidFill>
                <a:latin typeface="Muli Bold"/>
                <a:ea typeface="Muli Bold"/>
                <a:cs typeface="Muli Bold"/>
                <a:sym typeface="Muli Bold"/>
              </a:rPr>
              <a:t>additional grammar exercises </a:t>
            </a:r>
            <a:r>
              <a:rPr lang="en-US" sz="2499">
                <a:solidFill>
                  <a:srgbClr val="000000"/>
                </a:solidFill>
                <a:latin typeface="Muli"/>
                <a:ea typeface="Muli"/>
                <a:cs typeface="Muli"/>
                <a:sym typeface="Muli"/>
              </a:rPr>
              <a:t>for the student to work on?</a:t>
            </a:r>
          </a:p>
        </p:txBody>
      </p:sp>
      <p:grpSp>
        <p:nvGrpSpPr>
          <p:cNvPr id="13" name="Group 10">
            <a:extLst>
              <a:ext uri="{FF2B5EF4-FFF2-40B4-BE49-F238E27FC236}">
                <a16:creationId xmlns:a16="http://schemas.microsoft.com/office/drawing/2014/main" id="{0720F7A3-8219-01E6-50CA-B4129B8CA905}"/>
              </a:ext>
            </a:extLst>
          </p:cNvPr>
          <p:cNvGrpSpPr/>
          <p:nvPr/>
        </p:nvGrpSpPr>
        <p:grpSpPr>
          <a:xfrm>
            <a:off x="0" y="528351"/>
            <a:ext cx="4880783" cy="830545"/>
            <a:chOff x="0" y="0"/>
            <a:chExt cx="6507710" cy="1107394"/>
          </a:xfrm>
        </p:grpSpPr>
        <p:sp>
          <p:nvSpPr>
            <p:cNvPr id="14" name="TextBox 11">
              <a:extLst>
                <a:ext uri="{FF2B5EF4-FFF2-40B4-BE49-F238E27FC236}">
                  <a16:creationId xmlns:a16="http://schemas.microsoft.com/office/drawing/2014/main" id="{8E0C2474-8540-8B6E-8FCC-89E250DD74D8}"/>
                </a:ext>
              </a:extLst>
            </p:cNvPr>
            <p:cNvSpPr txBox="1"/>
            <p:nvPr/>
          </p:nvSpPr>
          <p:spPr>
            <a:xfrm>
              <a:off x="0" y="144907"/>
              <a:ext cx="5779015" cy="710271"/>
            </a:xfrm>
            <a:prstGeom prst="rect">
              <a:avLst/>
            </a:prstGeom>
          </p:spPr>
          <p:txBody>
            <a:bodyPr lIns="0" tIns="0" rIns="0" bIns="0" rtlCol="0" anchor="t">
              <a:spAutoFit/>
            </a:bodyPr>
            <a:lstStyle/>
            <a:p>
              <a:pPr algn="ctr">
                <a:lnSpc>
                  <a:spcPts val="4500"/>
                </a:lnSpc>
                <a:spcBef>
                  <a:spcPct val="0"/>
                </a:spcBef>
              </a:pPr>
              <a:r>
                <a:rPr lang="en-US" sz="3214" b="1">
                  <a:solidFill>
                    <a:srgbClr val="000000"/>
                  </a:solidFill>
                  <a:latin typeface="Muli Bold"/>
                  <a:ea typeface="Muli Bold"/>
                  <a:cs typeface="Muli Bold"/>
                  <a:sym typeface="Muli Bold"/>
                </a:rPr>
                <a:t>Teacher’s Request</a:t>
              </a:r>
            </a:p>
          </p:txBody>
        </p:sp>
        <p:sp>
          <p:nvSpPr>
            <p:cNvPr id="15" name="TextBox 12">
              <a:extLst>
                <a:ext uri="{FF2B5EF4-FFF2-40B4-BE49-F238E27FC236}">
                  <a16:creationId xmlns:a16="http://schemas.microsoft.com/office/drawing/2014/main" id="{963243CA-5F0E-B934-495A-B3E91ABB0997}"/>
                </a:ext>
              </a:extLst>
            </p:cNvPr>
            <p:cNvSpPr txBox="1"/>
            <p:nvPr/>
          </p:nvSpPr>
          <p:spPr>
            <a:xfrm>
              <a:off x="5050320" y="-104775"/>
              <a:ext cx="1457390" cy="1212169"/>
            </a:xfrm>
            <a:prstGeom prst="rect">
              <a:avLst/>
            </a:prstGeom>
          </p:spPr>
          <p:txBody>
            <a:bodyPr lIns="0" tIns="0" rIns="0" bIns="0" rtlCol="0" anchor="t">
              <a:spAutoFit/>
            </a:bodyPr>
            <a:lstStyle/>
            <a:p>
              <a:pPr algn="ctr">
                <a:lnSpc>
                  <a:spcPts val="7640"/>
                </a:lnSpc>
                <a:spcBef>
                  <a:spcPct val="0"/>
                </a:spcBef>
              </a:pPr>
              <a:r>
                <a:rPr lang="en-US" sz="5457">
                  <a:solidFill>
                    <a:srgbClr val="000000"/>
                  </a:solidFill>
                  <a:latin typeface="Canva Sans"/>
                  <a:ea typeface="Canva Sans"/>
                  <a:cs typeface="Canva Sans"/>
                  <a:sym typeface="Canva Sans"/>
                </a:rPr>
                <a:t>👩🏻‍🏫</a:t>
              </a:r>
            </a:p>
          </p:txBody>
        </p:sp>
      </p:grpSp>
      <p:grpSp>
        <p:nvGrpSpPr>
          <p:cNvPr id="16" name="Group 13">
            <a:extLst>
              <a:ext uri="{FF2B5EF4-FFF2-40B4-BE49-F238E27FC236}">
                <a16:creationId xmlns:a16="http://schemas.microsoft.com/office/drawing/2014/main" id="{BF2AE070-FC6F-BBF1-EAF0-7FA7F5E1CFE7}"/>
              </a:ext>
            </a:extLst>
          </p:cNvPr>
          <p:cNvGrpSpPr/>
          <p:nvPr/>
        </p:nvGrpSpPr>
        <p:grpSpPr>
          <a:xfrm>
            <a:off x="322979" y="4919068"/>
            <a:ext cx="4234824" cy="823341"/>
            <a:chOff x="0" y="0"/>
            <a:chExt cx="5646433" cy="1097788"/>
          </a:xfrm>
        </p:grpSpPr>
        <p:sp>
          <p:nvSpPr>
            <p:cNvPr id="17" name="TextBox 14">
              <a:extLst>
                <a:ext uri="{FF2B5EF4-FFF2-40B4-BE49-F238E27FC236}">
                  <a16:creationId xmlns:a16="http://schemas.microsoft.com/office/drawing/2014/main" id="{79259832-53DF-9752-793D-54E4EA72AB4D}"/>
                </a:ext>
              </a:extLst>
            </p:cNvPr>
            <p:cNvSpPr txBox="1"/>
            <p:nvPr/>
          </p:nvSpPr>
          <p:spPr>
            <a:xfrm>
              <a:off x="0" y="154305"/>
              <a:ext cx="4608116" cy="773303"/>
            </a:xfrm>
            <a:prstGeom prst="rect">
              <a:avLst/>
            </a:prstGeom>
          </p:spPr>
          <p:txBody>
            <a:bodyPr lIns="0" tIns="0" rIns="0" bIns="0" rtlCol="0" anchor="t">
              <a:spAutoFit/>
            </a:bodyPr>
            <a:lstStyle/>
            <a:p>
              <a:pPr algn="ctr">
                <a:lnSpc>
                  <a:spcPts val="4913"/>
                </a:lnSpc>
                <a:spcBef>
                  <a:spcPct val="0"/>
                </a:spcBef>
              </a:pPr>
              <a:r>
                <a:rPr lang="en-US" sz="3509" b="1" dirty="0">
                  <a:solidFill>
                    <a:srgbClr val="000000"/>
                  </a:solidFill>
                  <a:latin typeface="Muli Bold"/>
                  <a:ea typeface="Muli Bold"/>
                  <a:cs typeface="Muli Bold"/>
                  <a:sym typeface="Muli Bold"/>
                </a:rPr>
                <a:t>Teacher’s AI Bot</a:t>
              </a:r>
            </a:p>
          </p:txBody>
        </p:sp>
        <p:sp>
          <p:nvSpPr>
            <p:cNvPr id="18" name="TextBox 15">
              <a:extLst>
                <a:ext uri="{FF2B5EF4-FFF2-40B4-BE49-F238E27FC236}">
                  <a16:creationId xmlns:a16="http://schemas.microsoft.com/office/drawing/2014/main" id="{B40C026D-03EA-AB8F-C97B-93784F0FED98}"/>
                </a:ext>
              </a:extLst>
            </p:cNvPr>
            <p:cNvSpPr txBox="1"/>
            <p:nvPr/>
          </p:nvSpPr>
          <p:spPr>
            <a:xfrm>
              <a:off x="4719333" y="-104775"/>
              <a:ext cx="927100" cy="1202563"/>
            </a:xfrm>
            <a:prstGeom prst="rect">
              <a:avLst/>
            </a:prstGeom>
          </p:spPr>
          <p:txBody>
            <a:bodyPr lIns="0" tIns="0" rIns="0" bIns="0" rtlCol="0" anchor="t">
              <a:spAutoFit/>
            </a:bodyPr>
            <a:lstStyle/>
            <a:p>
              <a:pPr algn="ctr">
                <a:lnSpc>
                  <a:spcPts val="7643"/>
                </a:lnSpc>
                <a:spcBef>
                  <a:spcPct val="0"/>
                </a:spcBef>
              </a:pPr>
              <a:r>
                <a:rPr lang="en-US" sz="5459">
                  <a:solidFill>
                    <a:srgbClr val="000000"/>
                  </a:solidFill>
                  <a:latin typeface="Canva Sans"/>
                  <a:ea typeface="Canva Sans"/>
                  <a:cs typeface="Canva Sans"/>
                  <a:sym typeface="Canva Sans"/>
                </a:rPr>
                <a:t>🤖</a:t>
              </a:r>
            </a:p>
          </p:txBody>
        </p:sp>
      </p:grpSp>
      <p:sp>
        <p:nvSpPr>
          <p:cNvPr id="19" name="TextBox 16">
            <a:extLst>
              <a:ext uri="{FF2B5EF4-FFF2-40B4-BE49-F238E27FC236}">
                <a16:creationId xmlns:a16="http://schemas.microsoft.com/office/drawing/2014/main" id="{15450384-B458-95D4-321C-8313F18A96BF}"/>
              </a:ext>
            </a:extLst>
          </p:cNvPr>
          <p:cNvSpPr txBox="1"/>
          <p:nvPr/>
        </p:nvSpPr>
        <p:spPr>
          <a:xfrm>
            <a:off x="5215818" y="5316820"/>
            <a:ext cx="12433102" cy="4813935"/>
          </a:xfrm>
          <a:prstGeom prst="rect">
            <a:avLst/>
          </a:prstGeom>
        </p:spPr>
        <p:txBody>
          <a:bodyPr lIns="0" tIns="0" rIns="0" bIns="0" rtlCol="0" anchor="t">
            <a:spAutoFit/>
          </a:bodyPr>
          <a:lstStyle/>
          <a:p>
            <a:pPr algn="just">
              <a:lnSpc>
                <a:spcPts val="2940"/>
              </a:lnSpc>
            </a:pPr>
            <a:r>
              <a:rPr lang="en-US" sz="2100" b="1" dirty="0">
                <a:solidFill>
                  <a:srgbClr val="000000"/>
                </a:solidFill>
                <a:latin typeface="Muli Bold"/>
                <a:ea typeface="Muli Bold"/>
                <a:cs typeface="Muli Bold"/>
                <a:sym typeface="Muli Bold"/>
              </a:rPr>
              <a:t>Subject-verb agreement:</a:t>
            </a:r>
          </a:p>
          <a:p>
            <a:pPr algn="just">
              <a:lnSpc>
                <a:spcPts val="2940"/>
              </a:lnSpc>
            </a:pPr>
            <a:r>
              <a:rPr lang="en-US" sz="2100" b="1" dirty="0">
                <a:solidFill>
                  <a:srgbClr val="000000"/>
                </a:solidFill>
                <a:latin typeface="Muli Bold"/>
                <a:ea typeface="Muli Bold"/>
                <a:cs typeface="Muli Bold"/>
                <a:sym typeface="Muli Bold"/>
              </a:rPr>
              <a:t> </a:t>
            </a:r>
            <a:r>
              <a:rPr lang="en-US" sz="2100" dirty="0">
                <a:solidFill>
                  <a:srgbClr val="000000"/>
                </a:solidFill>
                <a:latin typeface="Muli"/>
                <a:ea typeface="Muli"/>
                <a:cs typeface="Muli"/>
                <a:sym typeface="Muli"/>
              </a:rPr>
              <a:t>"there is are famous social media influencer"</a:t>
            </a:r>
          </a:p>
          <a:p>
            <a:pPr algn="just">
              <a:lnSpc>
                <a:spcPts val="2940"/>
              </a:lnSpc>
            </a:pPr>
            <a:r>
              <a:rPr lang="en-US" sz="2100" dirty="0">
                <a:solidFill>
                  <a:srgbClr val="000000"/>
                </a:solidFill>
                <a:latin typeface="Muli"/>
                <a:ea typeface="Muli"/>
                <a:cs typeface="Muli"/>
                <a:sym typeface="Muli"/>
              </a:rPr>
              <a:t> Correct the subject-verb agreement in the following sentences:</a:t>
            </a:r>
          </a:p>
          <a:p>
            <a:pPr algn="just">
              <a:lnSpc>
                <a:spcPts val="2940"/>
              </a:lnSpc>
            </a:pPr>
            <a:r>
              <a:rPr lang="en-US" sz="2100" dirty="0">
                <a:solidFill>
                  <a:srgbClr val="000000"/>
                </a:solidFill>
                <a:latin typeface="Muli"/>
                <a:ea typeface="Muli"/>
                <a:cs typeface="Muli"/>
                <a:sym typeface="Muli"/>
              </a:rPr>
              <a:t>There _______ (is/are) several factors to consider regarding </a:t>
            </a:r>
            <a:r>
              <a:rPr lang="en-US" sz="2100" dirty="0" err="1">
                <a:solidFill>
                  <a:srgbClr val="000000"/>
                </a:solidFill>
                <a:latin typeface="Muli"/>
                <a:ea typeface="Muli"/>
                <a:cs typeface="Muli"/>
                <a:sym typeface="Muli"/>
              </a:rPr>
              <a:t>IShowSpeed's</a:t>
            </a:r>
            <a:r>
              <a:rPr lang="en-US" sz="2100" dirty="0">
                <a:solidFill>
                  <a:srgbClr val="000000"/>
                </a:solidFill>
                <a:latin typeface="Muli"/>
                <a:ea typeface="Muli"/>
                <a:cs typeface="Muli"/>
                <a:sym typeface="Muli"/>
              </a:rPr>
              <a:t> visit.</a:t>
            </a:r>
          </a:p>
          <a:p>
            <a:pPr algn="just">
              <a:lnSpc>
                <a:spcPts val="2940"/>
              </a:lnSpc>
            </a:pPr>
            <a:r>
              <a:rPr lang="en-US" sz="2100" dirty="0">
                <a:solidFill>
                  <a:srgbClr val="000000"/>
                </a:solidFill>
                <a:latin typeface="Muli"/>
                <a:ea typeface="Muli"/>
                <a:cs typeface="Muli"/>
                <a:sym typeface="Muli"/>
              </a:rPr>
              <a:t>The group of fans _______ (disrupt/disrupts) the public order at the station.</a:t>
            </a:r>
          </a:p>
          <a:p>
            <a:pPr algn="just">
              <a:lnSpc>
                <a:spcPts val="2940"/>
              </a:lnSpc>
              <a:spcBef>
                <a:spcPct val="0"/>
              </a:spcBef>
            </a:pPr>
            <a:r>
              <a:rPr lang="en-US" sz="2100" b="1" dirty="0">
                <a:solidFill>
                  <a:srgbClr val="000000"/>
                </a:solidFill>
                <a:latin typeface="Muli Bold"/>
                <a:ea typeface="Muli Bold"/>
                <a:cs typeface="Muli Bold"/>
                <a:sym typeface="Muli Bold"/>
              </a:rPr>
              <a:t>Parallel Structure:</a:t>
            </a:r>
          </a:p>
          <a:p>
            <a:pPr algn="just">
              <a:lnSpc>
                <a:spcPts val="2940"/>
              </a:lnSpc>
              <a:spcBef>
                <a:spcPct val="0"/>
              </a:spcBef>
            </a:pPr>
            <a:r>
              <a:rPr lang="en-US" sz="2100" dirty="0">
                <a:solidFill>
                  <a:srgbClr val="000000"/>
                </a:solidFill>
                <a:latin typeface="Muli"/>
                <a:ea typeface="Muli"/>
                <a:cs typeface="Muli"/>
                <a:sym typeface="Muli"/>
              </a:rPr>
              <a:t>Rewrite the following sentence to maintain parallel structure:</a:t>
            </a:r>
          </a:p>
          <a:p>
            <a:pPr algn="just">
              <a:lnSpc>
                <a:spcPts val="2940"/>
              </a:lnSpc>
              <a:spcBef>
                <a:spcPct val="0"/>
              </a:spcBef>
            </a:pPr>
            <a:r>
              <a:rPr lang="en-US" sz="2100" dirty="0">
                <a:solidFill>
                  <a:srgbClr val="000000"/>
                </a:solidFill>
                <a:latin typeface="Muli"/>
                <a:ea typeface="Muli"/>
                <a:cs typeface="Muli"/>
                <a:sym typeface="Muli"/>
              </a:rPr>
              <a:t>The tourism board should focus on attracting high-quality visitors, ensuring public safety, and to highlight Hong Kong's cultural heritage.</a:t>
            </a:r>
          </a:p>
          <a:p>
            <a:pPr algn="just">
              <a:lnSpc>
                <a:spcPts val="2940"/>
              </a:lnSpc>
              <a:spcBef>
                <a:spcPct val="0"/>
              </a:spcBef>
            </a:pPr>
            <a:r>
              <a:rPr lang="en-US" sz="2100" b="1" dirty="0">
                <a:solidFill>
                  <a:srgbClr val="000000"/>
                </a:solidFill>
                <a:latin typeface="Muli Bold"/>
                <a:ea typeface="Muli Bold"/>
                <a:cs typeface="Muli Bold"/>
                <a:sym typeface="Muli Bold"/>
              </a:rPr>
              <a:t>Comma Usage:</a:t>
            </a:r>
          </a:p>
          <a:p>
            <a:pPr algn="just">
              <a:lnSpc>
                <a:spcPts val="2940"/>
              </a:lnSpc>
              <a:spcBef>
                <a:spcPct val="0"/>
              </a:spcBef>
            </a:pPr>
            <a:r>
              <a:rPr lang="en-US" sz="2100" dirty="0">
                <a:solidFill>
                  <a:srgbClr val="000000"/>
                </a:solidFill>
                <a:latin typeface="Muli"/>
                <a:ea typeface="Muli"/>
                <a:cs typeface="Muli"/>
                <a:sym typeface="Muli"/>
              </a:rPr>
              <a:t>Add commas where necessary in the following sentence:</a:t>
            </a:r>
          </a:p>
          <a:p>
            <a:pPr algn="just">
              <a:lnSpc>
                <a:spcPts val="2940"/>
              </a:lnSpc>
              <a:spcBef>
                <a:spcPct val="0"/>
              </a:spcBef>
            </a:pPr>
            <a:r>
              <a:rPr lang="en-US" sz="2100" dirty="0">
                <a:solidFill>
                  <a:srgbClr val="000000"/>
                </a:solidFill>
                <a:latin typeface="Muli"/>
                <a:ea typeface="Muli"/>
                <a:cs typeface="Muli"/>
                <a:sym typeface="Muli"/>
              </a:rPr>
              <a:t>While influencers can boost tourism their impact should not come at the cost of social order and public safety.</a:t>
            </a:r>
          </a:p>
        </p:txBody>
      </p:sp>
      <p:sp>
        <p:nvSpPr>
          <p:cNvPr id="20" name="TextBox 17">
            <a:extLst>
              <a:ext uri="{FF2B5EF4-FFF2-40B4-BE49-F238E27FC236}">
                <a16:creationId xmlns:a16="http://schemas.microsoft.com/office/drawing/2014/main" id="{442E9823-E9F3-B70F-8452-44D2F3218DD2}"/>
              </a:ext>
            </a:extLst>
          </p:cNvPr>
          <p:cNvSpPr txBox="1"/>
          <p:nvPr/>
        </p:nvSpPr>
        <p:spPr>
          <a:xfrm>
            <a:off x="5215818" y="1655410"/>
            <a:ext cx="12433102" cy="3699510"/>
          </a:xfrm>
          <a:prstGeom prst="rect">
            <a:avLst/>
          </a:prstGeom>
        </p:spPr>
        <p:txBody>
          <a:bodyPr lIns="0" tIns="0" rIns="0" bIns="0" rtlCol="0" anchor="t">
            <a:spAutoFit/>
          </a:bodyPr>
          <a:lstStyle/>
          <a:p>
            <a:pPr algn="just">
              <a:lnSpc>
                <a:spcPts val="2940"/>
              </a:lnSpc>
              <a:spcBef>
                <a:spcPct val="0"/>
              </a:spcBef>
            </a:pPr>
            <a:r>
              <a:rPr lang="en-US" sz="2100" b="1" dirty="0">
                <a:solidFill>
                  <a:srgbClr val="000000"/>
                </a:solidFill>
                <a:latin typeface="Muli Bold"/>
                <a:ea typeface="Muli Bold"/>
                <a:cs typeface="Muli Bold"/>
                <a:sym typeface="Muli Bold"/>
              </a:rPr>
              <a:t>Revised Example Paragraph:</a:t>
            </a:r>
          </a:p>
          <a:p>
            <a:pPr algn="just">
              <a:lnSpc>
                <a:spcPts val="2940"/>
              </a:lnSpc>
              <a:spcBef>
                <a:spcPct val="0"/>
              </a:spcBef>
            </a:pPr>
            <a:r>
              <a:rPr lang="en-US" sz="2100" dirty="0">
                <a:solidFill>
                  <a:srgbClr val="000000"/>
                </a:solidFill>
                <a:latin typeface="Muli"/>
                <a:ea typeface="Muli"/>
                <a:cs typeface="Muli"/>
                <a:sym typeface="Muli"/>
              </a:rPr>
              <a:t>Another area of concern regarding </a:t>
            </a:r>
            <a:r>
              <a:rPr lang="en-US" sz="2100" dirty="0" err="1">
                <a:solidFill>
                  <a:srgbClr val="000000"/>
                </a:solidFill>
                <a:latin typeface="Muli"/>
                <a:ea typeface="Muli"/>
                <a:cs typeface="Muli"/>
                <a:sym typeface="Muli"/>
              </a:rPr>
              <a:t>IShowSpeed's</a:t>
            </a:r>
            <a:r>
              <a:rPr lang="en-US" sz="2100" dirty="0">
                <a:solidFill>
                  <a:srgbClr val="000000"/>
                </a:solidFill>
                <a:latin typeface="Muli"/>
                <a:ea typeface="Muli"/>
                <a:cs typeface="Muli"/>
                <a:sym typeface="Muli"/>
              </a:rPr>
              <a:t> visit is the potential damage to Hong Kong's reputation. While the influencer's large following can certainly draw attention to the city, the type of attention he attracts may not be the most desirable. </a:t>
            </a:r>
            <a:r>
              <a:rPr lang="en-US" sz="2100" dirty="0" err="1">
                <a:solidFill>
                  <a:srgbClr val="000000"/>
                </a:solidFill>
                <a:latin typeface="Muli"/>
                <a:ea typeface="Muli"/>
                <a:cs typeface="Muli"/>
                <a:sym typeface="Muli"/>
              </a:rPr>
              <a:t>IShowSpeed</a:t>
            </a:r>
            <a:r>
              <a:rPr lang="en-US" sz="2100" dirty="0">
                <a:solidFill>
                  <a:srgbClr val="000000"/>
                </a:solidFill>
                <a:latin typeface="Muli"/>
                <a:ea typeface="Muli"/>
                <a:cs typeface="Muli"/>
                <a:sym typeface="Muli"/>
              </a:rPr>
              <a:t> is known for his outrageous and often inappropriate behavior, which he frequently displays for the entertainment of his young fan base. Allowing such a personality to serve as an ambassador for Hong Kong risks reducing the city's rich cultural heritage to merely a backdrop for viral antics. Tourism campaigns should aim to highlight the depth and sophistication of Hong Kong, not just momentary sensationalism. The government must carefully consider the long-term reputational implications before endorsing the visits of controversial influencers like </a:t>
            </a:r>
            <a:r>
              <a:rPr lang="en-US" sz="2100" dirty="0" err="1">
                <a:solidFill>
                  <a:srgbClr val="000000"/>
                </a:solidFill>
                <a:latin typeface="Muli"/>
                <a:ea typeface="Muli"/>
                <a:cs typeface="Muli"/>
                <a:sym typeface="Muli"/>
              </a:rPr>
              <a:t>IShowSpeed</a:t>
            </a:r>
            <a:r>
              <a:rPr lang="en-US" sz="2100" dirty="0">
                <a:solidFill>
                  <a:srgbClr val="000000"/>
                </a:solidFill>
                <a:latin typeface="Muli"/>
                <a:ea typeface="Muli"/>
                <a:cs typeface="Muli"/>
                <a:sym typeface="Muli"/>
              </a:rPr>
              <a:t>.</a:t>
            </a:r>
          </a:p>
        </p:txBody>
      </p:sp>
    </p:spTree>
    <p:extLst>
      <p:ext uri="{BB962C8B-B14F-4D97-AF65-F5344CB8AC3E}">
        <p14:creationId xmlns:p14="http://schemas.microsoft.com/office/powerpoint/2010/main" val="4059953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flipH="1">
            <a:off x="-5028623" y="5143500"/>
            <a:ext cx="19453940" cy="12304617"/>
          </a:xfrm>
          <a:custGeom>
            <a:avLst/>
            <a:gdLst/>
            <a:ahLst/>
            <a:cxnLst/>
            <a:rect l="l" t="t" r="r" b="b"/>
            <a:pathLst>
              <a:path w="19453940" h="12304617">
                <a:moveTo>
                  <a:pt x="19453939" y="0"/>
                </a:moveTo>
                <a:lnTo>
                  <a:pt x="0" y="0"/>
                </a:lnTo>
                <a:lnTo>
                  <a:pt x="0" y="12304617"/>
                </a:lnTo>
                <a:lnTo>
                  <a:pt x="19453939" y="12304617"/>
                </a:lnTo>
                <a:lnTo>
                  <a:pt x="1945393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HK"/>
          </a:p>
        </p:txBody>
      </p:sp>
      <p:sp>
        <p:nvSpPr>
          <p:cNvPr id="3" name="Freeform 3"/>
          <p:cNvSpPr/>
          <p:nvPr/>
        </p:nvSpPr>
        <p:spPr>
          <a:xfrm>
            <a:off x="11189149" y="6223581"/>
            <a:ext cx="6819192" cy="6810668"/>
          </a:xfrm>
          <a:custGeom>
            <a:avLst/>
            <a:gdLst/>
            <a:ahLst/>
            <a:cxnLst/>
            <a:rect l="l" t="t" r="r" b="b"/>
            <a:pathLst>
              <a:path w="6819192" h="6810668">
                <a:moveTo>
                  <a:pt x="0" y="0"/>
                </a:moveTo>
                <a:lnTo>
                  <a:pt x="6819193" y="0"/>
                </a:lnTo>
                <a:lnTo>
                  <a:pt x="6819193" y="6810668"/>
                </a:lnTo>
                <a:lnTo>
                  <a:pt x="0" y="6810668"/>
                </a:lnTo>
                <a:lnTo>
                  <a:pt x="0" y="0"/>
                </a:lnTo>
                <a:close/>
              </a:path>
            </a:pathLst>
          </a:custGeom>
          <a:blipFill>
            <a:blip r:embed="rId4"/>
            <a:stretch>
              <a:fillRect/>
            </a:stretch>
          </a:blipFill>
        </p:spPr>
        <p:txBody>
          <a:bodyPr/>
          <a:lstStyle/>
          <a:p>
            <a:endParaRPr lang="en-HK"/>
          </a:p>
        </p:txBody>
      </p:sp>
      <p:sp>
        <p:nvSpPr>
          <p:cNvPr id="4" name="TextBox 4"/>
          <p:cNvSpPr txBox="1"/>
          <p:nvPr/>
        </p:nvSpPr>
        <p:spPr>
          <a:xfrm>
            <a:off x="646866" y="311742"/>
            <a:ext cx="10922244" cy="1414781"/>
          </a:xfrm>
          <a:prstGeom prst="rect">
            <a:avLst/>
          </a:prstGeom>
        </p:spPr>
        <p:txBody>
          <a:bodyPr lIns="0" tIns="0" rIns="0" bIns="0" rtlCol="0" anchor="t">
            <a:spAutoFit/>
          </a:bodyPr>
          <a:lstStyle/>
          <a:p>
            <a:pPr algn="l">
              <a:lnSpc>
                <a:spcPts val="7700"/>
              </a:lnSpc>
            </a:pPr>
            <a:r>
              <a:rPr lang="en-US" sz="7700" b="1">
                <a:solidFill>
                  <a:srgbClr val="427BB1"/>
                </a:solidFill>
                <a:latin typeface="Thicker Bold"/>
                <a:ea typeface="Thicker Bold"/>
                <a:cs typeface="Thicker Bold"/>
                <a:sym typeface="Thicker Bold"/>
              </a:rPr>
              <a:t>PROMPT ENGINEERING</a:t>
            </a:r>
          </a:p>
        </p:txBody>
      </p:sp>
      <p:grpSp>
        <p:nvGrpSpPr>
          <p:cNvPr id="5" name="Group 5"/>
          <p:cNvGrpSpPr/>
          <p:nvPr/>
        </p:nvGrpSpPr>
        <p:grpSpPr>
          <a:xfrm>
            <a:off x="9534645" y="-10401744"/>
            <a:ext cx="13139574" cy="1313957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85AECD">
                    <a:alpha val="100000"/>
                  </a:srgbClr>
                </a:gs>
                <a:gs pos="100000">
                  <a:srgbClr val="B2A1E0">
                    <a:alpha val="100000"/>
                  </a:srgbClr>
                </a:gs>
              </a:gsLst>
              <a:lin ang="0"/>
            </a:gradFill>
          </p:spPr>
          <p:txBody>
            <a:bodyPr/>
            <a:lstStyle/>
            <a:p>
              <a:endParaRPr lang="en-HK"/>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2797718" y="3469211"/>
            <a:ext cx="3602056" cy="4976934"/>
          </a:xfrm>
          <a:custGeom>
            <a:avLst/>
            <a:gdLst/>
            <a:ahLst/>
            <a:cxnLst/>
            <a:rect l="l" t="t" r="r" b="b"/>
            <a:pathLst>
              <a:path w="3602056" h="4976934">
                <a:moveTo>
                  <a:pt x="0" y="0"/>
                </a:moveTo>
                <a:lnTo>
                  <a:pt x="3602056" y="0"/>
                </a:lnTo>
                <a:lnTo>
                  <a:pt x="3602056" y="4976934"/>
                </a:lnTo>
                <a:lnTo>
                  <a:pt x="0" y="4976934"/>
                </a:lnTo>
                <a:lnTo>
                  <a:pt x="0" y="0"/>
                </a:lnTo>
                <a:close/>
              </a:path>
            </a:pathLst>
          </a:custGeom>
          <a:blipFill>
            <a:blip r:embed="rId5"/>
            <a:stretch>
              <a:fillRect/>
            </a:stretch>
          </a:blipFill>
        </p:spPr>
        <p:txBody>
          <a:bodyPr/>
          <a:lstStyle/>
          <a:p>
            <a:endParaRPr lang="en-HK"/>
          </a:p>
        </p:txBody>
      </p:sp>
      <p:grpSp>
        <p:nvGrpSpPr>
          <p:cNvPr id="9" name="Group 9"/>
          <p:cNvGrpSpPr/>
          <p:nvPr/>
        </p:nvGrpSpPr>
        <p:grpSpPr>
          <a:xfrm>
            <a:off x="1028700" y="3469211"/>
            <a:ext cx="8952654" cy="6623135"/>
            <a:chOff x="0" y="0"/>
            <a:chExt cx="646271" cy="478109"/>
          </a:xfrm>
        </p:grpSpPr>
        <p:sp>
          <p:nvSpPr>
            <p:cNvPr id="10" name="Freeform 10"/>
            <p:cNvSpPr/>
            <p:nvPr/>
          </p:nvSpPr>
          <p:spPr>
            <a:xfrm>
              <a:off x="0" y="0"/>
              <a:ext cx="646271" cy="478109"/>
            </a:xfrm>
            <a:custGeom>
              <a:avLst/>
              <a:gdLst/>
              <a:ahLst/>
              <a:cxnLst/>
              <a:rect l="l" t="t" r="r" b="b"/>
              <a:pathLst>
                <a:path w="646271" h="478109">
                  <a:moveTo>
                    <a:pt x="69181" y="0"/>
                  </a:moveTo>
                  <a:lnTo>
                    <a:pt x="577090" y="0"/>
                  </a:lnTo>
                  <a:cubicBezTo>
                    <a:pt x="595438" y="0"/>
                    <a:pt x="613035" y="7289"/>
                    <a:pt x="626009" y="20263"/>
                  </a:cubicBezTo>
                  <a:cubicBezTo>
                    <a:pt x="638983" y="33237"/>
                    <a:pt x="646271" y="50833"/>
                    <a:pt x="646271" y="69181"/>
                  </a:cubicBezTo>
                  <a:lnTo>
                    <a:pt x="646271" y="408928"/>
                  </a:lnTo>
                  <a:cubicBezTo>
                    <a:pt x="646271" y="427276"/>
                    <a:pt x="638983" y="444872"/>
                    <a:pt x="626009" y="457846"/>
                  </a:cubicBezTo>
                  <a:cubicBezTo>
                    <a:pt x="613035" y="470820"/>
                    <a:pt x="595438" y="478109"/>
                    <a:pt x="577090" y="478109"/>
                  </a:cubicBezTo>
                  <a:lnTo>
                    <a:pt x="69181" y="478109"/>
                  </a:lnTo>
                  <a:cubicBezTo>
                    <a:pt x="50833" y="478109"/>
                    <a:pt x="33237" y="470820"/>
                    <a:pt x="20263" y="457846"/>
                  </a:cubicBezTo>
                  <a:cubicBezTo>
                    <a:pt x="7289" y="444872"/>
                    <a:pt x="0" y="427276"/>
                    <a:pt x="0" y="408928"/>
                  </a:cubicBezTo>
                  <a:lnTo>
                    <a:pt x="0" y="69181"/>
                  </a:lnTo>
                  <a:cubicBezTo>
                    <a:pt x="0" y="50833"/>
                    <a:pt x="7289" y="33237"/>
                    <a:pt x="20263" y="20263"/>
                  </a:cubicBezTo>
                  <a:cubicBezTo>
                    <a:pt x="33237" y="7289"/>
                    <a:pt x="50833" y="0"/>
                    <a:pt x="69181" y="0"/>
                  </a:cubicBezTo>
                  <a:close/>
                </a:path>
              </a:pathLst>
            </a:custGeom>
            <a:solidFill>
              <a:srgbClr val="EBEFF2"/>
            </a:solidFill>
          </p:spPr>
          <p:txBody>
            <a:bodyPr/>
            <a:lstStyle/>
            <a:p>
              <a:endParaRPr lang="en-HK"/>
            </a:p>
          </p:txBody>
        </p:sp>
        <p:sp>
          <p:nvSpPr>
            <p:cNvPr id="11" name="TextBox 11"/>
            <p:cNvSpPr txBox="1"/>
            <p:nvPr/>
          </p:nvSpPr>
          <p:spPr>
            <a:xfrm>
              <a:off x="0" y="-38100"/>
              <a:ext cx="646271" cy="516209"/>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1475409" y="3673406"/>
            <a:ext cx="8059236" cy="6301725"/>
          </a:xfrm>
          <a:prstGeom prst="rect">
            <a:avLst/>
          </a:prstGeom>
        </p:spPr>
        <p:txBody>
          <a:bodyPr lIns="0" tIns="0" rIns="0" bIns="0" rtlCol="0" anchor="t">
            <a:spAutoFit/>
          </a:bodyPr>
          <a:lstStyle/>
          <a:p>
            <a:pPr marL="690876" lvl="1" indent="-345438" algn="just">
              <a:lnSpc>
                <a:spcPts val="4479"/>
              </a:lnSpc>
              <a:buAutoNum type="arabicPeriod"/>
            </a:pPr>
            <a:r>
              <a:rPr lang="en-US" sz="3199" b="1" dirty="0">
                <a:solidFill>
                  <a:srgbClr val="394956"/>
                </a:solidFill>
                <a:latin typeface="Muli Bold"/>
                <a:ea typeface="Muli Bold"/>
                <a:cs typeface="Muli Bold"/>
                <a:sym typeface="Muli Bold"/>
              </a:rPr>
              <a:t> Pick your AI model</a:t>
            </a:r>
          </a:p>
          <a:p>
            <a:pPr marL="690876" lvl="1" indent="-345438" algn="just">
              <a:lnSpc>
                <a:spcPts val="4479"/>
              </a:lnSpc>
              <a:buAutoNum type="arabicPeriod"/>
            </a:pPr>
            <a:r>
              <a:rPr lang="en-US" sz="3199" b="1" dirty="0">
                <a:solidFill>
                  <a:srgbClr val="394956"/>
                </a:solidFill>
                <a:latin typeface="Muli Bold"/>
                <a:ea typeface="Muli Bold"/>
                <a:cs typeface="Muli Bold"/>
                <a:sym typeface="Muli Bold"/>
              </a:rPr>
              <a:t> Set your basic criteria</a:t>
            </a:r>
            <a:r>
              <a:rPr lang="en-US" sz="3199" dirty="0">
                <a:solidFill>
                  <a:srgbClr val="394956"/>
                </a:solidFill>
                <a:latin typeface="Muli"/>
                <a:ea typeface="Muli"/>
                <a:cs typeface="Muli"/>
                <a:sym typeface="Muli"/>
              </a:rPr>
              <a:t> (how should your bot perform): </a:t>
            </a:r>
          </a:p>
          <a:p>
            <a:pPr marL="690876" lvl="1" indent="-345438" algn="just">
              <a:lnSpc>
                <a:spcPts val="4479"/>
              </a:lnSpc>
              <a:buFont typeface="Arial"/>
              <a:buChar char="•"/>
            </a:pPr>
            <a:r>
              <a:rPr lang="en-US" sz="3199" dirty="0">
                <a:solidFill>
                  <a:srgbClr val="394956"/>
                </a:solidFill>
                <a:latin typeface="Muli"/>
                <a:ea typeface="Muli"/>
                <a:cs typeface="Muli"/>
                <a:sym typeface="Muli"/>
              </a:rPr>
              <a:t>Identity: __(Subject)___ Teacher</a:t>
            </a:r>
          </a:p>
          <a:p>
            <a:pPr marL="690876" lvl="1" indent="-345438" algn="just">
              <a:lnSpc>
                <a:spcPts val="4479"/>
              </a:lnSpc>
              <a:buFont typeface="Arial"/>
              <a:buChar char="•"/>
            </a:pPr>
            <a:r>
              <a:rPr lang="en-US" sz="3199" dirty="0">
                <a:solidFill>
                  <a:srgbClr val="394956"/>
                </a:solidFill>
                <a:latin typeface="Muli"/>
                <a:ea typeface="Muli"/>
                <a:cs typeface="Muli"/>
                <a:sym typeface="Muli"/>
              </a:rPr>
              <a:t>Types of feedback: ________</a:t>
            </a:r>
          </a:p>
          <a:p>
            <a:pPr marL="690876" lvl="1" indent="-345438" algn="just">
              <a:lnSpc>
                <a:spcPts val="4479"/>
              </a:lnSpc>
              <a:buFont typeface="Arial"/>
              <a:buChar char="•"/>
            </a:pPr>
            <a:r>
              <a:rPr lang="en-US" sz="3199" dirty="0" err="1">
                <a:solidFill>
                  <a:srgbClr val="394956"/>
                </a:solidFill>
                <a:latin typeface="Muli"/>
                <a:ea typeface="Muli"/>
                <a:cs typeface="Muli"/>
                <a:sym typeface="Muli"/>
              </a:rPr>
              <a:t>Personalised</a:t>
            </a:r>
            <a:r>
              <a:rPr lang="en-US" sz="3199" dirty="0">
                <a:solidFill>
                  <a:srgbClr val="394956"/>
                </a:solidFill>
                <a:latin typeface="Muli"/>
                <a:ea typeface="Muli"/>
                <a:cs typeface="Muli"/>
                <a:sym typeface="Muli"/>
              </a:rPr>
              <a:t> exercises </a:t>
            </a:r>
          </a:p>
          <a:p>
            <a:pPr marL="345438" lvl="1" algn="just">
              <a:lnSpc>
                <a:spcPts val="4479"/>
              </a:lnSpc>
            </a:pPr>
            <a:r>
              <a:rPr lang="en-US" sz="3199" b="1" dirty="0">
                <a:solidFill>
                  <a:srgbClr val="394956"/>
                </a:solidFill>
                <a:latin typeface="Muli Bold"/>
                <a:ea typeface="Muli Bold"/>
                <a:cs typeface="Muli Bold"/>
                <a:sym typeface="Muli Bold"/>
              </a:rPr>
              <a:t>3. Adding additional information: </a:t>
            </a:r>
          </a:p>
          <a:p>
            <a:pPr marL="690876" lvl="1" indent="-345438" algn="just">
              <a:lnSpc>
                <a:spcPts val="4479"/>
              </a:lnSpc>
              <a:buFont typeface="Arial"/>
              <a:buChar char="•"/>
            </a:pPr>
            <a:r>
              <a:rPr lang="en-US" sz="3199" dirty="0">
                <a:solidFill>
                  <a:srgbClr val="394956"/>
                </a:solidFill>
                <a:latin typeface="Muli"/>
                <a:ea typeface="Muli"/>
                <a:cs typeface="Muli"/>
                <a:sym typeface="Muli"/>
              </a:rPr>
              <a:t>DSE Marking Scheme </a:t>
            </a:r>
          </a:p>
          <a:p>
            <a:pPr marL="690876" lvl="1" indent="-345438" algn="just">
              <a:lnSpc>
                <a:spcPts val="4479"/>
              </a:lnSpc>
              <a:buFont typeface="Arial"/>
              <a:buChar char="•"/>
            </a:pPr>
            <a:r>
              <a:rPr lang="en-US" sz="3199" dirty="0">
                <a:solidFill>
                  <a:srgbClr val="394956"/>
                </a:solidFill>
                <a:latin typeface="Muli"/>
                <a:ea typeface="Muli"/>
                <a:cs typeface="Muli"/>
                <a:sym typeface="Muli"/>
              </a:rPr>
              <a:t>Students’ Abilities</a:t>
            </a:r>
          </a:p>
          <a:p>
            <a:pPr marL="690876" lvl="1" indent="-345438" algn="just">
              <a:lnSpc>
                <a:spcPts val="4479"/>
              </a:lnSpc>
              <a:buFont typeface="Arial"/>
              <a:buChar char="•"/>
            </a:pPr>
            <a:r>
              <a:rPr lang="en-US" sz="3199" dirty="0">
                <a:solidFill>
                  <a:srgbClr val="394956"/>
                </a:solidFill>
                <a:latin typeface="Muli"/>
                <a:ea typeface="Muli"/>
                <a:cs typeface="Muli"/>
                <a:sym typeface="Muli"/>
              </a:rPr>
              <a:t>Tone: encouraging</a:t>
            </a:r>
          </a:p>
          <a:p>
            <a:pPr marL="345438" lvl="1" algn="just">
              <a:lnSpc>
                <a:spcPts val="4479"/>
              </a:lnSpc>
            </a:pPr>
            <a:r>
              <a:rPr lang="en-US" sz="3199" b="1" dirty="0">
                <a:solidFill>
                  <a:srgbClr val="394956"/>
                </a:solidFill>
                <a:latin typeface="Muli"/>
                <a:ea typeface="Muli Bold"/>
                <a:cs typeface="Muli Bold"/>
                <a:sym typeface="Muli"/>
              </a:rPr>
              <a:t>4. </a:t>
            </a:r>
            <a:r>
              <a:rPr lang="en-US" sz="3199" b="1" dirty="0">
                <a:solidFill>
                  <a:srgbClr val="394956"/>
                </a:solidFill>
                <a:latin typeface="Muli Bold"/>
                <a:ea typeface="Muli Bold"/>
                <a:cs typeface="Muli Bold"/>
                <a:sym typeface="Muli Bold"/>
              </a:rPr>
              <a:t>Add in new request if needed</a:t>
            </a:r>
          </a:p>
        </p:txBody>
      </p:sp>
      <p:sp>
        <p:nvSpPr>
          <p:cNvPr id="13" name="TextBox 13"/>
          <p:cNvSpPr txBox="1"/>
          <p:nvPr/>
        </p:nvSpPr>
        <p:spPr>
          <a:xfrm>
            <a:off x="646866" y="1764623"/>
            <a:ext cx="10513045" cy="1463674"/>
          </a:xfrm>
          <a:prstGeom prst="rect">
            <a:avLst/>
          </a:prstGeom>
        </p:spPr>
        <p:txBody>
          <a:bodyPr lIns="0" tIns="0" rIns="0" bIns="0" rtlCol="0" anchor="t">
            <a:spAutoFit/>
          </a:bodyPr>
          <a:lstStyle/>
          <a:p>
            <a:pPr algn="just">
              <a:lnSpc>
                <a:spcPts val="3849"/>
              </a:lnSpc>
            </a:pPr>
            <a:r>
              <a:rPr lang="en-US" sz="3499" b="1">
                <a:solidFill>
                  <a:srgbClr val="000000"/>
                </a:solidFill>
                <a:latin typeface="Muli Bold"/>
                <a:ea typeface="Muli Bold"/>
                <a:cs typeface="Muli Bold"/>
                <a:sym typeface="Muli Bold"/>
              </a:rPr>
              <a:t>How to provide instructions to guide your AI to produce specific outputs, specifically helping your students?</a:t>
            </a:r>
          </a:p>
        </p:txBody>
      </p:sp>
      <p:sp>
        <p:nvSpPr>
          <p:cNvPr id="14" name="Freeform 14"/>
          <p:cNvSpPr>
            <a:spLocks noGrp="1" noRot="1" noMove="1" noResize="1" noEditPoints="1" noAdjustHandles="1" noChangeArrowheads="1" noChangeShapeType="1"/>
          </p:cNvSpPr>
          <p:nvPr/>
        </p:nvSpPr>
        <p:spPr>
          <a:xfrm>
            <a:off x="15483990" y="230847"/>
            <a:ext cx="2444717" cy="2444717"/>
          </a:xfrm>
          <a:custGeom>
            <a:avLst/>
            <a:gdLst/>
            <a:ahLst/>
            <a:cxnLst/>
            <a:rect l="l" t="t" r="r" b="b"/>
            <a:pathLst>
              <a:path w="2444717" h="2444717">
                <a:moveTo>
                  <a:pt x="0" y="0"/>
                </a:moveTo>
                <a:lnTo>
                  <a:pt x="2444717" y="0"/>
                </a:lnTo>
                <a:lnTo>
                  <a:pt x="2444717" y="2444717"/>
                </a:lnTo>
                <a:lnTo>
                  <a:pt x="0" y="2444717"/>
                </a:lnTo>
                <a:lnTo>
                  <a:pt x="0" y="0"/>
                </a:lnTo>
                <a:close/>
              </a:path>
            </a:pathLst>
          </a:custGeom>
          <a:blipFill>
            <a:blip r:embed="rId6"/>
            <a:stretch>
              <a:fillRect/>
            </a:stretch>
          </a:blipFill>
        </p:spPr>
        <p:txBody>
          <a:bodyPr/>
          <a:lstStyle/>
          <a:p>
            <a:endParaRPr lang="en-HK"/>
          </a:p>
        </p:txBody>
      </p:sp>
      <p:sp>
        <p:nvSpPr>
          <p:cNvPr id="15" name="Freeform 15"/>
          <p:cNvSpPr>
            <a:spLocks noGrp="1" noRot="1" noMove="1" noResize="1" noEditPoints="1" noAdjustHandles="1" noChangeArrowheads="1" noChangeShapeType="1"/>
          </p:cNvSpPr>
          <p:nvPr/>
        </p:nvSpPr>
        <p:spPr>
          <a:xfrm>
            <a:off x="10881567" y="-340532"/>
            <a:ext cx="6377733" cy="3587475"/>
          </a:xfrm>
          <a:custGeom>
            <a:avLst/>
            <a:gdLst/>
            <a:ahLst/>
            <a:cxnLst/>
            <a:rect l="l" t="t" r="r" b="b"/>
            <a:pathLst>
              <a:path w="6377733" h="3587475">
                <a:moveTo>
                  <a:pt x="0" y="0"/>
                </a:moveTo>
                <a:lnTo>
                  <a:pt x="6377733" y="0"/>
                </a:lnTo>
                <a:lnTo>
                  <a:pt x="6377733" y="3587475"/>
                </a:lnTo>
                <a:lnTo>
                  <a:pt x="0" y="3587475"/>
                </a:lnTo>
                <a:lnTo>
                  <a:pt x="0" y="0"/>
                </a:lnTo>
                <a:close/>
              </a:path>
            </a:pathLst>
          </a:custGeom>
          <a:blipFill>
            <a:blip r:embed="rId7"/>
            <a:stretch>
              <a:fillRect/>
            </a:stretch>
          </a:blipFill>
        </p:spPr>
        <p:txBody>
          <a:bodyPr/>
          <a:lstStyle/>
          <a:p>
            <a:endParaRPr lang="en-HK"/>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EA3C6F449E1C954F8E631DF62F6561C5" ma:contentTypeVersion="14" ma:contentTypeDescription="建立新的文件。" ma:contentTypeScope="" ma:versionID="52a308a5c333e05c59e9f7e8060690f5">
  <xsd:schema xmlns:xsd="http://www.w3.org/2001/XMLSchema" xmlns:xs="http://www.w3.org/2001/XMLSchema" xmlns:p="http://schemas.microsoft.com/office/2006/metadata/properties" xmlns:ns2="0bbb4b91-0ee2-4151-84b1-5b97fa409fe8" xmlns:ns3="8e1bf359-2b41-46a4-8b9b-3ece4fb97bbe" targetNamespace="http://schemas.microsoft.com/office/2006/metadata/properties" ma:root="true" ma:fieldsID="a29115ae61d4af068a4a7563c1e792aa" ns2:_="" ns3:_="">
    <xsd:import namespace="0bbb4b91-0ee2-4151-84b1-5b97fa409fe8"/>
    <xsd:import namespace="8e1bf359-2b41-46a4-8b9b-3ece4fb97bb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bb4b91-0ee2-4151-84b1-5b97fa409f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影像標籤" ma:readOnly="false" ma:fieldId="{5cf76f15-5ced-4ddc-b409-7134ff3c332f}" ma:taxonomyMulti="true" ma:sspId="e4e264a9-5b14-4428-b4aa-7e2898a0ce9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1bf359-2b41-46a4-8b9b-3ece4fb97bb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c0ea1f8-702a-4b02-b20d-4f5b4019ce63}" ma:internalName="TaxCatchAll" ma:showField="CatchAllData" ma:web="8e1bf359-2b41-46a4-8b9b-3ece4fb97b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bb4b91-0ee2-4151-84b1-5b97fa409fe8">
      <Terms xmlns="http://schemas.microsoft.com/office/infopath/2007/PartnerControls"/>
    </lcf76f155ced4ddcb4097134ff3c332f>
    <TaxCatchAll xmlns="8e1bf359-2b41-46a4-8b9b-3ece4fb97bbe" xsi:nil="true"/>
  </documentManagement>
</p:properties>
</file>

<file path=customXml/itemProps1.xml><?xml version="1.0" encoding="utf-8"?>
<ds:datastoreItem xmlns:ds="http://schemas.openxmlformats.org/officeDocument/2006/customXml" ds:itemID="{982879BD-F091-4C76-8CB5-23C2CAD0A48B}"/>
</file>

<file path=customXml/itemProps2.xml><?xml version="1.0" encoding="utf-8"?>
<ds:datastoreItem xmlns:ds="http://schemas.openxmlformats.org/officeDocument/2006/customXml" ds:itemID="{68B7ADB7-F855-4534-931A-F6AEA33173D3}"/>
</file>

<file path=customXml/itemProps3.xml><?xml version="1.0" encoding="utf-8"?>
<ds:datastoreItem xmlns:ds="http://schemas.openxmlformats.org/officeDocument/2006/customXml" ds:itemID="{FB1CD2EE-08AB-4DA5-AE7E-2859F29246EE}"/>
</file>

<file path=docProps/app.xml><?xml version="1.0" encoding="utf-8"?>
<Properties xmlns="http://schemas.openxmlformats.org/officeDocument/2006/extended-properties" xmlns:vt="http://schemas.openxmlformats.org/officeDocument/2006/docPropsVTypes">
  <TotalTime>0</TotalTime>
  <Words>1170</Words>
  <Application>Microsoft Office PowerPoint</Application>
  <PresentationFormat>Custom</PresentationFormat>
  <Paragraphs>108</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Muli Italics</vt:lpstr>
      <vt:lpstr>Muli</vt:lpstr>
      <vt:lpstr>Arial</vt:lpstr>
      <vt:lpstr>Calibri</vt:lpstr>
      <vt:lpstr>Chewy</vt:lpstr>
      <vt:lpstr>Canva Sans</vt:lpstr>
      <vt:lpstr>Thicker Bold</vt:lpstr>
      <vt:lpstr>Muli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28 羅曼彤</cp:lastModifiedBy>
  <cp:revision>5</cp:revision>
  <dcterms:created xsi:type="dcterms:W3CDTF">2006-08-16T00:00:00Z</dcterms:created>
  <dcterms:modified xsi:type="dcterms:W3CDTF">2025-06-17T12:26:58Z</dcterms:modified>
  <dc:identifier>DAGqUwxivt8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0x010100EA3C6F449E1C954F8E631DF62F6561C5</vt:lpwstr>
  </property>
  <property fmtid="{D5CDD505-2E9C-101B-9397-08002B2CF9AE}" pid="3" name="Order">
    <vt:r8>485000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ies>
</file>