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4"/>
    <p:sldMasterId id="2147483673" r:id="rId5"/>
  </p:sldMasterIdLst>
  <p:notesMasterIdLst>
    <p:notesMasterId r:id="rId4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2192000" cy="6858000"/>
  <p:notesSz cx="6858000" cy="9144000"/>
  <p:embeddedFontLs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Comfortaa" panose="020B0604020202020204" charset="0"/>
      <p:regular r:id="rId48"/>
      <p:bold r:id="rId49"/>
    </p:embeddedFont>
    <p:embeddedFont>
      <p:font typeface="Corsiva" panose="020B0604020202020204" charset="0"/>
      <p:regular r:id="rId50"/>
      <p:bold r:id="rId51"/>
      <p:italic r:id="rId52"/>
      <p:boldItalic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2D679B-67D0-494F-955F-08196B51809A}" v="1" dt="2026-05-11T02:05:23.360"/>
  </p1510:revLst>
</p1510:revInfo>
</file>

<file path=ppt/tableStyles.xml><?xml version="1.0" encoding="utf-8"?>
<a:tblStyleLst xmlns:a="http://schemas.openxmlformats.org/drawingml/2006/main" def="{52F4C4B8-0325-43E3-B214-C150FC8B08BD}">
  <a:tblStyle styleId="{52F4C4B8-0325-43E3-B214-C150FC8B08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16DC759-18F9-40CB-9F8B-81284A8FF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3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3.fntdata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1.fntdata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ary Lam" userId="94318724-3f2c-4078-be41-22516756e789" providerId="ADAL" clId="{37333A8B-9F19-44A0-BE06-1774F6DE2228}"/>
    <pc:docChg chg="custSel modSld">
      <pc:chgData name="Hilary Lam" userId="94318724-3f2c-4078-be41-22516756e789" providerId="ADAL" clId="{37333A8B-9F19-44A0-BE06-1774F6DE2228}" dt="2026-05-11T02:05:23.450" v="3" actId="27636"/>
      <pc:docMkLst>
        <pc:docMk/>
      </pc:docMkLst>
      <pc:sldChg chg="modSp mod">
        <pc:chgData name="Hilary Lam" userId="94318724-3f2c-4078-be41-22516756e789" providerId="ADAL" clId="{37333A8B-9F19-44A0-BE06-1774F6DE2228}" dt="2026-05-11T02:05:23.423" v="0" actId="27636"/>
        <pc:sldMkLst>
          <pc:docMk/>
          <pc:sldMk cId="0" sldId="263"/>
        </pc:sldMkLst>
        <pc:spChg chg="mod">
          <ac:chgData name="Hilary Lam" userId="94318724-3f2c-4078-be41-22516756e789" providerId="ADAL" clId="{37333A8B-9F19-44A0-BE06-1774F6DE2228}" dt="2026-05-11T02:05:23.423" v="0" actId="27636"/>
          <ac:spMkLst>
            <pc:docMk/>
            <pc:sldMk cId="0" sldId="263"/>
            <ac:spMk id="206" creationId="{00000000-0000-0000-0000-000000000000}"/>
          </ac:spMkLst>
        </pc:spChg>
      </pc:sldChg>
      <pc:sldChg chg="modSp mod">
        <pc:chgData name="Hilary Lam" userId="94318724-3f2c-4078-be41-22516756e789" providerId="ADAL" clId="{37333A8B-9F19-44A0-BE06-1774F6DE2228}" dt="2026-05-11T02:05:23.423" v="1" actId="27636"/>
        <pc:sldMkLst>
          <pc:docMk/>
          <pc:sldMk cId="0" sldId="266"/>
        </pc:sldMkLst>
        <pc:spChg chg="mod">
          <ac:chgData name="Hilary Lam" userId="94318724-3f2c-4078-be41-22516756e789" providerId="ADAL" clId="{37333A8B-9F19-44A0-BE06-1774F6DE2228}" dt="2026-05-11T02:05:23.423" v="1" actId="27636"/>
          <ac:spMkLst>
            <pc:docMk/>
            <pc:sldMk cId="0" sldId="266"/>
            <ac:spMk id="261" creationId="{00000000-0000-0000-0000-000000000000}"/>
          </ac:spMkLst>
        </pc:spChg>
      </pc:sldChg>
      <pc:sldChg chg="modSp mod">
        <pc:chgData name="Hilary Lam" userId="94318724-3f2c-4078-be41-22516756e789" providerId="ADAL" clId="{37333A8B-9F19-44A0-BE06-1774F6DE2228}" dt="2026-05-11T02:05:23.444" v="2" actId="27636"/>
        <pc:sldMkLst>
          <pc:docMk/>
          <pc:sldMk cId="0" sldId="276"/>
        </pc:sldMkLst>
        <pc:spChg chg="mod">
          <ac:chgData name="Hilary Lam" userId="94318724-3f2c-4078-be41-22516756e789" providerId="ADAL" clId="{37333A8B-9F19-44A0-BE06-1774F6DE2228}" dt="2026-05-11T02:05:23.444" v="2" actId="27636"/>
          <ac:spMkLst>
            <pc:docMk/>
            <pc:sldMk cId="0" sldId="276"/>
            <ac:spMk id="340" creationId="{00000000-0000-0000-0000-000000000000}"/>
          </ac:spMkLst>
        </pc:spChg>
      </pc:sldChg>
      <pc:sldChg chg="modSp mod">
        <pc:chgData name="Hilary Lam" userId="94318724-3f2c-4078-be41-22516756e789" providerId="ADAL" clId="{37333A8B-9F19-44A0-BE06-1774F6DE2228}" dt="2026-05-11T02:05:23.450" v="3" actId="27636"/>
        <pc:sldMkLst>
          <pc:docMk/>
          <pc:sldMk cId="0" sldId="282"/>
        </pc:sldMkLst>
        <pc:spChg chg="mod">
          <ac:chgData name="Hilary Lam" userId="94318724-3f2c-4078-be41-22516756e789" providerId="ADAL" clId="{37333A8B-9F19-44A0-BE06-1774F6DE2228}" dt="2026-05-11T02:05:23.450" v="3" actId="27636"/>
          <ac:spMkLst>
            <pc:docMk/>
            <pc:sldMk cId="0" sldId="282"/>
            <ac:spMk id="38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a7347e09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6a7347e09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e4a83a23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e4a83a23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e4a83a23c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e4a83a23c8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e4a83a23c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e4a83a23c8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e4a83a23c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e4a83a23c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1b68c9c2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1b68c9c2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1b68c9c20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1b68c9c20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19755acf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19755acf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1b68c9c20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1b68c9c20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1b68c9c20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1b68c9c203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e4a83a23c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e4a83a23c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19755acf5d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19755acf5d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19755acf5d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19755acf5d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19755acf5d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19755acf5d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e4ca91ea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e4ca91ea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e4ca91eaf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e4ca91eaf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e4a83a23c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e4a83a23c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58f91b2fd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58f91b2fd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58f91b2fd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58f91b2fd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6a42a6d4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6a42a6d4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a42a6d48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a42a6d48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6a42a6d48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6a42a6d48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01e77b355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01e77b355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6b7629030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6b7629030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58f91b2fd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58f91b2fd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e4ca91eaf3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e4ca91eaf3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e4ca91ea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e4ca91ea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e4ca91eaf3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e4ca91eaf3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e4ca91eaf3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e4ca91eaf3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e4ca91eaf3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e4ca91eaf3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58f91b2fd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258f91b2fd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1cd4b1b5b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1cd4b1b5b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6b7629030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6b7629030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e4a83a23c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e4a83a23c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e4a83a23c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e4a83a23c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e4a83a23c8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e4a83a23c8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e4a83a23c8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e4a83a23c8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9" name="Google Shape;129;p25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0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50"/>
              </a:srgbClr>
            </a:outerShdw>
          </a:effectLst>
        </p:spPr>
      </p:sp>
      <p:sp>
        <p:nvSpPr>
          <p:cNvPr id="130" name="Google Shape;130;p25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4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25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40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50"/>
              </a:srgbClr>
            </a:outerShdw>
          </a:effectLst>
        </p:spPr>
      </p:sp>
      <p:sp>
        <p:nvSpPr>
          <p:cNvPr id="133" name="Google Shape;133;p25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3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2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35" name="Google Shape;135;p25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20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50"/>
              </a:srgbClr>
            </a:outerShdw>
          </a:effectLst>
        </p:spPr>
      </p:sp>
      <p:sp>
        <p:nvSpPr>
          <p:cNvPr id="136" name="Google Shape;136;p25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61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37" name="Google Shape;137;p25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25"/>
          <p:cNvCxnSpPr/>
          <p:nvPr/>
        </p:nvCxnSpPr>
        <p:spPr>
          <a:xfrm>
            <a:off x="6962227" y="2133600"/>
            <a:ext cx="0" cy="39669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9" name="Google Shape;139;p25"/>
          <p:cNvSpPr txBox="1">
            <a:spLocks noGrp="1"/>
          </p:cNvSpPr>
          <p:nvPr>
            <p:ph type="dt" idx="10"/>
          </p:nvPr>
        </p:nvSpPr>
        <p:spPr>
          <a:xfrm rot="5400000">
            <a:off x="10155638" y="1790701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ftr" idx="11"/>
          </p:nvPr>
        </p:nvSpPr>
        <p:spPr>
          <a:xfrm rot="5400000">
            <a:off x="8951571" y="3225300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9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400" cy="3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1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900" cy="3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2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200" cy="3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50" name="Google Shape;150;p26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" name="Google Shape;151;p26"/>
          <p:cNvCxnSpPr/>
          <p:nvPr/>
        </p:nvCxnSpPr>
        <p:spPr>
          <a:xfrm>
            <a:off x="6962227" y="2133600"/>
            <a:ext cx="0" cy="39669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" name="Google Shape;152;p26"/>
          <p:cNvSpPr txBox="1">
            <a:spLocks noGrp="1"/>
          </p:cNvSpPr>
          <p:nvPr>
            <p:ph type="dt" idx="10"/>
          </p:nvPr>
        </p:nvSpPr>
        <p:spPr>
          <a:xfrm rot="5400000">
            <a:off x="10155638" y="1790701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ftr" idx="11"/>
          </p:nvPr>
        </p:nvSpPr>
        <p:spPr>
          <a:xfrm rot="5400000">
            <a:off x="8951571" y="3225300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4" name="Google Shape;84;p13"/>
          <p:cNvPicPr preferRelativeResize="0"/>
          <p:nvPr/>
        </p:nvPicPr>
        <p:blipFill>
          <a:blip r:embed="rId15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5" cy="685800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FJFNQmt4p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2YaJKRaWy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littleleaf.hk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1JDNOrlGsc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izou.com/login-thread?ID=rFZM3jyCFvp6SpYPPLVBwzZjIomaz4EeBLCBdrGgFZM-8415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tleleaf.h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tleleaf.h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tleleaf.h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littleleaf.hk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ele-elf.eduhk.hk/my-sisters-birthday-party-p-17-18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>
            <a:spLocks noGrp="1"/>
          </p:cNvSpPr>
          <p:nvPr>
            <p:ph type="title"/>
          </p:nvPr>
        </p:nvSpPr>
        <p:spPr>
          <a:xfrm>
            <a:off x="165175" y="111742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Unit 2 - Shops on a Ship</a:t>
            </a:r>
            <a:endParaRPr b="1"/>
          </a:p>
        </p:txBody>
      </p:sp>
      <p:pic>
        <p:nvPicPr>
          <p:cNvPr id="253" name="Google Shape;253;p36">
            <a:hlinkClick r:id="rId3"/>
          </p:cNvPr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25" y="836692"/>
            <a:ext cx="10972799" cy="5486400"/>
          </a:xfrm>
          <a:prstGeom prst="rect">
            <a:avLst/>
          </a:prstGeom>
          <a:noFill/>
          <a:ln>
            <a:noFill/>
          </a:ln>
          <a:effectLst>
            <a:outerShdw blurRad="57150" dist="95250" dir="2100000" algn="bl" rotWithShape="0">
              <a:srgbClr val="999999">
                <a:alpha val="50000"/>
              </a:srgbClr>
            </a:outerShdw>
          </a:effectLst>
        </p:spPr>
      </p:pic>
      <p:sp>
        <p:nvSpPr>
          <p:cNvPr id="254" name="Google Shape;254;p36"/>
          <p:cNvSpPr txBox="1"/>
          <p:nvPr/>
        </p:nvSpPr>
        <p:spPr>
          <a:xfrm>
            <a:off x="4345525" y="63231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https://youtu.be/rFJFNQmt4pM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>
            <a:spLocks noGrp="1"/>
          </p:cNvSpPr>
          <p:nvPr>
            <p:ph type="title" idx="4294967295"/>
          </p:nvPr>
        </p:nvSpPr>
        <p:spPr>
          <a:xfrm>
            <a:off x="755225" y="49425"/>
            <a:ext cx="9746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918"/>
              <a:buFont typeface="Calibri"/>
              <a:buNone/>
            </a:pPr>
            <a:r>
              <a:rPr lang="en-US" b="1"/>
              <a:t>Teaching Little Leaf Scenario 2: </a:t>
            </a:r>
            <a:r>
              <a:rPr lang="en-US" b="1" u="sng"/>
              <a:t>Integrating</a:t>
            </a:r>
            <a:r>
              <a:rPr lang="en-US" b="1"/>
              <a:t> Little Leaf in the school-based curriculum</a:t>
            </a:r>
            <a:endParaRPr b="1"/>
          </a:p>
        </p:txBody>
      </p:sp>
      <p:pic>
        <p:nvPicPr>
          <p:cNvPr id="260" name="Google Shape;260;p37" descr="Text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927" y="1825612"/>
            <a:ext cx="2991835" cy="42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7"/>
          <p:cNvSpPr txBox="1">
            <a:spLocks noGrp="1"/>
          </p:cNvSpPr>
          <p:nvPr>
            <p:ph type="body" idx="4294967295"/>
          </p:nvPr>
        </p:nvSpPr>
        <p:spPr>
          <a:xfrm>
            <a:off x="194900" y="1740350"/>
            <a:ext cx="4872600" cy="46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b="1">
                <a:solidFill>
                  <a:schemeClr val="dk1"/>
                </a:solidFill>
              </a:rPr>
              <a:t>Match the learning objectives</a:t>
            </a:r>
            <a:r>
              <a:rPr lang="en-US"/>
              <a:t> (vocabulary/  grammar/ sentence structures)</a:t>
            </a:r>
            <a:endParaRPr/>
          </a:p>
          <a:p>
            <a:pPr marL="609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b="1">
                <a:solidFill>
                  <a:schemeClr val="dk1"/>
                </a:solidFill>
              </a:rPr>
              <a:t>Use the Little Leaf materials  in daily teaching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/>
              <a:t>(e.g. eBooks, videos, songs and worksheet)</a:t>
            </a:r>
            <a:endParaRPr/>
          </a:p>
          <a:p>
            <a:pPr marL="609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800"/>
              <a:buChar char="●"/>
            </a:pP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b="1">
                <a:solidFill>
                  <a:schemeClr val="dk1"/>
                </a:solidFill>
              </a:rPr>
              <a:t>Assign eBooks as homework</a:t>
            </a:r>
            <a:r>
              <a:rPr lang="en-US" b="1"/>
              <a:t> </a:t>
            </a:r>
            <a:r>
              <a:rPr lang="en-US"/>
              <a:t>(teachers can check students’ performance via the reporting system)</a:t>
            </a:r>
            <a:endParaRPr/>
          </a:p>
        </p:txBody>
      </p:sp>
      <p:pic>
        <p:nvPicPr>
          <p:cNvPr id="262" name="Google Shape;262;p37" descr="A picture containing table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6201" y="1820562"/>
            <a:ext cx="3697399" cy="428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>
            <a:spLocks noGrp="1"/>
          </p:cNvSpPr>
          <p:nvPr>
            <p:ph type="title" idx="4294967295"/>
          </p:nvPr>
        </p:nvSpPr>
        <p:spPr>
          <a:xfrm>
            <a:off x="1599700" y="0"/>
            <a:ext cx="9120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918"/>
              <a:buFont typeface="Calibri"/>
              <a:buNone/>
            </a:pPr>
            <a:r>
              <a:rPr lang="en-US" b="1"/>
              <a:t>Teaching Little Leaf Scenario 3: Using Little Leaf as </a:t>
            </a:r>
            <a:r>
              <a:rPr lang="en-US" b="1" u="sng"/>
              <a:t>supplementary</a:t>
            </a:r>
            <a:r>
              <a:rPr lang="en-US" b="1"/>
              <a:t> learning materials </a:t>
            </a:r>
            <a:endParaRPr b="1"/>
          </a:p>
        </p:txBody>
      </p:sp>
      <p:sp>
        <p:nvSpPr>
          <p:cNvPr id="268" name="Google Shape;268;p38"/>
          <p:cNvSpPr txBox="1">
            <a:spLocks noGrp="1"/>
          </p:cNvSpPr>
          <p:nvPr>
            <p:ph type="body" idx="4294967295"/>
          </p:nvPr>
        </p:nvSpPr>
        <p:spPr>
          <a:xfrm>
            <a:off x="789475" y="16063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b="1">
                <a:solidFill>
                  <a:schemeClr val="dk1"/>
                </a:solidFill>
              </a:rPr>
              <a:t>Students can sing the songs </a:t>
            </a:r>
            <a:r>
              <a:rPr lang="en-US"/>
              <a:t>at the beginning of the lesson to arouse students’ interest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b="1">
                <a:solidFill>
                  <a:schemeClr val="dk1"/>
                </a:solidFill>
              </a:rPr>
              <a:t>Students can learn the vocabulary and sentence patterns </a:t>
            </a:r>
            <a:r>
              <a:rPr lang="en-US"/>
              <a:t>in a subconscious way through the repetition of target language</a:t>
            </a:r>
            <a:endParaRPr b="1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69" name="Google Shape;269;p38" descr="A picture containing text, toy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666" y="3781730"/>
            <a:ext cx="4717794" cy="264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8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4488" y="3569948"/>
            <a:ext cx="2569774" cy="3068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>
            <a:spLocks noGrp="1"/>
          </p:cNvSpPr>
          <p:nvPr>
            <p:ph type="title" idx="4294967295"/>
          </p:nvPr>
        </p:nvSpPr>
        <p:spPr>
          <a:xfrm>
            <a:off x="321600" y="142200"/>
            <a:ext cx="11548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Using as </a:t>
            </a:r>
            <a:r>
              <a:rPr lang="en-US" b="1" u="sng"/>
              <a:t>supplementary</a:t>
            </a:r>
            <a:r>
              <a:rPr lang="en-US" b="1"/>
              <a:t> learning materials (cont.) </a:t>
            </a:r>
            <a:endParaRPr b="1"/>
          </a:p>
        </p:txBody>
      </p:sp>
      <p:sp>
        <p:nvSpPr>
          <p:cNvPr id="276" name="Google Shape;276;p39"/>
          <p:cNvSpPr txBox="1">
            <a:spLocks noGrp="1"/>
          </p:cNvSpPr>
          <p:nvPr>
            <p:ph type="body" idx="4294967295"/>
          </p:nvPr>
        </p:nvSpPr>
        <p:spPr>
          <a:xfrm>
            <a:off x="716400" y="13217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b="1">
                <a:solidFill>
                  <a:schemeClr val="dk1"/>
                </a:solidFill>
              </a:rPr>
              <a:t>Teachers can assign the videos</a:t>
            </a:r>
            <a:r>
              <a:rPr lang="en-US"/>
              <a:t> as pre-learning or extended learning materials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800"/>
              <a:buChar char="●"/>
            </a:pPr>
            <a:r>
              <a:rPr lang="en-US" b="1">
                <a:solidFill>
                  <a:schemeClr val="dk1"/>
                </a:solidFill>
              </a:rPr>
              <a:t>Students can watch the videos at home</a:t>
            </a:r>
            <a:r>
              <a:rPr lang="en-US"/>
              <a:t> to get a basic understanding of the topic or to consolidate their language learning </a:t>
            </a:r>
            <a:endParaRPr/>
          </a:p>
        </p:txBody>
      </p:sp>
      <p:pic>
        <p:nvPicPr>
          <p:cNvPr id="277" name="Google Shape;277;p39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4900" y="3411225"/>
            <a:ext cx="2443990" cy="291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9" descr="A screenshot of a video game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600" y="4297638"/>
            <a:ext cx="4070602" cy="228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9" descr="A picture containing diagram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4650" y="3806162"/>
            <a:ext cx="2394275" cy="291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9" descr="Graphical user interface, application&#10;&#10;Description automatically generated with medium confidence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833" y="3174825"/>
            <a:ext cx="2766318" cy="228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550" y="252389"/>
            <a:ext cx="5285901" cy="635322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0"/>
          <p:cNvSpPr txBox="1">
            <a:spLocks noGrp="1"/>
          </p:cNvSpPr>
          <p:nvPr>
            <p:ph type="title"/>
          </p:nvPr>
        </p:nvSpPr>
        <p:spPr>
          <a:xfrm>
            <a:off x="362550" y="542075"/>
            <a:ext cx="4815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Online resource for teachers: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Teacher Reports</a:t>
            </a:r>
            <a:endParaRPr b="1"/>
          </a:p>
          <a:p>
            <a:pPr marL="457200" lvl="0" indent="-408304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3144"/>
              <a:t>Class/Student participation</a:t>
            </a:r>
            <a:endParaRPr sz="3144"/>
          </a:p>
          <a:p>
            <a:pPr marL="457200" lvl="0" indent="-408304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3144"/>
              <a:t>Time spent</a:t>
            </a:r>
            <a:endParaRPr sz="3144"/>
          </a:p>
          <a:p>
            <a:pPr marL="457200" lvl="0" indent="-408304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3144"/>
              <a:t>Questions answered</a:t>
            </a:r>
            <a:endParaRPr sz="3144"/>
          </a:p>
          <a:p>
            <a:pPr marL="457200" lvl="0" indent="-408304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3144"/>
              <a:t>Score</a:t>
            </a:r>
            <a:endParaRPr sz="3144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 txBox="1">
            <a:spLocks noGrp="1"/>
          </p:cNvSpPr>
          <p:nvPr>
            <p:ph type="title"/>
          </p:nvPr>
        </p:nvSpPr>
        <p:spPr>
          <a:xfrm>
            <a:off x="352900" y="561325"/>
            <a:ext cx="50346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Online resource for students and parents: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Student Reports</a:t>
            </a:r>
            <a:endParaRPr b="1"/>
          </a:p>
          <a:p>
            <a:pPr marL="457200" lvl="0" indent="-408304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3144"/>
              <a:t>Participation</a:t>
            </a:r>
            <a:endParaRPr sz="3144"/>
          </a:p>
          <a:p>
            <a:pPr marL="457200" lvl="0" indent="-408304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3144"/>
              <a:t>Progress</a:t>
            </a:r>
            <a:endParaRPr sz="3144"/>
          </a:p>
          <a:p>
            <a:pPr marL="457200" lvl="0" indent="-408304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3144"/>
              <a:t>Overall Performance</a:t>
            </a:r>
            <a:endParaRPr sz="3144"/>
          </a:p>
        </p:txBody>
      </p:sp>
      <p:pic>
        <p:nvPicPr>
          <p:cNvPr id="292" name="Google Shape;292;p4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025" y="-97450"/>
            <a:ext cx="4982192" cy="671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2"/>
          <p:cNvSpPr txBox="1">
            <a:spLocks noGrp="1"/>
          </p:cNvSpPr>
          <p:nvPr>
            <p:ph type="title"/>
          </p:nvPr>
        </p:nvSpPr>
        <p:spPr>
          <a:xfrm>
            <a:off x="215975" y="12361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Teaching and Learning Materials: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highlight>
                  <a:srgbClr val="59B830"/>
                </a:highlight>
              </a:rPr>
              <a:t>Lesson Plans</a:t>
            </a:r>
            <a:r>
              <a:rPr lang="en-US" b="1"/>
              <a:t>, Worksheets and Scripts</a:t>
            </a:r>
            <a:endParaRPr b="1"/>
          </a:p>
        </p:txBody>
      </p:sp>
      <p:pic>
        <p:nvPicPr>
          <p:cNvPr id="298" name="Google Shape;298;p4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00" y="1380817"/>
            <a:ext cx="3655666" cy="519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212" y="1391825"/>
            <a:ext cx="3655675" cy="517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725" y="1375056"/>
            <a:ext cx="3655700" cy="5191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150" y="1804412"/>
            <a:ext cx="3615575" cy="4547501"/>
          </a:xfrm>
          <a:prstGeom prst="rect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6" name="Google Shape;306;p4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95371" y="2048425"/>
            <a:ext cx="3100667" cy="4059466"/>
          </a:xfrm>
          <a:prstGeom prst="rect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7" name="Google Shape;307;p43"/>
          <p:cNvSpPr txBox="1">
            <a:spLocks noGrp="1"/>
          </p:cNvSpPr>
          <p:nvPr>
            <p:ph type="title"/>
          </p:nvPr>
        </p:nvSpPr>
        <p:spPr>
          <a:xfrm>
            <a:off x="215975" y="12361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Teaching and Learning Materials: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Lesson Plans, </a:t>
            </a:r>
            <a:r>
              <a:rPr lang="en-US" b="1">
                <a:highlight>
                  <a:srgbClr val="06BC06"/>
                </a:highlight>
              </a:rPr>
              <a:t>Worksheets </a:t>
            </a:r>
            <a:r>
              <a:rPr lang="en-US" b="1"/>
              <a:t>and Scripts</a:t>
            </a:r>
            <a:endParaRPr b="1"/>
          </a:p>
        </p:txBody>
      </p:sp>
      <p:pic>
        <p:nvPicPr>
          <p:cNvPr id="308" name="Google Shape;308;p4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875" y="1804400"/>
            <a:ext cx="3615574" cy="4573698"/>
          </a:xfrm>
          <a:prstGeom prst="rect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4"/>
          <p:cNvSpPr txBox="1">
            <a:spLocks noGrp="1"/>
          </p:cNvSpPr>
          <p:nvPr>
            <p:ph type="title"/>
          </p:nvPr>
        </p:nvSpPr>
        <p:spPr>
          <a:xfrm>
            <a:off x="215975" y="12361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Teaching and Learning Materials: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Lesson Plans, Worksheets and </a:t>
            </a:r>
            <a:r>
              <a:rPr lang="en-US" b="1">
                <a:highlight>
                  <a:srgbClr val="59B830"/>
                </a:highlight>
              </a:rPr>
              <a:t>Scripts</a:t>
            </a:r>
            <a:endParaRPr b="1">
              <a:highlight>
                <a:srgbClr val="59B830"/>
              </a:highlight>
            </a:endParaRPr>
          </a:p>
        </p:txBody>
      </p:sp>
      <p:pic>
        <p:nvPicPr>
          <p:cNvPr id="314" name="Google Shape;314;p4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25" y="1497237"/>
            <a:ext cx="3512675" cy="4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4"/>
          <p:cNvSpPr txBox="1"/>
          <p:nvPr/>
        </p:nvSpPr>
        <p:spPr>
          <a:xfrm>
            <a:off x="759463" y="6443750"/>
            <a:ext cx="314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Song Script: “Where’s the Coin?”</a:t>
            </a:r>
            <a:endParaRPr b="1"/>
          </a:p>
        </p:txBody>
      </p:sp>
      <p:pic>
        <p:nvPicPr>
          <p:cNvPr id="316" name="Google Shape;316;p4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662" y="1497240"/>
            <a:ext cx="3512675" cy="4933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1484166"/>
            <a:ext cx="3512675" cy="495958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4"/>
          <p:cNvSpPr txBox="1"/>
          <p:nvPr/>
        </p:nvSpPr>
        <p:spPr>
          <a:xfrm>
            <a:off x="5567448" y="6443750"/>
            <a:ext cx="533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Story Script: “Treasure Hunting in Shops on a Ship”</a:t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5"/>
          <p:cNvSpPr txBox="1">
            <a:spLocks noGrp="1"/>
          </p:cNvSpPr>
          <p:nvPr>
            <p:ph type="title"/>
          </p:nvPr>
        </p:nvSpPr>
        <p:spPr>
          <a:xfrm>
            <a:off x="117000" y="121392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Unit 3 - Sunshine Park</a:t>
            </a:r>
            <a:endParaRPr/>
          </a:p>
        </p:txBody>
      </p:sp>
      <p:pic>
        <p:nvPicPr>
          <p:cNvPr id="324" name="Google Shape;324;p45">
            <a:hlinkClick r:id="rId3"/>
          </p:cNvPr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50" y="825392"/>
            <a:ext cx="10972800" cy="5486400"/>
          </a:xfrm>
          <a:prstGeom prst="rect">
            <a:avLst/>
          </a:prstGeom>
          <a:noFill/>
          <a:ln>
            <a:noFill/>
          </a:ln>
          <a:effectLst>
            <a:outerShdw blurRad="57150" dist="95250" dir="2100000" algn="bl" rotWithShape="0">
              <a:srgbClr val="999999">
                <a:alpha val="50000"/>
              </a:srgbClr>
            </a:outerShdw>
          </a:effectLst>
        </p:spPr>
      </p:pic>
      <p:sp>
        <p:nvSpPr>
          <p:cNvPr id="325" name="Google Shape;325;p45"/>
          <p:cNvSpPr txBox="1"/>
          <p:nvPr/>
        </p:nvSpPr>
        <p:spPr>
          <a:xfrm>
            <a:off x="4297350" y="6311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https://youtu.be/M2YaJKRaWyY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15"/>
          <a:stretch/>
        </p:blipFill>
        <p:spPr>
          <a:xfrm>
            <a:off x="0" y="2846000"/>
            <a:ext cx="12192000" cy="40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8"/>
          <p:cNvSpPr txBox="1">
            <a:spLocks noGrp="1"/>
          </p:cNvSpPr>
          <p:nvPr>
            <p:ph type="subTitle" idx="1"/>
          </p:nvPr>
        </p:nvSpPr>
        <p:spPr>
          <a:xfrm>
            <a:off x="213775" y="2581625"/>
            <a:ext cx="11685600" cy="1179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Dr. Timothy Taylor, Associate Head of Department</a:t>
            </a:r>
            <a:endParaRPr sz="20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Department of English Language Education,</a:t>
            </a:r>
            <a:endParaRPr sz="20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Education University of Hong Kong</a:t>
            </a:r>
            <a:endParaRPr sz="20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6" name="Google Shape;166;p28"/>
          <p:cNvSpPr txBox="1">
            <a:spLocks noGrp="1"/>
          </p:cNvSpPr>
          <p:nvPr>
            <p:ph type="ctrTitle"/>
          </p:nvPr>
        </p:nvSpPr>
        <p:spPr>
          <a:xfrm>
            <a:off x="415650" y="414450"/>
            <a:ext cx="11360700" cy="1373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1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44" b="1"/>
              <a:t>Learning English with Little Leaf</a:t>
            </a:r>
            <a:endParaRPr sz="5544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77" b="1">
                <a:latin typeface="Comfortaa"/>
                <a:ea typeface="Comfortaa"/>
                <a:cs typeface="Comfortaa"/>
                <a:sym typeface="Comfortaa"/>
              </a:rPr>
              <a:t>Digital Storytelling, Animation, and Self-Directed Language Learning</a:t>
            </a:r>
            <a:endParaRPr sz="2677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77" b="1">
                <a:latin typeface="Comfortaa"/>
                <a:ea typeface="Comfortaa"/>
                <a:cs typeface="Comfortaa"/>
                <a:sym typeface="Comfortaa"/>
              </a:rPr>
              <a:t>for Hong Kong Primary Students</a:t>
            </a:r>
            <a:endParaRPr sz="2677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7" name="Google Shape;167;p28"/>
          <p:cNvSpPr txBox="1"/>
          <p:nvPr/>
        </p:nvSpPr>
        <p:spPr>
          <a:xfrm>
            <a:off x="3883050" y="1836388"/>
            <a:ext cx="4425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>
                <a:solidFill>
                  <a:schemeClr val="hlink"/>
                </a:solidFill>
                <a:hlinkClick r:id="rId4"/>
              </a:rPr>
              <a:t>https://www.littleleaf.hk</a:t>
            </a:r>
            <a:r>
              <a:rPr lang="en-US" sz="2800" b="1"/>
              <a:t> </a:t>
            </a:r>
            <a:endParaRPr sz="2800" b="1"/>
          </a:p>
        </p:txBody>
      </p:sp>
      <p:sp>
        <p:nvSpPr>
          <p:cNvPr id="168" name="Google Shape;168;p28"/>
          <p:cNvSpPr txBox="1"/>
          <p:nvPr/>
        </p:nvSpPr>
        <p:spPr>
          <a:xfrm>
            <a:off x="4596000" y="3689688"/>
            <a:ext cx="30000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2nd July 2025</a:t>
            </a:r>
            <a:endParaRPr sz="20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3:00 p.m.</a:t>
            </a:r>
            <a:endParaRPr sz="20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6"/>
          <p:cNvSpPr txBox="1">
            <a:spLocks noGrp="1"/>
          </p:cNvSpPr>
          <p:nvPr>
            <p:ph type="title" idx="4294967295"/>
          </p:nvPr>
        </p:nvSpPr>
        <p:spPr>
          <a:xfrm>
            <a:off x="462525" y="175125"/>
            <a:ext cx="105156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918"/>
              <a:buFont typeface="Calibri"/>
              <a:buNone/>
            </a:pPr>
            <a:r>
              <a:rPr lang="en-US" b="1"/>
              <a:t>Teaching Little Leaf Scenario 4: </a:t>
            </a:r>
            <a:endParaRPr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918"/>
              <a:buFont typeface="Calibri"/>
              <a:buNone/>
            </a:pPr>
            <a:r>
              <a:rPr lang="en-US" b="1" u="sng"/>
              <a:t>English activities</a:t>
            </a:r>
            <a:r>
              <a:rPr lang="en-US" b="1"/>
              <a:t> in school or at home</a:t>
            </a:r>
            <a:endParaRPr b="1"/>
          </a:p>
        </p:txBody>
      </p:sp>
      <p:sp>
        <p:nvSpPr>
          <p:cNvPr id="331" name="Google Shape;331;p46"/>
          <p:cNvSpPr txBox="1">
            <a:spLocks noGrp="1"/>
          </p:cNvSpPr>
          <p:nvPr>
            <p:ph type="body" idx="4294967295"/>
          </p:nvPr>
        </p:nvSpPr>
        <p:spPr>
          <a:xfrm>
            <a:off x="2235475" y="1300900"/>
            <a:ext cx="8265000" cy="39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-US" sz="2200">
                <a:solidFill>
                  <a:schemeClr val="dk1"/>
                </a:solidFill>
              </a:rPr>
              <a:t>Students participate in a STEM activity</a:t>
            </a:r>
            <a:endParaRPr sz="2200">
              <a:solidFill>
                <a:schemeClr val="dk1"/>
              </a:solidFill>
            </a:endParaRPr>
          </a:p>
          <a:p>
            <a:pPr marL="2286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-US" sz="2200">
                <a:solidFill>
                  <a:schemeClr val="dk1"/>
                </a:solidFill>
              </a:rPr>
              <a:t>Students make “Safe Slime” together at school</a:t>
            </a:r>
            <a:endParaRPr sz="2200">
              <a:solidFill>
                <a:schemeClr val="dk1"/>
              </a:solidFill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Students make a “Family Tree” with family photos</a:t>
            </a:r>
            <a:endParaRPr sz="2200">
              <a:solidFill>
                <a:schemeClr val="dk1"/>
              </a:solidFill>
            </a:endParaRPr>
          </a:p>
          <a:p>
            <a:pPr marL="228600" marR="0" lvl="0" indent="-215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-US" sz="2200">
                <a:solidFill>
                  <a:schemeClr val="dk1"/>
                </a:solidFill>
              </a:rPr>
              <a:t>Students write their own “Diamante Poem”</a:t>
            </a:r>
            <a:endParaRPr sz="2200">
              <a:solidFill>
                <a:schemeClr val="dk1"/>
              </a:solidFill>
            </a:endParaRPr>
          </a:p>
          <a:p>
            <a:pPr marL="228600" marR="0" lvl="0" indent="-215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600"/>
              <a:buChar char="●"/>
            </a:pPr>
            <a:r>
              <a:rPr lang="en-US" sz="2200">
                <a:solidFill>
                  <a:schemeClr val="dk1"/>
                </a:solidFill>
              </a:rPr>
              <a:t>Students read the eBooks and watch the videos at home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332" name="Google Shape;332;p4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775" y="3934225"/>
            <a:ext cx="4242375" cy="242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62"/>
          <a:stretch/>
        </p:blipFill>
        <p:spPr>
          <a:xfrm>
            <a:off x="4152475" y="4259600"/>
            <a:ext cx="4198873" cy="233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6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475" y="4532525"/>
            <a:ext cx="4153102" cy="221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7"/>
          <p:cNvSpPr txBox="1">
            <a:spLocks noGrp="1"/>
          </p:cNvSpPr>
          <p:nvPr>
            <p:ph type="title"/>
          </p:nvPr>
        </p:nvSpPr>
        <p:spPr>
          <a:xfrm>
            <a:off x="274100" y="2820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Promotional Items for Tasks and Activities</a:t>
            </a:r>
            <a:endParaRPr b="1"/>
          </a:p>
        </p:txBody>
      </p:sp>
      <p:sp>
        <p:nvSpPr>
          <p:cNvPr id="340" name="Google Shape;340;p47"/>
          <p:cNvSpPr txBox="1">
            <a:spLocks noGrp="1"/>
          </p:cNvSpPr>
          <p:nvPr>
            <p:ph type="body" idx="1"/>
          </p:nvPr>
        </p:nvSpPr>
        <p:spPr>
          <a:xfrm>
            <a:off x="641425" y="1476200"/>
            <a:ext cx="1904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85000" lnSpcReduction="20000"/>
          </a:bodyPr>
          <a:lstStyle/>
          <a:p>
            <a:pPr marL="0" lvl="0" indent="60960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Files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341" name="Google Shape;341;p4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733" y="2687625"/>
            <a:ext cx="2071201" cy="3491041"/>
          </a:xfrm>
          <a:prstGeom prst="rect">
            <a:avLst/>
          </a:prstGeom>
          <a:noFill/>
          <a:ln w="1143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2" name="Google Shape;342;p4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00" y="2966933"/>
            <a:ext cx="2913334" cy="2852003"/>
          </a:xfrm>
          <a:prstGeom prst="rect">
            <a:avLst/>
          </a:prstGeom>
          <a:noFill/>
          <a:ln w="1143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3" name="Google Shape;343;p4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63249" y="3159750"/>
            <a:ext cx="3468735" cy="2546767"/>
          </a:xfrm>
          <a:prstGeom prst="rect">
            <a:avLst/>
          </a:prstGeom>
          <a:noFill/>
          <a:ln w="1143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4" name="Google Shape;344;p47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932" y="3212300"/>
            <a:ext cx="2774634" cy="2037168"/>
          </a:xfrm>
          <a:prstGeom prst="rect">
            <a:avLst/>
          </a:prstGeom>
          <a:noFill/>
          <a:ln w="1143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5" name="Google Shape;345;p47"/>
          <p:cNvSpPr txBox="1">
            <a:spLocks noGrp="1"/>
          </p:cNvSpPr>
          <p:nvPr>
            <p:ph type="body" idx="1"/>
          </p:nvPr>
        </p:nvSpPr>
        <p:spPr>
          <a:xfrm>
            <a:off x="4049200" y="1476200"/>
            <a:ext cx="1904100" cy="880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Stickers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46" name="Google Shape;346;p47"/>
          <p:cNvSpPr txBox="1">
            <a:spLocks noGrp="1"/>
          </p:cNvSpPr>
          <p:nvPr>
            <p:ph type="body" idx="1"/>
          </p:nvPr>
        </p:nvSpPr>
        <p:spPr>
          <a:xfrm>
            <a:off x="6907525" y="1359500"/>
            <a:ext cx="1904100" cy="880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SzPts val="935"/>
              <a:buNone/>
            </a:pPr>
            <a:r>
              <a:rPr lang="en-US" sz="2440" b="1">
                <a:solidFill>
                  <a:schemeClr val="dk1"/>
                </a:solidFill>
              </a:rPr>
              <a:t>WhatsApp Stickers</a:t>
            </a:r>
            <a:endParaRPr sz="2440" b="1">
              <a:solidFill>
                <a:schemeClr val="dk1"/>
              </a:solidFill>
            </a:endParaRPr>
          </a:p>
        </p:txBody>
      </p:sp>
      <p:sp>
        <p:nvSpPr>
          <p:cNvPr id="347" name="Google Shape;347;p47"/>
          <p:cNvSpPr txBox="1">
            <a:spLocks noGrp="1"/>
          </p:cNvSpPr>
          <p:nvPr>
            <p:ph type="body" idx="1"/>
          </p:nvPr>
        </p:nvSpPr>
        <p:spPr>
          <a:xfrm>
            <a:off x="9765838" y="1359500"/>
            <a:ext cx="1904100" cy="880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Puppets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50" y="723726"/>
            <a:ext cx="5031476" cy="59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06" r="20709"/>
          <a:stretch/>
        </p:blipFill>
        <p:spPr>
          <a:xfrm>
            <a:off x="5809825" y="770550"/>
            <a:ext cx="5704376" cy="5943026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8"/>
          <p:cNvSpPr txBox="1">
            <a:spLocks noGrp="1"/>
          </p:cNvSpPr>
          <p:nvPr>
            <p:ph type="title"/>
          </p:nvPr>
        </p:nvSpPr>
        <p:spPr>
          <a:xfrm>
            <a:off x="367500" y="49042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Shopping on a Ship with Little Leaf and Friends</a:t>
            </a:r>
            <a:endParaRPr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9"/>
          <p:cNvSpPr txBox="1">
            <a:spLocks noGrp="1"/>
          </p:cNvSpPr>
          <p:nvPr>
            <p:ph type="title"/>
          </p:nvPr>
        </p:nvSpPr>
        <p:spPr>
          <a:xfrm>
            <a:off x="196325" y="947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729"/>
              <a:buFont typeface="Arial"/>
              <a:buNone/>
            </a:pPr>
            <a:r>
              <a:rPr lang="en-US" b="1"/>
              <a:t>Shopping on a Ship with Little Leaf and a New Friend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0" name="Google Shape;360;p4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450" y="1775525"/>
            <a:ext cx="3711299" cy="494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25" y="1004188"/>
            <a:ext cx="3637217" cy="484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820"/>
          <a:stretch/>
        </p:blipFill>
        <p:spPr>
          <a:xfrm>
            <a:off x="4037475" y="1436125"/>
            <a:ext cx="3853025" cy="45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0"/>
          <p:cNvSpPr txBox="1">
            <a:spLocks noGrp="1"/>
          </p:cNvSpPr>
          <p:nvPr>
            <p:ph type="title"/>
          </p:nvPr>
        </p:nvSpPr>
        <p:spPr>
          <a:xfrm>
            <a:off x="68850" y="907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Unit 4 - Making Slime</a:t>
            </a:r>
            <a:endParaRPr/>
          </a:p>
        </p:txBody>
      </p:sp>
      <p:pic>
        <p:nvPicPr>
          <p:cNvPr id="368" name="Google Shape;368;p50">
            <a:hlinkClick r:id="rId3"/>
          </p:cNvPr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00" y="786842"/>
            <a:ext cx="10972801" cy="5486400"/>
          </a:xfrm>
          <a:prstGeom prst="rect">
            <a:avLst/>
          </a:prstGeom>
          <a:noFill/>
          <a:ln>
            <a:noFill/>
          </a:ln>
          <a:effectLst>
            <a:outerShdw blurRad="57150" dist="95250" dir="2100000" algn="bl" rotWithShape="0">
              <a:srgbClr val="999999">
                <a:alpha val="50000"/>
              </a:srgbClr>
            </a:outerShdw>
          </a:effectLst>
        </p:spPr>
      </p:pic>
      <p:sp>
        <p:nvSpPr>
          <p:cNvPr id="369" name="Google Shape;369;p50"/>
          <p:cNvSpPr txBox="1"/>
          <p:nvPr/>
        </p:nvSpPr>
        <p:spPr>
          <a:xfrm>
            <a:off x="4451475" y="62732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https://youtu.be/B1JDNOrlGsc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1"/>
          <p:cNvSpPr txBox="1">
            <a:spLocks noGrp="1"/>
          </p:cNvSpPr>
          <p:nvPr>
            <p:ph type="title"/>
          </p:nvPr>
        </p:nvSpPr>
        <p:spPr>
          <a:xfrm>
            <a:off x="223237" y="204925"/>
            <a:ext cx="11874900" cy="68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430" b="1"/>
              <a:t>The First Season of Little Leaf has 6 Units, 12 Episodes, 12 e-Books, 6 songs</a:t>
            </a:r>
            <a:endParaRPr sz="243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30" b="1"/>
          </a:p>
        </p:txBody>
      </p:sp>
      <p:graphicFrame>
        <p:nvGraphicFramePr>
          <p:cNvPr id="375" name="Google Shape;375;p51"/>
          <p:cNvGraphicFramePr/>
          <p:nvPr/>
        </p:nvGraphicFramePr>
        <p:xfrm>
          <a:off x="263575" y="1096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{52F4C4B8-0325-43E3-B214-C150FC8B08BD}</a:tableStyleId>
              </a:tblPr>
              <a:tblGrid>
                <a:gridCol w="191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9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8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88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Module and Unit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u="sng"/>
                        <a:t>Story</a:t>
                      </a:r>
                      <a:r>
                        <a:rPr lang="en-US" b="1"/>
                        <a:t> Video/ e-Book 1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u="sng"/>
                        <a:t>Activity</a:t>
                      </a:r>
                      <a:r>
                        <a:rPr lang="en-US" b="1"/>
                        <a:t> Video/ </a:t>
                      </a:r>
                      <a:endParaRPr b="1"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e-Book 2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u="sng">
                          <a:solidFill>
                            <a:schemeClr val="dk1"/>
                          </a:solidFill>
                        </a:rPr>
                        <a:t>Music</a:t>
                      </a:r>
                      <a:r>
                        <a:rPr lang="en-US" b="1">
                          <a:solidFill>
                            <a:schemeClr val="dk1"/>
                          </a:solidFill>
                        </a:rPr>
                        <a:t> Video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u="sng"/>
                        <a:t>Integrated</a:t>
                      </a:r>
                      <a:r>
                        <a:rPr lang="en-US" b="1"/>
                        <a:t> Activity</a:t>
                      </a:r>
                      <a:endParaRPr b="1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(Text Type)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Language Learning Objectives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87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</a:rPr>
                        <a:t>1. 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Me, My Family and Friends: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Me and My Family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My Sister’s </a:t>
                      </a:r>
                      <a:endParaRPr b="1"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Birthday Party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Our Family Tree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Where is Lina?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Making a Family Tree </a:t>
                      </a:r>
                      <a:endParaRPr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(Simple Graph)</a:t>
                      </a:r>
                      <a:endParaRPr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☐ </a:t>
                      </a:r>
                      <a:r>
                        <a:rPr lang="en-US" sz="1200" b="1"/>
                        <a:t>Vocabulary</a:t>
                      </a:r>
                      <a:r>
                        <a:rPr lang="en-US" sz="1200"/>
                        <a:t>: Family members</a:t>
                      </a:r>
                      <a:endParaRPr sz="12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☐ </a:t>
                      </a:r>
                      <a:r>
                        <a:rPr lang="en-US" sz="1200" b="1"/>
                        <a:t>Sentence structure</a:t>
                      </a:r>
                      <a:r>
                        <a:rPr lang="en-US" sz="1200"/>
                        <a:t>: _________is/are_____ and_________.</a:t>
                      </a:r>
                      <a:endParaRPr sz="1200">
                        <a:solidFill>
                          <a:srgbClr val="4D5156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2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</a:rPr>
                        <a:t>2. 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Places &amp; Activities: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Let’s Go Shopping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Treasure Hunting on Uncle Leaf’s Ship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Shops on a Ship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Where’s the Coin?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Making a Map of Shops</a:t>
                      </a:r>
                      <a:endParaRPr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 (Brochure)</a:t>
                      </a:r>
                      <a:endParaRPr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☐ </a:t>
                      </a:r>
                      <a:r>
                        <a:rPr lang="en-US" sz="1200" b="1"/>
                        <a:t>Vocabulary</a:t>
                      </a:r>
                      <a:r>
                        <a:rPr lang="en-US" sz="1200"/>
                        <a:t>: Shops</a:t>
                      </a:r>
                      <a:endParaRPr sz="12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☐ </a:t>
                      </a:r>
                      <a:r>
                        <a:rPr lang="en-US" sz="1200" b="1"/>
                        <a:t>Sentence structure</a:t>
                      </a:r>
                      <a:r>
                        <a:rPr lang="en-US" sz="1200"/>
                        <a:t>: We can buy ________ in _________.</a:t>
                      </a:r>
                      <a:endParaRPr sz="1200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94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</a:rPr>
                        <a:t>3. 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Places &amp; Activities: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Holiday Time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Let’s Go to Sunshine Park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Where’s Mommy?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Theme Park Rides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Looking for Mommy </a:t>
                      </a:r>
                      <a:endParaRPr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(Directions)</a:t>
                      </a:r>
                      <a:endParaRPr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☐ </a:t>
                      </a:r>
                      <a:r>
                        <a:rPr lang="en-US" sz="1200" b="1"/>
                        <a:t>Vocabulary</a:t>
                      </a:r>
                      <a:r>
                        <a:rPr lang="en-US" sz="1200"/>
                        <a:t>: theme parks rides; adjectives describing feelings</a:t>
                      </a:r>
                      <a:endParaRPr sz="12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☐ V</a:t>
                      </a:r>
                      <a:r>
                        <a:rPr lang="en-US" sz="1200" b="1"/>
                        <a:t>erb phrases:</a:t>
                      </a:r>
                      <a:r>
                        <a:rPr lang="en-US" sz="1200"/>
                        <a:t> describing rides</a:t>
                      </a:r>
                      <a:endParaRPr sz="1200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2"/>
          <p:cNvSpPr txBox="1">
            <a:spLocks noGrp="1"/>
          </p:cNvSpPr>
          <p:nvPr>
            <p:ph type="title"/>
          </p:nvPr>
        </p:nvSpPr>
        <p:spPr>
          <a:xfrm>
            <a:off x="237775" y="174650"/>
            <a:ext cx="11726100" cy="68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430" b="1"/>
              <a:t>The First Season of Little Leaf has 6 Units, 12 Episodes, 12 e-Books, 6 songs</a:t>
            </a:r>
            <a:endParaRPr sz="2430" b="1"/>
          </a:p>
        </p:txBody>
      </p:sp>
      <p:graphicFrame>
        <p:nvGraphicFramePr>
          <p:cNvPr id="381" name="Google Shape;381;p52"/>
          <p:cNvGraphicFramePr/>
          <p:nvPr/>
        </p:nvGraphicFramePr>
        <p:xfrm>
          <a:off x="170375" y="9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{52F4C4B8-0325-43E3-B214-C150FC8B08BD}</a:tableStyleId>
              </a:tblPr>
              <a:tblGrid>
                <a:gridCol w="201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0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3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9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88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Module and Unit</a:t>
                      </a:r>
                      <a:endParaRPr sz="1200"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u="sng">
                          <a:solidFill>
                            <a:schemeClr val="dk1"/>
                          </a:solidFill>
                        </a:rPr>
                        <a:t>Story</a:t>
                      </a:r>
                      <a:r>
                        <a:rPr lang="en-US" b="1">
                          <a:solidFill>
                            <a:schemeClr val="dk1"/>
                          </a:solidFill>
                        </a:rPr>
                        <a:t> Video/ e-Book 1</a:t>
                      </a:r>
                      <a:endParaRPr sz="1200"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u="sng">
                          <a:solidFill>
                            <a:schemeClr val="dk1"/>
                          </a:solidFill>
                        </a:rPr>
                        <a:t>Activity</a:t>
                      </a:r>
                      <a:r>
                        <a:rPr lang="en-US" b="1">
                          <a:solidFill>
                            <a:schemeClr val="dk1"/>
                          </a:solidFill>
                        </a:rPr>
                        <a:t> Video/ 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chemeClr val="dk1"/>
                          </a:solidFill>
                        </a:rPr>
                        <a:t>e-Book 2</a:t>
                      </a:r>
                      <a:endParaRPr sz="1200"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u="sng"/>
                        <a:t>Music</a:t>
                      </a:r>
                      <a:r>
                        <a:rPr lang="en-US" b="1"/>
                        <a:t> Video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u="sng">
                          <a:solidFill>
                            <a:schemeClr val="dk1"/>
                          </a:solidFill>
                        </a:rPr>
                        <a:t>Integrated</a:t>
                      </a:r>
                      <a:r>
                        <a:rPr lang="en-US" b="1">
                          <a:solidFill>
                            <a:schemeClr val="dk1"/>
                          </a:solidFill>
                        </a:rPr>
                        <a:t> Activity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chemeClr val="dk1"/>
                          </a:solidFill>
                        </a:rPr>
                        <a:t>(Text Type)</a:t>
                      </a:r>
                      <a:endParaRPr sz="1200"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Language Learning Objectives</a:t>
                      </a:r>
                      <a:endParaRPr sz="1200"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0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dk1"/>
                          </a:solidFill>
                        </a:rPr>
                        <a:t>4. 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Happy Days: Leisure Activities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Making Slime: Getting things ready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Making Slime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It’s Slime Time!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Making Slime </a:t>
                      </a:r>
                      <a:endParaRPr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(Giving Instructions)</a:t>
                      </a:r>
                      <a:endParaRPr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☐ </a:t>
                      </a:r>
                      <a:r>
                        <a:rPr lang="en-US" sz="1200" b="1"/>
                        <a:t>Vocabulary</a:t>
                      </a:r>
                      <a:r>
                        <a:rPr lang="en-US" sz="1200"/>
                        <a:t>: quantifier; ingredients and adjectives.</a:t>
                      </a:r>
                      <a:endParaRPr sz="12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☐ </a:t>
                      </a:r>
                      <a:r>
                        <a:rPr lang="en-US" sz="1200" b="1"/>
                        <a:t>Grammar</a:t>
                      </a:r>
                      <a:r>
                        <a:rPr lang="en-US" sz="1200"/>
                        <a:t>: </a:t>
                      </a:r>
                      <a:r>
                        <a:rPr lang="en-US" sz="1200" b="1"/>
                        <a:t>The language of instruction </a:t>
                      </a:r>
                      <a:r>
                        <a:rPr lang="en-US" sz="1200"/>
                        <a:t>(imperative</a:t>
                      </a:r>
                      <a:r>
                        <a:rPr lang="en-US" sz="1200" b="1"/>
                        <a:t> (do what) </a:t>
                      </a:r>
                      <a:r>
                        <a:rPr lang="en-US" sz="1200"/>
                        <a:t>+ noun phrase</a:t>
                      </a:r>
                      <a:r>
                        <a:rPr lang="en-US" sz="1200" b="1"/>
                        <a:t> (quantity of what is needed) </a:t>
                      </a:r>
                      <a:r>
                        <a:rPr lang="en-US" sz="1200"/>
                        <a:t>+ preposition phrase / until-clause</a:t>
                      </a:r>
                      <a:r>
                        <a:rPr lang="en-US" sz="1200" b="1"/>
                        <a:t> (where / how to do it)</a:t>
                      </a:r>
                      <a:r>
                        <a:rPr lang="en-US" sz="1200"/>
                        <a:t>)</a:t>
                      </a:r>
                      <a:endParaRPr sz="1200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17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dk1"/>
                          </a:solidFill>
                        </a:rPr>
                        <a:t>5. 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My Neighbourhood: Jobs People Do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Our New Neighbourhood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Let’s Play Hopscotch with our Neighbourhood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Our Neighborhood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Playing Hopscotch</a:t>
                      </a:r>
                      <a:endParaRPr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 (Playing a Game)</a:t>
                      </a:r>
                      <a:endParaRPr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 </a:t>
                      </a:r>
                      <a:endParaRPr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☐ </a:t>
                      </a:r>
                      <a:r>
                        <a:rPr lang="en-US" sz="1200" b="1"/>
                        <a:t>Vocabulary</a:t>
                      </a:r>
                      <a:r>
                        <a:rPr lang="en-US" sz="1200"/>
                        <a:t>: Community facilities</a:t>
                      </a:r>
                      <a:endParaRPr sz="12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☐ </a:t>
                      </a:r>
                      <a:r>
                        <a:rPr lang="en-US" sz="1200" b="1"/>
                        <a:t>Grammar</a:t>
                      </a:r>
                      <a:r>
                        <a:rPr lang="en-US" sz="1200"/>
                        <a:t>: Sentences; The when-clause</a:t>
                      </a:r>
                      <a:endParaRPr sz="1200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7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dk1"/>
                          </a:solidFill>
                        </a:rPr>
                        <a:t>6. 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Changes: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Now and Then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Life before and during COVID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Writing a Diamante Poem about COVID</a:t>
                      </a:r>
                      <a:endParaRPr b="1"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 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We Used To Be</a:t>
                      </a:r>
                      <a:endParaRPr b="1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Writing a Diamante</a:t>
                      </a:r>
                      <a:endParaRPr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(Poem)</a:t>
                      </a:r>
                      <a:endParaRPr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☐ </a:t>
                      </a:r>
                      <a:r>
                        <a:rPr lang="en-US" sz="1200" b="1"/>
                        <a:t>Vocabulary</a:t>
                      </a:r>
                      <a:r>
                        <a:rPr lang="en-US" sz="1200"/>
                        <a:t>: nouns, adjectives and verb+ing</a:t>
                      </a:r>
                      <a:endParaRPr sz="12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☐ </a:t>
                      </a:r>
                      <a:r>
                        <a:rPr lang="en-US" sz="1200" b="1"/>
                        <a:t>Grammar</a:t>
                      </a:r>
                      <a:r>
                        <a:rPr lang="en-US" sz="1200"/>
                        <a:t>: used to + verb</a:t>
                      </a:r>
                      <a:endParaRPr sz="1200"/>
                    </a:p>
                  </a:txBody>
                  <a:tcPr marL="68575" marR="68575" marT="91425" marB="91425" anchor="ctr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3"/>
          <p:cNvSpPr txBox="1">
            <a:spLocks noGrp="1"/>
          </p:cNvSpPr>
          <p:nvPr>
            <p:ph type="title"/>
          </p:nvPr>
        </p:nvSpPr>
        <p:spPr>
          <a:xfrm>
            <a:off x="257725" y="890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Little Leaf Chatbot</a:t>
            </a:r>
            <a:endParaRPr/>
          </a:p>
        </p:txBody>
      </p:sp>
      <p:sp>
        <p:nvSpPr>
          <p:cNvPr id="387" name="Google Shape;387;p53"/>
          <p:cNvSpPr txBox="1">
            <a:spLocks noGrp="1"/>
          </p:cNvSpPr>
          <p:nvPr>
            <p:ph type="body" idx="1"/>
          </p:nvPr>
        </p:nvSpPr>
        <p:spPr>
          <a:xfrm>
            <a:off x="83525" y="6163226"/>
            <a:ext cx="11360700" cy="5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u="sng">
                <a:solidFill>
                  <a:schemeClr val="hlink"/>
                </a:solidFill>
                <a:hlinkClick r:id="rId3"/>
              </a:rPr>
              <a:t>https://mizou.com/login-thread?ID=rFZM3jyCFvp6SpYPPLVBwzZjIomaz4EeBLCBdrGgFZM-84154</a:t>
            </a:r>
            <a:r>
              <a:rPr lang="en-US" sz="2000"/>
              <a:t> </a:t>
            </a:r>
            <a:endParaRPr sz="2000"/>
          </a:p>
        </p:txBody>
      </p:sp>
      <p:pic>
        <p:nvPicPr>
          <p:cNvPr id="388" name="Google Shape;388;p53" title="Little Leaf Chatbot Mizou Expo Session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6325" y="2330126"/>
            <a:ext cx="1480378" cy="15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00" y="915426"/>
            <a:ext cx="9633042" cy="496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4"/>
          <p:cNvSpPr txBox="1">
            <a:spLocks noGrp="1"/>
          </p:cNvSpPr>
          <p:nvPr>
            <p:ph type="title"/>
          </p:nvPr>
        </p:nvSpPr>
        <p:spPr>
          <a:xfrm>
            <a:off x="185900" y="73492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Little Leaf Chatbot - Student Practice</a:t>
            </a:r>
            <a:endParaRPr/>
          </a:p>
        </p:txBody>
      </p:sp>
      <p:pic>
        <p:nvPicPr>
          <p:cNvPr id="395" name="Google Shape;395;p5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25" y="872925"/>
            <a:ext cx="11805823" cy="562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5"/>
          <p:cNvSpPr txBox="1">
            <a:spLocks noGrp="1"/>
          </p:cNvSpPr>
          <p:nvPr>
            <p:ph type="title"/>
          </p:nvPr>
        </p:nvSpPr>
        <p:spPr>
          <a:xfrm>
            <a:off x="329525" y="421192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Little Leaf Chatbot - Teacher Monitoring</a:t>
            </a:r>
            <a:endParaRPr/>
          </a:p>
        </p:txBody>
      </p:sp>
      <p:pic>
        <p:nvPicPr>
          <p:cNvPr id="401" name="Google Shape;401;p5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337092"/>
            <a:ext cx="11887198" cy="5161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69" b="3890"/>
          <a:stretch/>
        </p:blipFill>
        <p:spPr>
          <a:xfrm>
            <a:off x="1130825" y="1755700"/>
            <a:ext cx="10070827" cy="48119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9"/>
          <p:cNvSpPr txBox="1"/>
          <p:nvPr/>
        </p:nvSpPr>
        <p:spPr>
          <a:xfrm>
            <a:off x="67425" y="126450"/>
            <a:ext cx="119619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>
                <a:solidFill>
                  <a:schemeClr val="dk1"/>
                </a:solidFill>
              </a:rPr>
              <a:t>Little Leaf Project Background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During the COVID pandemic, EdUHK President Stephen Cheung initiated a large-scale effort to provide video content for several subjects</a:t>
            </a:r>
            <a:r>
              <a:rPr lang="en-US" sz="1500" b="1">
                <a:solidFill>
                  <a:schemeClr val="dk1"/>
                </a:solidFill>
              </a:rPr>
              <a:t> </a:t>
            </a:r>
            <a:r>
              <a:rPr lang="en-US" sz="1500">
                <a:solidFill>
                  <a:schemeClr val="dk1"/>
                </a:solidFill>
              </a:rPr>
              <a:t>tailored to local primary students. The Department of ELE developed a package of innovative learning content, incorporating many principles of effective language learning in the Hong Kong context. This is </a:t>
            </a:r>
            <a:r>
              <a:rPr lang="en-US" sz="1500" b="1">
                <a:solidFill>
                  <a:schemeClr val="dk1"/>
                </a:solidFill>
              </a:rPr>
              <a:t>“Learning English with Little Leaf”</a:t>
            </a:r>
            <a:r>
              <a:rPr lang="en-US" sz="1500">
                <a:solidFill>
                  <a:schemeClr val="dk1"/>
                </a:solidFill>
              </a:rPr>
              <a:t>.</a:t>
            </a:r>
            <a:endParaRPr sz="1500" b="1"/>
          </a:p>
        </p:txBody>
      </p:sp>
      <p:pic>
        <p:nvPicPr>
          <p:cNvPr id="175" name="Google Shape;175;p2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321" y="3981850"/>
            <a:ext cx="839067" cy="839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6"/>
          <p:cNvSpPr txBox="1">
            <a:spLocks noGrp="1"/>
          </p:cNvSpPr>
          <p:nvPr>
            <p:ph type="title"/>
          </p:nvPr>
        </p:nvSpPr>
        <p:spPr>
          <a:xfrm>
            <a:off x="320550" y="1967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Little Leaf Chatbot - Teacher Monitoring</a:t>
            </a:r>
            <a:endParaRPr/>
          </a:p>
        </p:txBody>
      </p:sp>
      <p:pic>
        <p:nvPicPr>
          <p:cNvPr id="407" name="Google Shape;407;p5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50" y="1041075"/>
            <a:ext cx="10318824" cy="566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630" b="1"/>
              <a:t>Pedagogical &amp; Language Learning Principles of Little Leaf</a:t>
            </a:r>
            <a:endParaRPr sz="2630" b="1"/>
          </a:p>
        </p:txBody>
      </p:sp>
      <p:sp>
        <p:nvSpPr>
          <p:cNvPr id="413" name="Google Shape;413;p57"/>
          <p:cNvSpPr txBox="1">
            <a:spLocks noGrp="1"/>
          </p:cNvSpPr>
          <p:nvPr>
            <p:ph type="body" idx="1"/>
          </p:nvPr>
        </p:nvSpPr>
        <p:spPr>
          <a:xfrm>
            <a:off x="229000" y="1568925"/>
            <a:ext cx="115473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/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Fun </a:t>
            </a:r>
            <a:r>
              <a:rPr lang="en-US"/>
              <a:t>learning experiences (consider affective environment and motivation)</a:t>
            </a:r>
            <a:endParaRPr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Safe </a:t>
            </a:r>
            <a:r>
              <a:rPr lang="en-US"/>
              <a:t>(low anxiety, low stress)</a:t>
            </a:r>
            <a:endParaRPr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Phonics/Vocabulary/Speaking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/>
              <a:t>(Recognising sound patterns, stress, intonation)</a:t>
            </a:r>
            <a:endParaRPr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Assessment for Learning</a:t>
            </a:r>
            <a:r>
              <a:rPr lang="en-US" b="1"/>
              <a:t> </a:t>
            </a:r>
            <a:r>
              <a:rPr lang="en-US"/>
              <a:t>(Assessment is an opportunity to practice and learn)</a:t>
            </a:r>
            <a:endParaRPr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Clearly contextualized content</a:t>
            </a:r>
            <a:r>
              <a:rPr lang="en-US" b="1"/>
              <a:t> </a:t>
            </a:r>
            <a:r>
              <a:rPr lang="en-US"/>
              <a:t>(stories, activities and songs with familiar characters)</a:t>
            </a:r>
            <a:endParaRPr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Task orientation and Integrated skills</a:t>
            </a:r>
            <a:r>
              <a:rPr lang="en-US" b="1"/>
              <a:t> </a:t>
            </a:r>
            <a:r>
              <a:rPr lang="en-US"/>
              <a:t>(“Learning by doing”)</a:t>
            </a:r>
            <a:endParaRPr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Multimodal input and output </a:t>
            </a:r>
            <a:r>
              <a:rPr lang="en-US"/>
              <a:t>(text, verbal, audio, visual)</a:t>
            </a:r>
            <a:endParaRPr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Recycle, Revisit, Retry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/>
              <a:t>(“Practice makes perfect”)</a:t>
            </a:r>
            <a:endParaRPr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Modular Design</a:t>
            </a:r>
            <a:r>
              <a:rPr lang="en-US"/>
              <a:t> (Adaptable to the needs of different schools, families, students)</a:t>
            </a:r>
            <a:endParaRPr/>
          </a:p>
        </p:txBody>
      </p:sp>
      <p:pic>
        <p:nvPicPr>
          <p:cNvPr id="414" name="Google Shape;414;p5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775" y="349775"/>
            <a:ext cx="2207226" cy="220722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7"/>
          <p:cNvSpPr/>
          <p:nvPr/>
        </p:nvSpPr>
        <p:spPr>
          <a:xfrm>
            <a:off x="229000" y="1617650"/>
            <a:ext cx="523800" cy="4263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dk1"/>
              </a:highlight>
            </a:endParaRPr>
          </a:p>
        </p:txBody>
      </p:sp>
      <p:sp>
        <p:nvSpPr>
          <p:cNvPr id="416" name="Google Shape;416;p57"/>
          <p:cNvSpPr/>
          <p:nvPr/>
        </p:nvSpPr>
        <p:spPr>
          <a:xfrm>
            <a:off x="229000" y="3024725"/>
            <a:ext cx="523800" cy="4263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dk1"/>
              </a:highlight>
            </a:endParaRPr>
          </a:p>
        </p:txBody>
      </p:sp>
      <p:sp>
        <p:nvSpPr>
          <p:cNvPr id="417" name="Google Shape;417;p57"/>
          <p:cNvSpPr/>
          <p:nvPr/>
        </p:nvSpPr>
        <p:spPr>
          <a:xfrm>
            <a:off x="229000" y="4041975"/>
            <a:ext cx="523800" cy="4263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dk1"/>
              </a:highlight>
            </a:endParaRPr>
          </a:p>
        </p:txBody>
      </p:sp>
      <p:sp>
        <p:nvSpPr>
          <p:cNvPr id="418" name="Google Shape;418;p57"/>
          <p:cNvSpPr/>
          <p:nvPr/>
        </p:nvSpPr>
        <p:spPr>
          <a:xfrm>
            <a:off x="229000" y="5461200"/>
            <a:ext cx="523800" cy="4263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8"/>
          <p:cNvSpPr txBox="1">
            <a:spLocks noGrp="1"/>
          </p:cNvSpPr>
          <p:nvPr>
            <p:ph type="title"/>
          </p:nvPr>
        </p:nvSpPr>
        <p:spPr>
          <a:xfrm>
            <a:off x="145975" y="11711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130" b="1"/>
              <a:t>Adapt “Learning English with Little Leaf” to the School, the Classroom and the Student needs:</a:t>
            </a:r>
            <a:endParaRPr sz="3130" b="1"/>
          </a:p>
        </p:txBody>
      </p:sp>
      <p:sp>
        <p:nvSpPr>
          <p:cNvPr id="424" name="Google Shape;424;p58"/>
          <p:cNvSpPr/>
          <p:nvPr/>
        </p:nvSpPr>
        <p:spPr>
          <a:xfrm rot="-2047626">
            <a:off x="2300795" y="3121818"/>
            <a:ext cx="1854444" cy="1837097"/>
          </a:xfrm>
          <a:prstGeom prst="ellipse">
            <a:avLst/>
          </a:prstGeom>
          <a:solidFill>
            <a:srgbClr val="65F0AD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" name="Google Shape;425;p58"/>
          <p:cNvGrpSpPr/>
          <p:nvPr/>
        </p:nvGrpSpPr>
        <p:grpSpPr>
          <a:xfrm>
            <a:off x="-434408" y="2157036"/>
            <a:ext cx="3395281" cy="3025179"/>
            <a:chOff x="1978637" y="1202068"/>
            <a:chExt cx="2407147" cy="2190413"/>
          </a:xfrm>
        </p:grpSpPr>
        <p:sp>
          <p:nvSpPr>
            <p:cNvPr id="426" name="Google Shape;426;p58"/>
            <p:cNvSpPr/>
            <p:nvPr/>
          </p:nvSpPr>
          <p:spPr>
            <a:xfrm rot="-2081187">
              <a:off x="2278971" y="1519484"/>
              <a:ext cx="1601327" cy="1555582"/>
            </a:xfrm>
            <a:custGeom>
              <a:avLst/>
              <a:gdLst/>
              <a:ahLst/>
              <a:cxnLst/>
              <a:rect l="l" t="t" r="r" b="b"/>
              <a:pathLst>
                <a:path w="246" h="240" extrusionOk="0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rgbClr val="65F0AD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8"/>
            <p:cNvSpPr/>
            <p:nvPr/>
          </p:nvSpPr>
          <p:spPr>
            <a:xfrm rot="-2081188">
              <a:off x="2605674" y="1601249"/>
              <a:ext cx="1541190" cy="1320966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0B714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8"/>
            <p:cNvSpPr txBox="1"/>
            <p:nvPr/>
          </p:nvSpPr>
          <p:spPr>
            <a:xfrm rot="-4432199">
              <a:off x="2798390" y="1964894"/>
              <a:ext cx="1304451" cy="5625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FF6F00"/>
                  </a:solidFill>
                  <a:latin typeface="Roboto"/>
                  <a:ea typeface="Roboto"/>
                  <a:cs typeface="Roboto"/>
                  <a:sym typeface="Roboto"/>
                </a:rPr>
                <a:t>Flipped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29" name="Google Shape;429;p58"/>
          <p:cNvGrpSpPr/>
          <p:nvPr/>
        </p:nvGrpSpPr>
        <p:grpSpPr>
          <a:xfrm>
            <a:off x="818785" y="4087619"/>
            <a:ext cx="2973342" cy="3365967"/>
            <a:chOff x="2867112" y="2599927"/>
            <a:chExt cx="2108006" cy="2437164"/>
          </a:xfrm>
        </p:grpSpPr>
        <p:sp>
          <p:nvSpPr>
            <p:cNvPr id="430" name="Google Shape;430;p58"/>
            <p:cNvSpPr/>
            <p:nvPr/>
          </p:nvSpPr>
          <p:spPr>
            <a:xfrm rot="-2081188">
              <a:off x="3325156" y="2966530"/>
              <a:ext cx="1061085" cy="1941128"/>
            </a:xfrm>
            <a:custGeom>
              <a:avLst/>
              <a:gdLst/>
              <a:ahLst/>
              <a:cxnLst/>
              <a:rect l="l" t="t" r="r" b="b"/>
              <a:pathLst>
                <a:path w="163" h="300" extrusionOk="0">
                  <a:moveTo>
                    <a:pt x="32" y="39"/>
                  </a:moveTo>
                  <a:cubicBezTo>
                    <a:pt x="32" y="26"/>
                    <a:pt x="33" y="13"/>
                    <a:pt x="35" y="0"/>
                  </a:cubicBezTo>
                  <a:cubicBezTo>
                    <a:pt x="24" y="2"/>
                    <a:pt x="13" y="5"/>
                    <a:pt x="2" y="8"/>
                  </a:cubicBezTo>
                  <a:cubicBezTo>
                    <a:pt x="1" y="19"/>
                    <a:pt x="0" y="29"/>
                    <a:pt x="0" y="39"/>
                  </a:cubicBezTo>
                  <a:cubicBezTo>
                    <a:pt x="0" y="153"/>
                    <a:pt x="65" y="252"/>
                    <a:pt x="160" y="300"/>
                  </a:cubicBezTo>
                  <a:cubicBezTo>
                    <a:pt x="160" y="289"/>
                    <a:pt x="161" y="277"/>
                    <a:pt x="163" y="265"/>
                  </a:cubicBezTo>
                  <a:cubicBezTo>
                    <a:pt x="85" y="220"/>
                    <a:pt x="32" y="136"/>
                    <a:pt x="32" y="39"/>
                  </a:cubicBezTo>
                  <a:close/>
                </a:path>
              </a:pathLst>
            </a:custGeom>
            <a:solidFill>
              <a:srgbClr val="65F0AD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8"/>
            <p:cNvSpPr/>
            <p:nvPr/>
          </p:nvSpPr>
          <p:spPr>
            <a:xfrm rot="-2081187">
              <a:off x="3456358" y="2773799"/>
              <a:ext cx="1138968" cy="1690435"/>
            </a:xfrm>
            <a:custGeom>
              <a:avLst/>
              <a:gdLst/>
              <a:ahLst/>
              <a:cxnLst/>
              <a:rect l="l" t="t" r="r" b="b"/>
              <a:pathLst>
                <a:path w="183" h="273" extrusionOk="0">
                  <a:moveTo>
                    <a:pt x="156" y="108"/>
                  </a:moveTo>
                  <a:cubicBezTo>
                    <a:pt x="139" y="79"/>
                    <a:pt x="136" y="46"/>
                    <a:pt x="144" y="16"/>
                  </a:cubicBezTo>
                  <a:cubicBezTo>
                    <a:pt x="97" y="2"/>
                    <a:pt x="48" y="0"/>
                    <a:pt x="3" y="8"/>
                  </a:cubicBezTo>
                  <a:cubicBezTo>
                    <a:pt x="1" y="21"/>
                    <a:pt x="0" y="34"/>
                    <a:pt x="0" y="47"/>
                  </a:cubicBezTo>
                  <a:cubicBezTo>
                    <a:pt x="0" y="144"/>
                    <a:pt x="53" y="228"/>
                    <a:pt x="131" y="273"/>
                  </a:cubicBezTo>
                  <a:cubicBezTo>
                    <a:pt x="138" y="227"/>
                    <a:pt x="155" y="182"/>
                    <a:pt x="183" y="141"/>
                  </a:cubicBezTo>
                  <a:cubicBezTo>
                    <a:pt x="173" y="132"/>
                    <a:pt x="163" y="121"/>
                    <a:pt x="156" y="108"/>
                  </a:cubicBezTo>
                  <a:close/>
                </a:path>
              </a:pathLst>
            </a:custGeom>
            <a:solidFill>
              <a:srgbClr val="0B7743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8"/>
            <p:cNvSpPr txBox="1"/>
            <p:nvPr/>
          </p:nvSpPr>
          <p:spPr>
            <a:xfrm rot="2156063">
              <a:off x="3231785" y="3231412"/>
              <a:ext cx="1304574" cy="562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FF6F00"/>
                  </a:solidFill>
                  <a:latin typeface="Roboto"/>
                  <a:ea typeface="Roboto"/>
                  <a:cs typeface="Roboto"/>
                  <a:sym typeface="Roboto"/>
                </a:rPr>
                <a:t>Independent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33" name="Google Shape;433;p58"/>
          <p:cNvGrpSpPr/>
          <p:nvPr/>
        </p:nvGrpSpPr>
        <p:grpSpPr>
          <a:xfrm>
            <a:off x="2892790" y="3900462"/>
            <a:ext cx="3419766" cy="2896915"/>
            <a:chOff x="4337515" y="2464414"/>
            <a:chExt cx="2424506" cy="2097542"/>
          </a:xfrm>
        </p:grpSpPr>
        <p:sp>
          <p:nvSpPr>
            <p:cNvPr id="434" name="Google Shape;434;p58"/>
            <p:cNvSpPr/>
            <p:nvPr/>
          </p:nvSpPr>
          <p:spPr>
            <a:xfrm rot="-2081187">
              <a:off x="4648818" y="3375680"/>
              <a:ext cx="2119401" cy="640096"/>
            </a:xfrm>
            <a:custGeom>
              <a:avLst/>
              <a:gdLst/>
              <a:ahLst/>
              <a:cxnLst/>
              <a:rect l="l" t="t" r="r" b="b"/>
              <a:pathLst>
                <a:path w="326" h="99" extrusionOk="0">
                  <a:moveTo>
                    <a:pt x="119" y="67"/>
                  </a:moveTo>
                  <a:cubicBezTo>
                    <a:pt x="77" y="67"/>
                    <a:pt x="37" y="57"/>
                    <a:pt x="2" y="40"/>
                  </a:cubicBezTo>
                  <a:cubicBezTo>
                    <a:pt x="1" y="51"/>
                    <a:pt x="0" y="63"/>
                    <a:pt x="0" y="74"/>
                  </a:cubicBezTo>
                  <a:cubicBezTo>
                    <a:pt x="36" y="90"/>
                    <a:pt x="76" y="99"/>
                    <a:pt x="119" y="99"/>
                  </a:cubicBezTo>
                  <a:cubicBezTo>
                    <a:pt x="200" y="99"/>
                    <a:pt x="273" y="67"/>
                    <a:pt x="326" y="14"/>
                  </a:cubicBezTo>
                  <a:cubicBezTo>
                    <a:pt x="315" y="10"/>
                    <a:pt x="304" y="5"/>
                    <a:pt x="294" y="0"/>
                  </a:cubicBezTo>
                  <a:cubicBezTo>
                    <a:pt x="247" y="42"/>
                    <a:pt x="186" y="67"/>
                    <a:pt x="119" y="67"/>
                  </a:cubicBezTo>
                  <a:close/>
                </a:path>
              </a:pathLst>
            </a:custGeom>
            <a:solidFill>
              <a:srgbClr val="65F0AD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8"/>
            <p:cNvSpPr/>
            <p:nvPr/>
          </p:nvSpPr>
          <p:spPr>
            <a:xfrm rot="-2081187">
              <a:off x="4457034" y="2893418"/>
              <a:ext cx="1815979" cy="987157"/>
            </a:xfrm>
            <a:custGeom>
              <a:avLst/>
              <a:gdLst/>
              <a:ahLst/>
              <a:cxnLst/>
              <a:rect l="l" t="t" r="r" b="b"/>
              <a:pathLst>
                <a:path w="292" h="159" extrusionOk="0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solidFill>
              <a:srgbClr val="0C8148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58"/>
            <p:cNvSpPr txBox="1"/>
            <p:nvPr/>
          </p:nvSpPr>
          <p:spPr>
            <a:xfrm rot="-2245873">
              <a:off x="4639442" y="3207930"/>
              <a:ext cx="1304523" cy="563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FF6F00"/>
                  </a:solidFill>
                  <a:latin typeface="Roboto"/>
                  <a:ea typeface="Roboto"/>
                  <a:cs typeface="Roboto"/>
                  <a:sym typeface="Roboto"/>
                </a:rPr>
                <a:t>Online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37" name="Google Shape;437;p58"/>
          <p:cNvGrpSpPr/>
          <p:nvPr/>
        </p:nvGrpSpPr>
        <p:grpSpPr>
          <a:xfrm>
            <a:off x="1377321" y="595378"/>
            <a:ext cx="3306358" cy="3274130"/>
            <a:chOff x="3263096" y="71333"/>
            <a:chExt cx="2344104" cy="2370669"/>
          </a:xfrm>
        </p:grpSpPr>
        <p:sp>
          <p:nvSpPr>
            <p:cNvPr id="438" name="Google Shape;438;p58"/>
            <p:cNvSpPr/>
            <p:nvPr/>
          </p:nvSpPr>
          <p:spPr>
            <a:xfrm rot="-2081187">
              <a:off x="3407226" y="525393"/>
              <a:ext cx="1943480" cy="1113468"/>
            </a:xfrm>
            <a:custGeom>
              <a:avLst/>
              <a:gdLst/>
              <a:ahLst/>
              <a:cxnLst/>
              <a:rect l="l" t="t" r="r" b="b"/>
              <a:pathLst>
                <a:path w="299" h="172" extrusionOk="0">
                  <a:moveTo>
                    <a:pt x="45" y="32"/>
                  </a:moveTo>
                  <a:cubicBezTo>
                    <a:pt x="146" y="32"/>
                    <a:pt x="233" y="89"/>
                    <a:pt x="276" y="172"/>
                  </a:cubicBezTo>
                  <a:cubicBezTo>
                    <a:pt x="284" y="164"/>
                    <a:pt x="292" y="155"/>
                    <a:pt x="299" y="146"/>
                  </a:cubicBezTo>
                  <a:cubicBezTo>
                    <a:pt x="248" y="59"/>
                    <a:pt x="153" y="0"/>
                    <a:pt x="45" y="0"/>
                  </a:cubicBezTo>
                  <a:cubicBezTo>
                    <a:pt x="30" y="0"/>
                    <a:pt x="14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rgbClr val="65F0AD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58"/>
            <p:cNvSpPr/>
            <p:nvPr/>
          </p:nvSpPr>
          <p:spPr>
            <a:xfrm rot="-2081187">
              <a:off x="3761328" y="760580"/>
              <a:ext cx="1606237" cy="1343790"/>
            </a:xfrm>
            <a:custGeom>
              <a:avLst/>
              <a:gdLst/>
              <a:ahLst/>
              <a:cxnLst/>
              <a:rect l="l" t="t" r="r" b="b"/>
              <a:pathLst>
                <a:path w="258" h="217" extrusionOk="0">
                  <a:moveTo>
                    <a:pt x="132" y="200"/>
                  </a:moveTo>
                  <a:cubicBezTo>
                    <a:pt x="135" y="205"/>
                    <a:pt x="138" y="211"/>
                    <a:pt x="140" y="217"/>
                  </a:cubicBezTo>
                  <a:cubicBezTo>
                    <a:pt x="186" y="200"/>
                    <a:pt x="227" y="174"/>
                    <a:pt x="258" y="140"/>
                  </a:cubicBezTo>
                  <a:cubicBezTo>
                    <a:pt x="215" y="57"/>
                    <a:pt x="128" y="0"/>
                    <a:pt x="27" y="0"/>
                  </a:cubicBez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4" y="140"/>
                  </a:cubicBezTo>
                  <a:cubicBezTo>
                    <a:pt x="74" y="142"/>
                    <a:pt x="111" y="163"/>
                    <a:pt x="132" y="200"/>
                  </a:cubicBezTo>
                  <a:close/>
                </a:path>
              </a:pathLst>
            </a:custGeom>
            <a:solidFill>
              <a:srgbClr val="085631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58"/>
            <p:cNvSpPr txBox="1"/>
            <p:nvPr/>
          </p:nvSpPr>
          <p:spPr>
            <a:xfrm>
              <a:off x="3919788" y="1123225"/>
              <a:ext cx="13044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FF6F00"/>
                  </a:solidFill>
                  <a:latin typeface="Roboto"/>
                  <a:ea typeface="Roboto"/>
                  <a:cs typeface="Roboto"/>
                  <a:sym typeface="Roboto"/>
                </a:rPr>
                <a:t>Face-to-Face</a:t>
              </a:r>
              <a:endParaRPr sz="1800" b="1">
                <a:solidFill>
                  <a:srgbClr val="FF6F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41" name="Google Shape;441;p58"/>
          <p:cNvGrpSpPr/>
          <p:nvPr/>
        </p:nvGrpSpPr>
        <p:grpSpPr>
          <a:xfrm>
            <a:off x="3253583" y="1607783"/>
            <a:ext cx="3200060" cy="3375408"/>
            <a:chOff x="4593307" y="804376"/>
            <a:chExt cx="2268741" cy="2444000"/>
          </a:xfrm>
        </p:grpSpPr>
        <p:sp>
          <p:nvSpPr>
            <p:cNvPr id="442" name="Google Shape;442;p58"/>
            <p:cNvSpPr/>
            <p:nvPr/>
          </p:nvSpPr>
          <p:spPr>
            <a:xfrm rot="-2081188">
              <a:off x="5623193" y="814800"/>
              <a:ext cx="698156" cy="2118270"/>
            </a:xfrm>
            <a:custGeom>
              <a:avLst/>
              <a:gdLst/>
              <a:ahLst/>
              <a:cxnLst/>
              <a:rect l="l" t="t" r="r" b="b"/>
              <a:pathLst>
                <a:path w="107" h="328" extrusionOk="0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rgbClr val="65F0AD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58"/>
            <p:cNvSpPr/>
            <p:nvPr/>
          </p:nvSpPr>
          <p:spPr>
            <a:xfrm rot="-2081187">
              <a:off x="5001092" y="1289142"/>
              <a:ext cx="1148261" cy="1791718"/>
            </a:xfrm>
            <a:custGeom>
              <a:avLst/>
              <a:gdLst/>
              <a:ahLst/>
              <a:cxnLst/>
              <a:rect l="l" t="t" r="r" b="b"/>
              <a:pathLst>
                <a:path w="184" h="289" extrusionOk="0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0E9453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58"/>
            <p:cNvSpPr txBox="1"/>
            <p:nvPr/>
          </p:nvSpPr>
          <p:spPr>
            <a:xfrm rot="4352156">
              <a:off x="5032997" y="1939707"/>
              <a:ext cx="1304532" cy="5629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FF6F00"/>
                  </a:solidFill>
                  <a:latin typeface="Roboto"/>
                  <a:ea typeface="Roboto"/>
                  <a:cs typeface="Roboto"/>
                  <a:sym typeface="Roboto"/>
                </a:rPr>
                <a:t>Blended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45" name="Google Shape;445;p5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224" y="3344449"/>
            <a:ext cx="1391825" cy="139185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8"/>
          <p:cNvSpPr txBox="1">
            <a:spLocks noGrp="1"/>
          </p:cNvSpPr>
          <p:nvPr>
            <p:ph type="body" idx="1"/>
          </p:nvPr>
        </p:nvSpPr>
        <p:spPr>
          <a:xfrm>
            <a:off x="6260825" y="1607775"/>
            <a:ext cx="5788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/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Fun learning experiences </a:t>
            </a:r>
            <a:endParaRPr b="1">
              <a:solidFill>
                <a:schemeClr val="dk1"/>
              </a:solidFill>
            </a:endParaRPr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Safe </a:t>
            </a:r>
            <a:endParaRPr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Phonics/Vocabulary/Speaking</a:t>
            </a:r>
            <a:r>
              <a:rPr lang="en-US">
                <a:solidFill>
                  <a:schemeClr val="dk1"/>
                </a:solidFill>
              </a:rPr>
              <a:t> </a:t>
            </a:r>
            <a:endParaRPr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Assessment for Learning</a:t>
            </a:r>
            <a:r>
              <a:rPr lang="en-US" b="1"/>
              <a:t> </a:t>
            </a:r>
            <a:endParaRPr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Clearly contextualized content</a:t>
            </a:r>
            <a:r>
              <a:rPr lang="en-US" b="1"/>
              <a:t> </a:t>
            </a:r>
            <a:endParaRPr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Task orientation and Integrated skills</a:t>
            </a:r>
            <a:endParaRPr b="1"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Multimodal input </a:t>
            </a:r>
            <a:endParaRPr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Recycle, Revisit, Retry</a:t>
            </a:r>
            <a:r>
              <a:rPr lang="en-US">
                <a:solidFill>
                  <a:schemeClr val="dk1"/>
                </a:solidFill>
              </a:rPr>
              <a:t> </a:t>
            </a:r>
            <a:endParaRPr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>
                <a:solidFill>
                  <a:schemeClr val="dk1"/>
                </a:solidFill>
              </a:rPr>
              <a:t>Modular Design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" name="Google Shape;451;p59"/>
          <p:cNvGraphicFramePr/>
          <p:nvPr/>
        </p:nvGraphicFramePr>
        <p:xfrm>
          <a:off x="787367" y="65159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{D16DC759-18F9-40CB-9F8B-81284A8FF512}</a:tableStyleId>
              </a:tblPr>
              <a:tblGrid>
                <a:gridCol w="319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5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chemeClr val="dk1"/>
                          </a:solidFill>
                        </a:rPr>
                        <a:t>English Team (Academic and Admin)</a:t>
                      </a:r>
                      <a:endParaRPr sz="37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Dr Stella Kong 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</a:rPr>
                        <a:t>Project Supervisor, Associate Professor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Dr Timothy Taylor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</a:rPr>
                        <a:t>Project Supervisor, Associate Head of Department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Mr Denis Wong Ka Ho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</a:rPr>
                        <a:t>Project Member and Partner School Liaison,  Lecturer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Dr Michelle Gu Ming Yu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</a:rPr>
                        <a:t>Project Member, Head of Department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Ms Annie Yung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</a:rPr>
                        <a:t>Admin., Development and Research Assistant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Ms Stephanie Wong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</a:rPr>
                        <a:t>Admin., Development and Research Assistant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Dr Ju Seong Lee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</a:rPr>
                        <a:t>Language Advisor, Assistant Professor, Acting Head of Department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4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Dr Pauline Mak Wing Wah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</a:rPr>
                        <a:t>Student Team Leader, Assistant Professor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4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Dr Daniel Fung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</a:rPr>
                        <a:t>Student Team Leader, Assistant Professor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4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Ms Clairine Chan Ka Yin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</a:rPr>
                        <a:t>Student Team Leader, Lecturer I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4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Mr Sterling Wu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</a:rPr>
                        <a:t>Student Team Leader, Senior Lecturer II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6" name="Google Shape;456;p60"/>
          <p:cNvGraphicFramePr/>
          <p:nvPr/>
        </p:nvGraphicFramePr>
        <p:xfrm>
          <a:off x="330750" y="38605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{D16DC759-18F9-40CB-9F8B-81284A8FF512}</a:tableStyleId>
              </a:tblPr>
              <a:tblGrid>
                <a:gridCol w="201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0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3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84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0400">
                <a:tc grid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Undergraduate Team</a:t>
                      </a:r>
                      <a:endParaRPr sz="19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Cheng Suet Ying, </a:t>
                      </a: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Charice </a:t>
                      </a:r>
                      <a:r>
                        <a:rPr lang="en-US" sz="1200" b="1"/>
                        <a:t> 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Lo Tsz Kay, Mickey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Chan Chung Man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Hon Man Na, Nora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Lam Yin Kwan, Nicole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Ma Tsz Ying, Gianna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Wong Wang Chak, Daren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Lam Tsz Yu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Poon Wing Hay, Kristy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Chen Qiyi, Vicky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27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Hou Hui Ying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Ip Ming Hin, Jason  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Siu Wing Tung 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Joson Nicole Lee Kaye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Ma Chung Hin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27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Jin Zi Yi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Chung Wai Kwan, Beatrice 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Kong Chi Ching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Hou Hui Ying, Dora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Choy Tsz Long, Ryan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27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Wen Wen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Chan Wing Ki, Alice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Lee Cheuk Ning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Yuan Jiamin, Carmen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Xu Qi Wen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27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Lau Ching Han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Yim Kei Tung, Ann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Chioma Onuoha , Gloria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Cheung Tin Sing, Alex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Hui Lam Ching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27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Cha Ho Ching Yannes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Aamenah Khurram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Lee Ho Chung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Yan Tsoi Lam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Ng Chek Lam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827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Cheung Tin Sing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Wang Yulin, Ivy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Chan Ho Ching, Yannes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Leung Lok Yiu, Iris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Wu Ho Lung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827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Le Man Ka, Alison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Guo Zi Lin, Doria 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Qi Zi Yun</a:t>
                      </a:r>
                      <a:endParaRPr sz="12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Wei Yi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Yeung Tsz Wan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827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Cheong Bing Qiang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Kwong Pak Him, Daniel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Keung Hung Hop, Fanny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Tsui Fong Yi, Anna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Jin Zi Yi, Joanna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" name="Google Shape;461;p61"/>
          <p:cNvGraphicFramePr/>
          <p:nvPr/>
        </p:nvGraphicFramePr>
        <p:xfrm>
          <a:off x="671792" y="151619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{D16DC759-18F9-40CB-9F8B-81284A8FF512}</a:tableStyleId>
              </a:tblPr>
              <a:tblGrid>
                <a:gridCol w="319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5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chemeClr val="dk1"/>
                          </a:solidFill>
                        </a:rPr>
                        <a:t>Little Leaf Pilot Schools</a:t>
                      </a:r>
                      <a:endParaRPr sz="37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52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F.S.F.T.F. Fong Shu Chuen Primary School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2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The Mission Covenant Church Holm Glad Primary School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2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The Salvation Army Lam Butt Chung Memorial School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52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Ho Ming Primary School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52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chemeClr val="dk1"/>
                          </a:solidFill>
                        </a:rPr>
                        <a:t>Tsuen Wan Public Ho Chuen Yiu Memorial Primary School</a:t>
                      </a:r>
                      <a:endParaRPr sz="15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2"/>
          <p:cNvSpPr txBox="1">
            <a:spLocks noGrp="1"/>
          </p:cNvSpPr>
          <p:nvPr>
            <p:ph type="title"/>
          </p:nvPr>
        </p:nvSpPr>
        <p:spPr>
          <a:xfrm>
            <a:off x="415642" y="821808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30" b="1"/>
              <a:t>English Team (Professional Art, Animation and Programming)</a:t>
            </a:r>
            <a:endParaRPr sz="2830" b="1"/>
          </a:p>
        </p:txBody>
      </p:sp>
      <p:pic>
        <p:nvPicPr>
          <p:cNvPr id="467" name="Google Shape;46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8950" y="2122675"/>
            <a:ext cx="7774099" cy="2033075"/>
          </a:xfrm>
          <a:prstGeom prst="rect">
            <a:avLst/>
          </a:prstGeom>
          <a:noFill/>
          <a:ln>
            <a:noFill/>
          </a:ln>
          <a:effectLst>
            <a:outerShdw blurRad="57150" dist="952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68" name="Google Shape;468;p62"/>
          <p:cNvSpPr txBox="1"/>
          <p:nvPr/>
        </p:nvSpPr>
        <p:spPr>
          <a:xfrm>
            <a:off x="716125" y="4693125"/>
            <a:ext cx="10599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/>
              <a:t>Special thanks to Mr Ho Yu Leung, Ms Candace Chan, Ms Manis Wong and Mr Nick Chow!</a:t>
            </a:r>
            <a:endParaRPr sz="1900"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6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57449"/>
            <a:ext cx="12192000" cy="440055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3"/>
          <p:cNvSpPr txBox="1"/>
          <p:nvPr/>
        </p:nvSpPr>
        <p:spPr>
          <a:xfrm>
            <a:off x="1695650" y="220800"/>
            <a:ext cx="86082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2"/>
                </a:solidFill>
                <a:latin typeface="Corsiva"/>
                <a:ea typeface="Corsiva"/>
                <a:cs typeface="Corsiva"/>
                <a:sym typeface="Corsiva"/>
              </a:rPr>
              <a:t>Thank you for listening.</a:t>
            </a:r>
            <a:endParaRPr sz="6000" b="1">
              <a:solidFill>
                <a:schemeClr val="dk2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2"/>
                </a:solidFill>
                <a:latin typeface="Corsiva"/>
                <a:ea typeface="Corsiva"/>
                <a:cs typeface="Corsiva"/>
                <a:sym typeface="Corsiva"/>
              </a:rPr>
              <a:t>Questions or comments?</a:t>
            </a:r>
            <a:endParaRPr sz="6000" b="1">
              <a:solidFill>
                <a:schemeClr val="dk2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>
            <a:spLocks noGrp="1"/>
          </p:cNvSpPr>
          <p:nvPr>
            <p:ph type="title"/>
          </p:nvPr>
        </p:nvSpPr>
        <p:spPr>
          <a:xfrm>
            <a:off x="377625" y="28025"/>
            <a:ext cx="120156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/>
              <a:t>The Learning English with Little Leaf Platform: </a:t>
            </a:r>
            <a:r>
              <a:rPr lang="en-US" sz="2500" b="1" u="sng">
                <a:solidFill>
                  <a:schemeClr val="hlink"/>
                </a:solidFill>
                <a:hlinkClick r:id="rId3"/>
              </a:rPr>
              <a:t>https://www.littleleaf.hk</a:t>
            </a:r>
            <a:r>
              <a:rPr lang="en-US" sz="2500" b="1"/>
              <a:t> </a:t>
            </a:r>
            <a:endParaRPr sz="2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81" name="Google Shape;18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675" y="656875"/>
            <a:ext cx="10207499" cy="60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>
            <a:spLocks noGrp="1"/>
          </p:cNvSpPr>
          <p:nvPr>
            <p:ph type="title"/>
          </p:nvPr>
        </p:nvSpPr>
        <p:spPr>
          <a:xfrm>
            <a:off x="576300" y="0"/>
            <a:ext cx="11039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/>
              <a:t>The Learning English with Little Leaf Platform: </a:t>
            </a:r>
            <a:r>
              <a:rPr lang="en-US" sz="2500" b="1" u="sng">
                <a:solidFill>
                  <a:schemeClr val="hlink"/>
                </a:solidFill>
                <a:hlinkClick r:id="rId3"/>
              </a:rPr>
              <a:t>https://www.littleleaf.hk</a:t>
            </a:r>
            <a:r>
              <a:rPr lang="en-US" sz="2500" b="1"/>
              <a:t> </a:t>
            </a:r>
            <a:endParaRPr sz="2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87" name="Google Shape;187;p3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075" y="593850"/>
            <a:ext cx="7787850" cy="62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>
            <a:spLocks noGrp="1"/>
          </p:cNvSpPr>
          <p:nvPr>
            <p:ph type="title"/>
          </p:nvPr>
        </p:nvSpPr>
        <p:spPr>
          <a:xfrm>
            <a:off x="368650" y="72900"/>
            <a:ext cx="120156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/>
              <a:t>The Learning English with Little Leaf Platform: </a:t>
            </a:r>
            <a:r>
              <a:rPr lang="en-US" sz="2500" b="1" u="sng">
                <a:solidFill>
                  <a:schemeClr val="hlink"/>
                </a:solidFill>
                <a:hlinkClick r:id="rId3"/>
              </a:rPr>
              <a:t>https://www.littleleaf.hk</a:t>
            </a:r>
            <a:r>
              <a:rPr lang="en-US" sz="2500" b="1"/>
              <a:t> </a:t>
            </a:r>
            <a:endParaRPr sz="2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50" y="763349"/>
            <a:ext cx="10329525" cy="590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>
            <a:spLocks noGrp="1"/>
          </p:cNvSpPr>
          <p:nvPr>
            <p:ph type="title"/>
          </p:nvPr>
        </p:nvSpPr>
        <p:spPr>
          <a:xfrm>
            <a:off x="152400" y="0"/>
            <a:ext cx="11806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430" b="1"/>
              <a:t>e-Books offer multimedia access to stories and new vocabulary with many online activities, including story and music videos, ebooks, and speaking and writing practice.</a:t>
            </a:r>
            <a:endParaRPr sz="2430" b="1"/>
          </a:p>
        </p:txBody>
      </p:sp>
      <p:pic>
        <p:nvPicPr>
          <p:cNvPr id="199" name="Google Shape;199;p3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625" y="1435650"/>
            <a:ext cx="5797701" cy="4689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397525"/>
            <a:ext cx="5797700" cy="476491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/>
          <p:nvPr/>
        </p:nvSpPr>
        <p:spPr>
          <a:xfrm>
            <a:off x="4210100" y="6267075"/>
            <a:ext cx="3149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chemeClr val="hlink"/>
                </a:solidFill>
                <a:hlinkClick r:id="rId5"/>
              </a:rPr>
              <a:t>https://www.littleleaf.hk</a:t>
            </a:r>
            <a:r>
              <a:rPr lang="en-US" sz="2000" b="1"/>
              <a:t> </a:t>
            </a:r>
            <a:endParaRPr sz="20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70400" y="0"/>
            <a:ext cx="8784900" cy="7635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3300" b="1"/>
              <a:t>Example Sharing- Digital Activities</a:t>
            </a:r>
            <a:endParaRPr sz="3300" b="1"/>
          </a:p>
        </p:txBody>
      </p:sp>
      <p:pic>
        <p:nvPicPr>
          <p:cNvPr id="207" name="Google Shape;207;p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16" t="20701" r="20002" b="11930"/>
          <a:stretch/>
        </p:blipFill>
        <p:spPr>
          <a:xfrm>
            <a:off x="217167" y="1257500"/>
            <a:ext cx="7901867" cy="50347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34"/>
          <p:cNvGrpSpPr/>
          <p:nvPr/>
        </p:nvGrpSpPr>
        <p:grpSpPr>
          <a:xfrm>
            <a:off x="5584190" y="890498"/>
            <a:ext cx="2692333" cy="1318367"/>
            <a:chOff x="4512031" y="843794"/>
            <a:chExt cx="2019300" cy="988800"/>
          </a:xfrm>
        </p:grpSpPr>
        <p:sp>
          <p:nvSpPr>
            <p:cNvPr id="209" name="Google Shape;209;p34"/>
            <p:cNvSpPr/>
            <p:nvPr/>
          </p:nvSpPr>
          <p:spPr>
            <a:xfrm rot="822380">
              <a:off x="4548672" y="1066611"/>
              <a:ext cx="1946017" cy="543168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4">
              <a:hlinkClick r:id="rId4"/>
            </p:cNvPr>
            <p:cNvSpPr txBox="1"/>
            <p:nvPr/>
          </p:nvSpPr>
          <p:spPr>
            <a:xfrm rot="822340">
              <a:off x="4575849" y="1061189"/>
              <a:ext cx="1891664" cy="5540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latin typeface="Comfortaa"/>
                  <a:ea typeface="Comfortaa"/>
                  <a:cs typeface="Comfortaa"/>
                  <a:sym typeface="Comfortaa"/>
                </a:rPr>
                <a:t>Drag the words activities</a:t>
              </a:r>
              <a:endParaRPr sz="16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11" name="Google Shape;211;p34"/>
          <p:cNvGrpSpPr/>
          <p:nvPr/>
        </p:nvGrpSpPr>
        <p:grpSpPr>
          <a:xfrm>
            <a:off x="8451786" y="564772"/>
            <a:ext cx="2458283" cy="600385"/>
            <a:chOff x="5749225" y="1486475"/>
            <a:chExt cx="1523100" cy="367500"/>
          </a:xfrm>
        </p:grpSpPr>
        <p:sp>
          <p:nvSpPr>
            <p:cNvPr id="212" name="Google Shape;212;p34"/>
            <p:cNvSpPr/>
            <p:nvPr/>
          </p:nvSpPr>
          <p:spPr>
            <a:xfrm>
              <a:off x="5749225" y="1486475"/>
              <a:ext cx="1523100" cy="367500"/>
            </a:xfrm>
            <a:prstGeom prst="roundRect">
              <a:avLst>
                <a:gd name="adj" fmla="val 16667"/>
              </a:avLst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4"/>
            <p:cNvSpPr txBox="1"/>
            <p:nvPr/>
          </p:nvSpPr>
          <p:spPr>
            <a:xfrm>
              <a:off x="5839031" y="1519474"/>
              <a:ext cx="1374000" cy="3015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90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Speak the Words</a:t>
              </a:r>
              <a:endParaRPr sz="16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14" name="Google Shape;214;p34"/>
          <p:cNvGrpSpPr/>
          <p:nvPr/>
        </p:nvGrpSpPr>
        <p:grpSpPr>
          <a:xfrm>
            <a:off x="9767675" y="1333172"/>
            <a:ext cx="2319529" cy="600385"/>
            <a:chOff x="5749225" y="1486475"/>
            <a:chExt cx="1523100" cy="367500"/>
          </a:xfrm>
        </p:grpSpPr>
        <p:sp>
          <p:nvSpPr>
            <p:cNvPr id="215" name="Google Shape;215;p34"/>
            <p:cNvSpPr/>
            <p:nvPr/>
          </p:nvSpPr>
          <p:spPr>
            <a:xfrm>
              <a:off x="5749225" y="1486475"/>
              <a:ext cx="1523100" cy="367500"/>
            </a:xfrm>
            <a:prstGeom prst="roundRect">
              <a:avLst>
                <a:gd name="adj" fmla="val 16667"/>
              </a:avLst>
            </a:prstGeom>
            <a:solidFill>
              <a:srgbClr val="B4A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4"/>
            <p:cNvSpPr txBox="1"/>
            <p:nvPr/>
          </p:nvSpPr>
          <p:spPr>
            <a:xfrm>
              <a:off x="5850920" y="1519490"/>
              <a:ext cx="1319700" cy="301500"/>
            </a:xfrm>
            <a:prstGeom prst="rect">
              <a:avLst/>
            </a:prstGeom>
            <a:solidFill>
              <a:srgbClr val="B4A7D6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90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Multiple Choice</a:t>
              </a:r>
              <a:endPara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17" name="Google Shape;217;p34"/>
          <p:cNvGrpSpPr/>
          <p:nvPr/>
        </p:nvGrpSpPr>
        <p:grpSpPr>
          <a:xfrm>
            <a:off x="8276537" y="2101572"/>
            <a:ext cx="2217786" cy="600385"/>
            <a:chOff x="5749225" y="1486475"/>
            <a:chExt cx="1523100" cy="367500"/>
          </a:xfrm>
        </p:grpSpPr>
        <p:sp>
          <p:nvSpPr>
            <p:cNvPr id="218" name="Google Shape;218;p34"/>
            <p:cNvSpPr/>
            <p:nvPr/>
          </p:nvSpPr>
          <p:spPr>
            <a:xfrm>
              <a:off x="5749225" y="1486475"/>
              <a:ext cx="1523100" cy="367500"/>
            </a:xfrm>
            <a:prstGeom prst="roundRect">
              <a:avLst>
                <a:gd name="adj" fmla="val 16667"/>
              </a:avLst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4"/>
            <p:cNvSpPr txBox="1"/>
            <p:nvPr/>
          </p:nvSpPr>
          <p:spPr>
            <a:xfrm>
              <a:off x="5793638" y="1519495"/>
              <a:ext cx="1439100" cy="3015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90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Single Choice Set</a:t>
              </a:r>
              <a:endPara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20" name="Google Shape;220;p34"/>
          <p:cNvGrpSpPr/>
          <p:nvPr/>
        </p:nvGrpSpPr>
        <p:grpSpPr>
          <a:xfrm>
            <a:off x="9606311" y="2768338"/>
            <a:ext cx="2528774" cy="600385"/>
            <a:chOff x="5749225" y="1486475"/>
            <a:chExt cx="1523450" cy="367500"/>
          </a:xfrm>
        </p:grpSpPr>
        <p:sp>
          <p:nvSpPr>
            <p:cNvPr id="221" name="Google Shape;221;p34"/>
            <p:cNvSpPr/>
            <p:nvPr/>
          </p:nvSpPr>
          <p:spPr>
            <a:xfrm>
              <a:off x="5749225" y="1486475"/>
              <a:ext cx="1523100" cy="367500"/>
            </a:xfrm>
            <a:prstGeom prst="roundRect">
              <a:avLst>
                <a:gd name="adj" fmla="val 16667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4"/>
            <p:cNvSpPr txBox="1"/>
            <p:nvPr/>
          </p:nvSpPr>
          <p:spPr>
            <a:xfrm>
              <a:off x="5749575" y="1519495"/>
              <a:ext cx="1523100" cy="30150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90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Image Sequencing</a:t>
              </a:r>
              <a:endPara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23" name="Google Shape;223;p34"/>
          <p:cNvGrpSpPr/>
          <p:nvPr/>
        </p:nvGrpSpPr>
        <p:grpSpPr>
          <a:xfrm>
            <a:off x="8276537" y="3435122"/>
            <a:ext cx="2217786" cy="600385"/>
            <a:chOff x="5749225" y="1486475"/>
            <a:chExt cx="1523100" cy="367500"/>
          </a:xfrm>
        </p:grpSpPr>
        <p:sp>
          <p:nvSpPr>
            <p:cNvPr id="224" name="Google Shape;224;p34"/>
            <p:cNvSpPr/>
            <p:nvPr/>
          </p:nvSpPr>
          <p:spPr>
            <a:xfrm>
              <a:off x="5749225" y="1486475"/>
              <a:ext cx="1523100" cy="367500"/>
            </a:xfrm>
            <a:prstGeom prst="roundRect">
              <a:avLst>
                <a:gd name="adj" fmla="val 16667"/>
              </a:avLst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4"/>
            <p:cNvSpPr txBox="1"/>
            <p:nvPr/>
          </p:nvSpPr>
          <p:spPr>
            <a:xfrm>
              <a:off x="5850920" y="1519490"/>
              <a:ext cx="1319700" cy="301500"/>
            </a:xfrm>
            <a:prstGeom prst="rect">
              <a:avLst/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90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Drag and drop</a:t>
              </a:r>
              <a:endPara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26" name="Google Shape;226;p34"/>
          <p:cNvGrpSpPr/>
          <p:nvPr/>
        </p:nvGrpSpPr>
        <p:grpSpPr>
          <a:xfrm>
            <a:off x="8151226" y="6173619"/>
            <a:ext cx="4098158" cy="600385"/>
            <a:chOff x="5713376" y="1486475"/>
            <a:chExt cx="1594800" cy="367500"/>
          </a:xfrm>
        </p:grpSpPr>
        <p:sp>
          <p:nvSpPr>
            <p:cNvPr id="227" name="Google Shape;227;p34"/>
            <p:cNvSpPr/>
            <p:nvPr/>
          </p:nvSpPr>
          <p:spPr>
            <a:xfrm>
              <a:off x="5749225" y="1486475"/>
              <a:ext cx="1523100" cy="367500"/>
            </a:xfrm>
            <a:prstGeom prst="roundRect">
              <a:avLst>
                <a:gd name="adj" fmla="val 16667"/>
              </a:avLst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4"/>
            <p:cNvSpPr txBox="1"/>
            <p:nvPr/>
          </p:nvSpPr>
          <p:spPr>
            <a:xfrm>
              <a:off x="5713376" y="1519476"/>
              <a:ext cx="15948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90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Find the Hotspot/ Multiple Hotspots</a:t>
              </a:r>
              <a:endPara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29" name="Google Shape;229;p34"/>
          <p:cNvGrpSpPr/>
          <p:nvPr/>
        </p:nvGrpSpPr>
        <p:grpSpPr>
          <a:xfrm>
            <a:off x="9641347" y="4101876"/>
            <a:ext cx="2458283" cy="600385"/>
            <a:chOff x="5749225" y="1486475"/>
            <a:chExt cx="1523100" cy="367500"/>
          </a:xfrm>
        </p:grpSpPr>
        <p:sp>
          <p:nvSpPr>
            <p:cNvPr id="230" name="Google Shape;230;p34"/>
            <p:cNvSpPr/>
            <p:nvPr/>
          </p:nvSpPr>
          <p:spPr>
            <a:xfrm>
              <a:off x="5749225" y="1486475"/>
              <a:ext cx="1523100" cy="367500"/>
            </a:xfrm>
            <a:prstGeom prst="roundRect">
              <a:avLst>
                <a:gd name="adj" fmla="val 16667"/>
              </a:avLst>
            </a:prstGeom>
            <a:solidFill>
              <a:srgbClr val="83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4"/>
            <p:cNvSpPr txBox="1"/>
            <p:nvPr/>
          </p:nvSpPr>
          <p:spPr>
            <a:xfrm>
              <a:off x="5850920" y="1519490"/>
              <a:ext cx="1319700" cy="301500"/>
            </a:xfrm>
            <a:prstGeom prst="rect">
              <a:avLst/>
            </a:prstGeom>
            <a:solidFill>
              <a:srgbClr val="83D5B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90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Fill in the blanks</a:t>
              </a:r>
              <a:endPara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32" name="Google Shape;232;p34"/>
          <p:cNvGrpSpPr/>
          <p:nvPr/>
        </p:nvGrpSpPr>
        <p:grpSpPr>
          <a:xfrm>
            <a:off x="8276537" y="4768638"/>
            <a:ext cx="2217786" cy="600385"/>
            <a:chOff x="5749225" y="1486475"/>
            <a:chExt cx="1523100" cy="367500"/>
          </a:xfrm>
        </p:grpSpPr>
        <p:sp>
          <p:nvSpPr>
            <p:cNvPr id="233" name="Google Shape;233;p34"/>
            <p:cNvSpPr/>
            <p:nvPr/>
          </p:nvSpPr>
          <p:spPr>
            <a:xfrm>
              <a:off x="5749225" y="1486475"/>
              <a:ext cx="1523100" cy="3675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4"/>
            <p:cNvSpPr txBox="1"/>
            <p:nvPr/>
          </p:nvSpPr>
          <p:spPr>
            <a:xfrm>
              <a:off x="5850920" y="1519490"/>
              <a:ext cx="1319700" cy="3015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90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Image Pairing</a:t>
              </a:r>
              <a:endPara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35" name="Google Shape;235;p34"/>
          <p:cNvGrpSpPr/>
          <p:nvPr/>
        </p:nvGrpSpPr>
        <p:grpSpPr>
          <a:xfrm>
            <a:off x="9818537" y="5435422"/>
            <a:ext cx="2217786" cy="600385"/>
            <a:chOff x="5749225" y="1486475"/>
            <a:chExt cx="1523100" cy="367500"/>
          </a:xfrm>
        </p:grpSpPr>
        <p:sp>
          <p:nvSpPr>
            <p:cNvPr id="236" name="Google Shape;236;p34"/>
            <p:cNvSpPr/>
            <p:nvPr/>
          </p:nvSpPr>
          <p:spPr>
            <a:xfrm>
              <a:off x="5749225" y="1486475"/>
              <a:ext cx="1523100" cy="367500"/>
            </a:xfrm>
            <a:prstGeom prst="roundRect">
              <a:avLst>
                <a:gd name="adj" fmla="val 16667"/>
              </a:avLst>
            </a:prstGeom>
            <a:solidFill>
              <a:srgbClr val="C27B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4"/>
            <p:cNvSpPr txBox="1"/>
            <p:nvPr/>
          </p:nvSpPr>
          <p:spPr>
            <a:xfrm>
              <a:off x="5850920" y="1519490"/>
              <a:ext cx="1319700" cy="301500"/>
            </a:xfrm>
            <a:prstGeom prst="rect">
              <a:avLst/>
            </a:prstGeom>
            <a:solidFill>
              <a:srgbClr val="C27BA0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90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Dictation</a:t>
              </a:r>
              <a:endPara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238" name="Google Shape;238;p34"/>
          <p:cNvSpPr/>
          <p:nvPr/>
        </p:nvSpPr>
        <p:spPr>
          <a:xfrm>
            <a:off x="7739863" y="86700"/>
            <a:ext cx="1155900" cy="10113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>
            <a:spLocks noGrp="1"/>
          </p:cNvSpPr>
          <p:nvPr>
            <p:ph type="title" idx="4294967295"/>
          </p:nvPr>
        </p:nvSpPr>
        <p:spPr>
          <a:xfrm>
            <a:off x="561750" y="380525"/>
            <a:ext cx="10515600" cy="1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Teaching Little Leaf Scenario 1: </a:t>
            </a:r>
            <a:endParaRPr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Self-directed language learning</a:t>
            </a:r>
            <a:endParaRPr b="1"/>
          </a:p>
        </p:txBody>
      </p:sp>
      <p:sp>
        <p:nvSpPr>
          <p:cNvPr id="244" name="Google Shape;244;p35"/>
          <p:cNvSpPr txBox="1">
            <a:spLocks noGrp="1"/>
          </p:cNvSpPr>
          <p:nvPr>
            <p:ph type="body" idx="4294967295"/>
          </p:nvPr>
        </p:nvSpPr>
        <p:spPr>
          <a:xfrm>
            <a:off x="838200" y="1591500"/>
            <a:ext cx="10515600" cy="4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Introduce the platform to students and let them use it in free time</a:t>
            </a:r>
            <a:endParaRPr/>
          </a:p>
        </p:txBody>
      </p:sp>
      <p:pic>
        <p:nvPicPr>
          <p:cNvPr id="245" name="Google Shape;245;p35" descr="Graphical user interface, application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8533" y="2325396"/>
            <a:ext cx="5547882" cy="220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5" descr="Graphical user interface, application&#10;&#10;Description automatically generated with medium confidence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750" y="2723643"/>
            <a:ext cx="3750632" cy="309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 descr="Graphical user interface, application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727" y="3878172"/>
            <a:ext cx="5439774" cy="2679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bb4b91-0ee2-4151-84b1-5b97fa409fe8">
      <Terms xmlns="http://schemas.microsoft.com/office/infopath/2007/PartnerControls"/>
    </lcf76f155ced4ddcb4097134ff3c332f>
    <TaxCatchAll xmlns="8e1bf359-2b41-46a4-8b9b-3ece4fb97bb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A3C6F449E1C954F8E631DF62F6561C5" ma:contentTypeVersion="14" ma:contentTypeDescription="建立新的文件。" ma:contentTypeScope="" ma:versionID="62b3bff38f76439dd7127185408009a5">
  <xsd:schema xmlns:xsd="http://www.w3.org/2001/XMLSchema" xmlns:xs="http://www.w3.org/2001/XMLSchema" xmlns:p="http://schemas.microsoft.com/office/2006/metadata/properties" xmlns:ns2="0bbb4b91-0ee2-4151-84b1-5b97fa409fe8" xmlns:ns3="8e1bf359-2b41-46a4-8b9b-3ece4fb97bbe" targetNamespace="http://schemas.microsoft.com/office/2006/metadata/properties" ma:root="true" ma:fieldsID="cec610410ae501f38f064115d610c02f" ns2:_="" ns3:_="">
    <xsd:import namespace="0bbb4b91-0ee2-4151-84b1-5b97fa409fe8"/>
    <xsd:import namespace="8e1bf359-2b41-46a4-8b9b-3ece4fb97b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bb4b91-0ee2-4151-84b1-5b97fa409f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影像標籤" ma:readOnly="false" ma:fieldId="{5cf76f15-5ced-4ddc-b409-7134ff3c332f}" ma:taxonomyMulti="true" ma:sspId="e4e264a9-5b14-4428-b4aa-7e2898a0ce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bf359-2b41-46a4-8b9b-3ece4fb97bb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c0ea1f8-702a-4b02-b20d-4f5b4019ce63}" ma:internalName="TaxCatchAll" ma:showField="CatchAllData" ma:web="8e1bf359-2b41-46a4-8b9b-3ece4fb97b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B50017-52CE-4342-BA4D-BAA4CD9A1F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D2C853-7BC0-4DC7-8574-0BEA48A479E9}">
  <ds:schemaRefs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8e1bf359-2b41-46a4-8b9b-3ece4fb97bbe"/>
    <ds:schemaRef ds:uri="http://schemas.openxmlformats.org/package/2006/metadata/core-properties"/>
    <ds:schemaRef ds:uri="http://purl.org/dc/elements/1.1/"/>
    <ds:schemaRef ds:uri="0bbb4b91-0ee2-4151-84b1-5b97fa409fe8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83AD03A-8835-4F8F-A291-2FB7D84751B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1596</Words>
  <Application>Microsoft Office PowerPoint</Application>
  <PresentationFormat>Widescreen</PresentationFormat>
  <Paragraphs>273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Century Gothic</vt:lpstr>
      <vt:lpstr>Comfortaa</vt:lpstr>
      <vt:lpstr>Calibri</vt:lpstr>
      <vt:lpstr>Arial</vt:lpstr>
      <vt:lpstr>Corsiva</vt:lpstr>
      <vt:lpstr>Roboto</vt:lpstr>
      <vt:lpstr>Office Theme</vt:lpstr>
      <vt:lpstr>Simple Light</vt:lpstr>
      <vt:lpstr>PowerPoint Presentation</vt:lpstr>
      <vt:lpstr> Learning English with Little Leaf Digital Storytelling, Animation, and Self-Directed Language Learning for Hong Kong Primary Students</vt:lpstr>
      <vt:lpstr>PowerPoint Presentation</vt:lpstr>
      <vt:lpstr>The Learning English with Little Leaf Platform: https://www.littleleaf.hk  </vt:lpstr>
      <vt:lpstr>The Learning English with Little Leaf Platform: https://www.littleleaf.hk  </vt:lpstr>
      <vt:lpstr>The Learning English with Little Leaf Platform: https://www.littleleaf.hk  </vt:lpstr>
      <vt:lpstr>e-Books offer multimedia access to stories and new vocabulary with many online activities, including story and music videos, ebooks, and speaking and writing practice.</vt:lpstr>
      <vt:lpstr>Example Sharing- Digital Activities</vt:lpstr>
      <vt:lpstr>Teaching Little Leaf Scenario 1:  Self-directed language learning</vt:lpstr>
      <vt:lpstr>Unit 2 - Shops on a Ship</vt:lpstr>
      <vt:lpstr>Teaching Little Leaf Scenario 2: Integrating Little Leaf in the school-based curriculum</vt:lpstr>
      <vt:lpstr>Teaching Little Leaf Scenario 3: Using Little Leaf as supplementary learning materials </vt:lpstr>
      <vt:lpstr>Using as supplementary learning materials (cont.) </vt:lpstr>
      <vt:lpstr>Online resource for teachers:  Teacher Reports Class/Student participation Time spent Questions answered Score</vt:lpstr>
      <vt:lpstr>Online resource for students and parents:  Student Reports Participation Progress Overall Performance</vt:lpstr>
      <vt:lpstr>Teaching and Learning Materials:  Lesson Plans, Worksheets and Scripts</vt:lpstr>
      <vt:lpstr>Teaching and Learning Materials:  Lesson Plans, Worksheets and Scripts</vt:lpstr>
      <vt:lpstr>Teaching and Learning Materials:  Lesson Plans, Worksheets and Scripts</vt:lpstr>
      <vt:lpstr>Unit 3 - Sunshine Park</vt:lpstr>
      <vt:lpstr>Teaching Little Leaf Scenario 4:  English activities in school or at home</vt:lpstr>
      <vt:lpstr>Promotional Items for Tasks and Activities</vt:lpstr>
      <vt:lpstr>Shopping on a Ship with Little Leaf and Friends</vt:lpstr>
      <vt:lpstr>Shopping on a Ship with Little Leaf and a New Friend  </vt:lpstr>
      <vt:lpstr>Unit 4 - Making Slime</vt:lpstr>
      <vt:lpstr>The First Season of Little Leaf has 6 Units, 12 Episodes, 12 e-Books, 6 songs </vt:lpstr>
      <vt:lpstr>The First Season of Little Leaf has 6 Units, 12 Episodes, 12 e-Books, 6 songs</vt:lpstr>
      <vt:lpstr>Little Leaf Chatbot</vt:lpstr>
      <vt:lpstr>Little Leaf Chatbot - Student Practice</vt:lpstr>
      <vt:lpstr>Little Leaf Chatbot - Teacher Monitoring</vt:lpstr>
      <vt:lpstr>Little Leaf Chatbot - Teacher Monitoring</vt:lpstr>
      <vt:lpstr>Pedagogical &amp; Language Learning Principles of Little Leaf</vt:lpstr>
      <vt:lpstr>Adapt “Learning English with Little Leaf” to the School, the Classroom and the Student needs:</vt:lpstr>
      <vt:lpstr>PowerPoint Presentation</vt:lpstr>
      <vt:lpstr>PowerPoint Presentation</vt:lpstr>
      <vt:lpstr>PowerPoint Presentation</vt:lpstr>
      <vt:lpstr>English Team (Professional Art, Animation and Programming)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Hilary Lam</cp:lastModifiedBy>
  <cp:revision>1</cp:revision>
  <dcterms:modified xsi:type="dcterms:W3CDTF">2026-05-11T02:05:33Z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516300.000000000</vt:lpwstr>
  </property>
  <property fmtid="{D5CDD505-2E9C-101B-9397-08002B2CF9AE}" pid="3" name="ContentTypeId">
    <vt:lpwstr>0x010100EA3C6F449E1C954F8E631DF62F6561C5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MediaServiceImageTags">
    <vt:lpwstr/>
  </property>
</Properties>
</file>