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3.xml" ContentType="application/vnd.openxmlformats-officedocument.customXmlProperties+xml"/>
  <Override PartName="/customXml/itemProps5.xml" ContentType="application/vnd.openxmlformats-officedocument.customXml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9.xml" ContentType="application/vnd.openxmlformats-officedocument.customXmlProperties+xml"/>
  <Override PartName="/customXml/itemProps8.xml" ContentType="application/vnd.openxmlformats-officedocument.customXmlProperties+xml"/>
  <Override PartName="/customXml/itemProps2.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17.xml" ContentType="application/vnd.openxmlformats-officedocument.customXmlProperties+xml"/>
  <Override PartName="/customXml/itemProps1.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4.xml" ContentType="application/vnd.openxmlformats-officedocument.customXmlProperties+xml"/>
  <Override PartName="/ppt/tags/tag1.xml" ContentType="application/vnd.openxmlformats-officedocument.presentationml.tag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21"/>
  </p:sldMasterIdLst>
  <p:notesMasterIdLst>
    <p:notesMasterId r:id="rId44"/>
  </p:notesMasterIdLst>
  <p:handoutMasterIdLst>
    <p:handoutMasterId r:id="rId45"/>
  </p:handoutMasterIdLst>
  <p:sldIdLst>
    <p:sldId id="263" r:id="rId22"/>
    <p:sldId id="257" r:id="rId23"/>
    <p:sldId id="269" r:id="rId24"/>
    <p:sldId id="320" r:id="rId25"/>
    <p:sldId id="261" r:id="rId26"/>
    <p:sldId id="326" r:id="rId27"/>
    <p:sldId id="295" r:id="rId28"/>
    <p:sldId id="321" r:id="rId29"/>
    <p:sldId id="312" r:id="rId30"/>
    <p:sldId id="322" r:id="rId31"/>
    <p:sldId id="324" r:id="rId32"/>
    <p:sldId id="325" r:id="rId33"/>
    <p:sldId id="323" r:id="rId34"/>
    <p:sldId id="327" r:id="rId35"/>
    <p:sldId id="302" r:id="rId36"/>
    <p:sldId id="280" r:id="rId37"/>
    <p:sldId id="329" r:id="rId38"/>
    <p:sldId id="330" r:id="rId39"/>
    <p:sldId id="315" r:id="rId40"/>
    <p:sldId id="328" r:id="rId41"/>
    <p:sldId id="291" r:id="rId42"/>
    <p:sldId id="276" r:id="rId43"/>
  </p:sldIdLst>
  <p:sldSz cx="12190413" cy="6858000"/>
  <p:notesSz cx="6858000" cy="9144000"/>
  <p:custDataLst>
    <p:tags r:id="rId46"/>
  </p:custDataLst>
  <p:defaultTextStyle>
    <a:defPPr>
      <a:defRPr lang="da-DK"/>
    </a:defPPr>
    <a:lvl1pPr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990000"/>
    <a:srgbClr val="FFCC00"/>
    <a:srgbClr val="FF6600"/>
    <a:srgbClr val="FF0000"/>
    <a:srgbClr val="FF0099"/>
    <a:srgbClr val="CC3399"/>
    <a:srgbClr val="660066"/>
    <a:srgbClr val="66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979" autoAdjust="0"/>
  </p:normalViewPr>
  <p:slideViewPr>
    <p:cSldViewPr showGuides="1">
      <p:cViewPr varScale="1">
        <p:scale>
          <a:sx n="65" d="100"/>
          <a:sy n="65" d="100"/>
        </p:scale>
        <p:origin x="684" y="32"/>
      </p:cViewPr>
      <p:guideLst/>
    </p:cSldViewPr>
  </p:slideViewPr>
  <p:notesTextViewPr>
    <p:cViewPr>
      <p:scale>
        <a:sx n="100" d="100"/>
        <a:sy n="100" d="100"/>
      </p:scale>
      <p:origin x="0" y="0"/>
    </p:cViewPr>
  </p:notesTextViewPr>
  <p:notesViewPr>
    <p:cSldViewPr showGuides="1">
      <p:cViewPr>
        <p:scale>
          <a:sx n="130" d="100"/>
          <a:sy n="130" d="100"/>
        </p:scale>
        <p:origin x="984" y="-2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8.xml"/><Relationship Id="rId11" Type="http://schemas.openxmlformats.org/officeDocument/2006/relationships/customXml" Target="../customXml/item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handoutMaster" Target="handoutMasters/handoutMaster1.xml"/><Relationship Id="rId53" Type="http://schemas.openxmlformats.org/officeDocument/2006/relationships/customXml" Target="../customXml/item23.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0.xml"/><Relationship Id="rId44" Type="http://schemas.openxmlformats.org/officeDocument/2006/relationships/notesMaster" Target="notesMasters/notesMaster1.xml"/><Relationship Id="rId52" Type="http://schemas.openxmlformats.org/officeDocument/2006/relationships/customXml" Target="../customXml/item22.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customXml" Target="../customXml/item2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tags" Target="tags/tag1.xml"/><Relationship Id="rId20" Type="http://schemas.openxmlformats.org/officeDocument/2006/relationships/customXml" Target="../customXml/item20.xml"/><Relationship Id="rId41"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endParaRPr lang="da-DK" dirty="0">
              <a:latin typeface="Arial" panose="020B0604020202020204" pitchFamily="34" charset="0"/>
            </a:endParaRPr>
          </a:p>
        </p:txBody>
      </p:sp>
      <p:sp>
        <p:nvSpPr>
          <p:cNvPr id="634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491ECFBD-4A0D-4BCF-98A8-E205F44719BF}" type="slidenum">
              <a:rPr lang="da-DK" smtClean="0">
                <a:latin typeface="Arial" panose="020B0604020202020204" pitchFamily="34" charset="0"/>
              </a:rPr>
              <a:pPr/>
              <a:t>‹#›</a:t>
            </a:fld>
            <a:endParaRPr lang="da-DK" dirty="0">
              <a:latin typeface="Arial" panose="020B0604020202020204" pitchFamily="34" charset="0"/>
            </a:endParaRPr>
          </a:p>
        </p:txBody>
      </p:sp>
    </p:spTree>
    <p:extLst>
      <p:ext uri="{BB962C8B-B14F-4D97-AF65-F5344CB8AC3E}">
        <p14:creationId xmlns:p14="http://schemas.microsoft.com/office/powerpoint/2010/main" val="1372809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panose="020B0604020202020204" pitchFamily="34" charset="0"/>
              </a:defRPr>
            </a:lvl1pPr>
          </a:lstStyle>
          <a:p>
            <a:endParaRPr lang="da-DK" dirty="0"/>
          </a:p>
        </p:txBody>
      </p:sp>
      <p:sp>
        <p:nvSpPr>
          <p:cNvPr id="307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panose="020B0604020202020204" pitchFamily="34" charset="0"/>
              </a:defRPr>
            </a:lvl1pPr>
          </a:lstStyle>
          <a:p>
            <a:fld id="{C734BB09-483B-4C4B-A5A4-C02A22055B01}" type="slidenum">
              <a:rPr lang="da-DK" smtClean="0"/>
              <a:pPr/>
              <a:t>‹#›</a:t>
            </a:fld>
            <a:endParaRPr lang="da-DK" dirty="0"/>
          </a:p>
        </p:txBody>
      </p:sp>
    </p:spTree>
    <p:extLst>
      <p:ext uri="{BB962C8B-B14F-4D97-AF65-F5344CB8AC3E}">
        <p14:creationId xmlns:p14="http://schemas.microsoft.com/office/powerpoint/2010/main" val="12778360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kern="1200" dirty="0" smtClean="0">
                <a:solidFill>
                  <a:schemeClr val="tx1"/>
                </a:solidFill>
                <a:effectLst/>
                <a:latin typeface="Arial" panose="020B0604020202020204" pitchFamily="34" charset="0"/>
                <a:ea typeface="ＭＳ Ｐゴシック" pitchFamily="-80" charset="-128"/>
                <a:cs typeface="+mn-cs"/>
              </a:rPr>
              <a:t>Website defacement is a type of cyber attack where malicious actors gain unauthorized access to a website and alter its content or appearance. This often involves replacing the site's legitimate content with their own messages</a:t>
            </a:r>
            <a:endParaRPr lang="zh-CN" altLang="en-US" dirty="0"/>
          </a:p>
        </p:txBody>
      </p:sp>
      <p:sp>
        <p:nvSpPr>
          <p:cNvPr id="4" name="Slide Number Placeholder 3"/>
          <p:cNvSpPr>
            <a:spLocks noGrp="1"/>
          </p:cNvSpPr>
          <p:nvPr>
            <p:ph type="sldNum" sz="quarter" idx="10"/>
          </p:nvPr>
        </p:nvSpPr>
        <p:spPr/>
        <p:txBody>
          <a:bodyPr/>
          <a:lstStyle/>
          <a:p>
            <a:fld id="{C734BB09-483B-4C4B-A5A4-C02A22055B01}" type="slidenum">
              <a:rPr lang="da-DK" smtClean="0"/>
              <a:pPr/>
              <a:t>5</a:t>
            </a:fld>
            <a:endParaRPr lang="da-DK" dirty="0"/>
          </a:p>
        </p:txBody>
      </p:sp>
    </p:spTree>
    <p:extLst>
      <p:ext uri="{BB962C8B-B14F-4D97-AF65-F5344CB8AC3E}">
        <p14:creationId xmlns:p14="http://schemas.microsoft.com/office/powerpoint/2010/main" val="326205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1" i="0" kern="1200" dirty="0" smtClean="0">
                <a:solidFill>
                  <a:schemeClr val="tx1"/>
                </a:solidFill>
                <a:effectLst/>
                <a:latin typeface="Arial" panose="020B0604020202020204" pitchFamily="34" charset="0"/>
                <a:ea typeface="ＭＳ Ｐゴシック" pitchFamily="-80" charset="-128"/>
                <a:cs typeface="+mn-cs"/>
              </a:rPr>
              <a:t>Key Features</a:t>
            </a:r>
            <a:r>
              <a:rPr lang="en-US" altLang="zh-CN" sz="1200" b="0" i="0" kern="1200" dirty="0" smtClean="0">
                <a:solidFill>
                  <a:schemeClr val="tx1"/>
                </a:solidFill>
                <a:effectLst/>
                <a:latin typeface="Arial" panose="020B0604020202020204" pitchFamily="34" charset="0"/>
                <a:ea typeface="ＭＳ Ｐゴシック" pitchFamily="-80" charset="-128"/>
                <a:cs typeface="+mn-cs"/>
              </a:rPr>
              <a:t>:</a:t>
            </a:r>
          </a:p>
          <a:p>
            <a:r>
              <a:rPr lang="en-US" altLang="zh-CN" sz="1200" b="1" i="0" kern="1200" dirty="0" smtClean="0">
                <a:solidFill>
                  <a:schemeClr val="tx1"/>
                </a:solidFill>
                <a:effectLst/>
                <a:latin typeface="Arial" panose="020B0604020202020204" pitchFamily="34" charset="0"/>
                <a:ea typeface="ＭＳ Ｐゴシック" pitchFamily="-80" charset="-128"/>
                <a:cs typeface="+mn-cs"/>
              </a:rPr>
              <a:t>Risk-Based Classification</a:t>
            </a:r>
            <a:r>
              <a:rPr lang="en-US" altLang="zh-CN" sz="1200" b="0" i="0" kern="1200" dirty="0" smtClean="0">
                <a:solidFill>
                  <a:schemeClr val="tx1"/>
                </a:solidFill>
                <a:effectLst/>
                <a:latin typeface="Arial" panose="020B0604020202020204" pitchFamily="34" charset="0"/>
                <a:ea typeface="ＭＳ Ｐゴシック" pitchFamily="-80" charset="-128"/>
                <a:cs typeface="+mn-cs"/>
              </a:rPr>
              <a:t>:</a:t>
            </a:r>
          </a:p>
          <a:p>
            <a:pPr lvl="1"/>
            <a:r>
              <a:rPr lang="en-US" altLang="zh-CN" sz="1200" b="1" i="0" kern="1200" dirty="0" smtClean="0">
                <a:solidFill>
                  <a:schemeClr val="tx1"/>
                </a:solidFill>
                <a:effectLst/>
                <a:latin typeface="Arial" panose="020B0604020202020204" pitchFamily="34" charset="0"/>
                <a:ea typeface="ＭＳ Ｐゴシック" pitchFamily="-80" charset="-128"/>
                <a:cs typeface="+mn-cs"/>
              </a:rPr>
              <a:t>Unacceptable Risk</a:t>
            </a:r>
            <a:r>
              <a:rPr lang="en-US" altLang="zh-CN" sz="1200" b="0" i="0" kern="1200" dirty="0" smtClean="0">
                <a:solidFill>
                  <a:schemeClr val="tx1"/>
                </a:solidFill>
                <a:effectLst/>
                <a:latin typeface="Arial" panose="020B0604020202020204" pitchFamily="34" charset="0"/>
                <a:ea typeface="ＭＳ Ｐゴシック" pitchFamily="-80" charset="-128"/>
                <a:cs typeface="+mn-cs"/>
              </a:rPr>
              <a:t> (e.g., social scoring, predictive policing) → </a:t>
            </a:r>
            <a:r>
              <a:rPr lang="en-US" altLang="zh-CN" sz="1200" b="1" i="0" kern="1200" dirty="0" smtClean="0">
                <a:solidFill>
                  <a:schemeClr val="tx1"/>
                </a:solidFill>
                <a:effectLst/>
                <a:latin typeface="Arial" panose="020B0604020202020204" pitchFamily="34" charset="0"/>
                <a:ea typeface="ＭＳ Ｐゴシック" pitchFamily="-80" charset="-128"/>
                <a:cs typeface="+mn-cs"/>
              </a:rPr>
              <a:t>Banned</a:t>
            </a:r>
            <a:r>
              <a:rPr lang="en-US" altLang="zh-CN" sz="1200" b="0" i="0" kern="1200" dirty="0" smtClean="0">
                <a:solidFill>
                  <a:schemeClr val="tx1"/>
                </a:solidFill>
                <a:effectLst/>
                <a:latin typeface="Arial" panose="020B0604020202020204" pitchFamily="34" charset="0"/>
                <a:ea typeface="ＭＳ Ｐゴシック" pitchFamily="-80" charset="-128"/>
                <a:cs typeface="+mn-cs"/>
              </a:rPr>
              <a:t>.</a:t>
            </a:r>
          </a:p>
          <a:p>
            <a:pPr lvl="1"/>
            <a:r>
              <a:rPr lang="en-US" altLang="zh-CN" sz="1200" b="1" i="0" kern="1200" dirty="0" smtClean="0">
                <a:solidFill>
                  <a:schemeClr val="tx1"/>
                </a:solidFill>
                <a:effectLst/>
                <a:latin typeface="Arial" panose="020B0604020202020204" pitchFamily="34" charset="0"/>
                <a:ea typeface="ＭＳ Ｐゴシック" pitchFamily="-80" charset="-128"/>
                <a:cs typeface="+mn-cs"/>
              </a:rPr>
              <a:t>High Risk</a:t>
            </a:r>
            <a:r>
              <a:rPr lang="en-US" altLang="zh-CN" sz="1200" b="0" i="0" kern="1200" dirty="0" smtClean="0">
                <a:solidFill>
                  <a:schemeClr val="tx1"/>
                </a:solidFill>
                <a:effectLst/>
                <a:latin typeface="Arial" panose="020B0604020202020204" pitchFamily="34" charset="0"/>
                <a:ea typeface="ＭＳ Ｐゴシック" pitchFamily="-80" charset="-128"/>
                <a:cs typeface="+mn-cs"/>
              </a:rPr>
              <a:t> (e.g., medical devices, critical infrastructure) → </a:t>
            </a:r>
            <a:r>
              <a:rPr lang="en-US" altLang="zh-CN" sz="1200" b="1" i="0" kern="1200" dirty="0" smtClean="0">
                <a:solidFill>
                  <a:schemeClr val="tx1"/>
                </a:solidFill>
                <a:effectLst/>
                <a:latin typeface="Arial" panose="020B0604020202020204" pitchFamily="34" charset="0"/>
                <a:ea typeface="ＭＳ Ｐゴシック" pitchFamily="-80" charset="-128"/>
                <a:cs typeface="+mn-cs"/>
              </a:rPr>
              <a:t>Mandatory compliance</a:t>
            </a:r>
            <a:r>
              <a:rPr lang="en-US" altLang="zh-CN" sz="1200" b="0" i="0" kern="1200" dirty="0" smtClean="0">
                <a:solidFill>
                  <a:schemeClr val="tx1"/>
                </a:solidFill>
                <a:effectLst/>
                <a:latin typeface="Arial" panose="020B0604020202020204" pitchFamily="34" charset="0"/>
                <a:ea typeface="ＭＳ Ｐゴシック" pitchFamily="-80" charset="-128"/>
                <a:cs typeface="+mn-cs"/>
              </a:rPr>
              <a:t> (data governance, transparency, human oversight).</a:t>
            </a:r>
          </a:p>
          <a:p>
            <a:pPr lvl="1"/>
            <a:r>
              <a:rPr lang="en-US" altLang="zh-CN" sz="1200" b="1" i="0" kern="1200" dirty="0" smtClean="0">
                <a:solidFill>
                  <a:schemeClr val="tx1"/>
                </a:solidFill>
                <a:effectLst/>
                <a:latin typeface="Arial" panose="020B0604020202020204" pitchFamily="34" charset="0"/>
                <a:ea typeface="ＭＳ Ｐゴシック" pitchFamily="-80" charset="-128"/>
                <a:cs typeface="+mn-cs"/>
              </a:rPr>
              <a:t>Limited Risk</a:t>
            </a:r>
            <a:r>
              <a:rPr lang="en-US" altLang="zh-CN" sz="1200" b="0" i="0" kern="1200" dirty="0" smtClean="0">
                <a:solidFill>
                  <a:schemeClr val="tx1"/>
                </a:solidFill>
                <a:effectLst/>
                <a:latin typeface="Arial" panose="020B0604020202020204" pitchFamily="34" charset="0"/>
                <a:ea typeface="ＭＳ Ｐゴシック" pitchFamily="-80" charset="-128"/>
                <a:cs typeface="+mn-cs"/>
              </a:rPr>
              <a:t> (e.g., </a:t>
            </a:r>
            <a:r>
              <a:rPr lang="en-US" altLang="zh-CN" sz="1200" b="0" i="0" kern="1200" dirty="0" err="1" smtClean="0">
                <a:solidFill>
                  <a:schemeClr val="tx1"/>
                </a:solidFill>
                <a:effectLst/>
                <a:latin typeface="Arial" panose="020B0604020202020204" pitchFamily="34" charset="0"/>
                <a:ea typeface="ＭＳ Ｐゴシック" pitchFamily="-80" charset="-128"/>
                <a:cs typeface="+mn-cs"/>
              </a:rPr>
              <a:t>chatbots</a:t>
            </a:r>
            <a:r>
              <a:rPr lang="en-US" altLang="zh-CN" sz="1200" b="0" i="0" kern="1200" dirty="0" smtClean="0">
                <a:solidFill>
                  <a:schemeClr val="tx1"/>
                </a:solidFill>
                <a:effectLst/>
                <a:latin typeface="Arial" panose="020B0604020202020204" pitchFamily="34" charset="0"/>
                <a:ea typeface="ＭＳ Ｐゴシック" pitchFamily="-80" charset="-128"/>
                <a:cs typeface="+mn-cs"/>
              </a:rPr>
              <a:t>) → </a:t>
            </a:r>
            <a:r>
              <a:rPr lang="en-US" altLang="zh-CN" sz="1200" b="1" i="0" kern="1200" dirty="0" smtClean="0">
                <a:solidFill>
                  <a:schemeClr val="tx1"/>
                </a:solidFill>
                <a:effectLst/>
                <a:latin typeface="Arial" panose="020B0604020202020204" pitchFamily="34" charset="0"/>
                <a:ea typeface="ＭＳ Ｐゴシック" pitchFamily="-80" charset="-128"/>
                <a:cs typeface="+mn-cs"/>
              </a:rPr>
              <a:t>Transparency obligations</a:t>
            </a:r>
            <a:r>
              <a:rPr lang="en-US" altLang="zh-CN" sz="1200" b="0" i="0" kern="1200" dirty="0" smtClean="0">
                <a:solidFill>
                  <a:schemeClr val="tx1"/>
                </a:solidFill>
                <a:effectLst/>
                <a:latin typeface="Arial" panose="020B0604020202020204" pitchFamily="34" charset="0"/>
                <a:ea typeface="ＭＳ Ｐゴシック" pitchFamily="-80" charset="-128"/>
                <a:cs typeface="+mn-cs"/>
              </a:rPr>
              <a:t> (e.g., disclose AI use).</a:t>
            </a:r>
          </a:p>
          <a:p>
            <a:pPr lvl="1"/>
            <a:r>
              <a:rPr lang="en-US" altLang="zh-CN" sz="1200" b="1" i="0" kern="1200" dirty="0" smtClean="0">
                <a:solidFill>
                  <a:schemeClr val="tx1"/>
                </a:solidFill>
                <a:effectLst/>
                <a:latin typeface="Arial" panose="020B0604020202020204" pitchFamily="34" charset="0"/>
                <a:ea typeface="ＭＳ Ｐゴシック" pitchFamily="-80" charset="-128"/>
                <a:cs typeface="+mn-cs"/>
              </a:rPr>
              <a:t>Minimal Risk</a:t>
            </a:r>
            <a:r>
              <a:rPr lang="en-US" altLang="zh-CN" sz="1200" b="0" i="0" kern="1200" dirty="0" smtClean="0">
                <a:solidFill>
                  <a:schemeClr val="tx1"/>
                </a:solidFill>
                <a:effectLst/>
                <a:latin typeface="Arial" panose="020B0604020202020204" pitchFamily="34" charset="0"/>
                <a:ea typeface="ＭＳ Ｐゴシック" pitchFamily="-80" charset="-128"/>
                <a:cs typeface="+mn-cs"/>
              </a:rPr>
              <a:t> (e.g., spam filters) → </a:t>
            </a:r>
            <a:r>
              <a:rPr lang="en-US" altLang="zh-CN" sz="1200" b="1" i="0" kern="1200" dirty="0" smtClean="0">
                <a:solidFill>
                  <a:schemeClr val="tx1"/>
                </a:solidFill>
                <a:effectLst/>
                <a:latin typeface="Arial" panose="020B0604020202020204" pitchFamily="34" charset="0"/>
                <a:ea typeface="ＭＳ Ｐゴシック" pitchFamily="-80" charset="-128"/>
                <a:cs typeface="+mn-cs"/>
              </a:rPr>
              <a:t>No restrictions</a:t>
            </a:r>
            <a:r>
              <a:rPr lang="en-US" altLang="zh-CN" sz="1200" b="0" i="0" kern="1200" dirty="0" smtClean="0">
                <a:solidFill>
                  <a:schemeClr val="tx1"/>
                </a:solidFill>
                <a:effectLst/>
                <a:latin typeface="Arial" panose="020B0604020202020204" pitchFamily="34" charset="0"/>
                <a:ea typeface="ＭＳ Ｐゴシック" pitchFamily="-80" charset="-128"/>
                <a:cs typeface="+mn-cs"/>
              </a:rPr>
              <a:t>.</a:t>
            </a:r>
          </a:p>
          <a:p>
            <a:r>
              <a:rPr lang="en-US" altLang="zh-CN" sz="1200" b="1" i="0" kern="1200" dirty="0" smtClean="0">
                <a:solidFill>
                  <a:schemeClr val="tx1"/>
                </a:solidFill>
                <a:effectLst/>
                <a:latin typeface="Arial" panose="020B0604020202020204" pitchFamily="34" charset="0"/>
                <a:ea typeface="ＭＳ Ｐゴシック" pitchFamily="-80" charset="-128"/>
                <a:cs typeface="+mn-cs"/>
              </a:rPr>
              <a:t>Requirements for High-Risk AI</a:t>
            </a:r>
            <a:r>
              <a:rPr lang="en-US" altLang="zh-CN" sz="1200" b="0" i="0" kern="1200" dirty="0" smtClean="0">
                <a:solidFill>
                  <a:schemeClr val="tx1"/>
                </a:solidFill>
                <a:effectLst/>
                <a:latin typeface="Arial" panose="020B0604020202020204" pitchFamily="34" charset="0"/>
                <a:ea typeface="ＭＳ Ｐゴシック" pitchFamily="-80" charset="-128"/>
                <a:cs typeface="+mn-cs"/>
              </a:rPr>
              <a:t>:</a:t>
            </a:r>
          </a:p>
          <a:p>
            <a:pPr lvl="1"/>
            <a:r>
              <a:rPr lang="en-US" altLang="zh-CN" sz="1200" b="0" i="0" kern="1200" dirty="0" smtClean="0">
                <a:solidFill>
                  <a:schemeClr val="tx1"/>
                </a:solidFill>
                <a:effectLst/>
                <a:latin typeface="Arial" panose="020B0604020202020204" pitchFamily="34" charset="0"/>
                <a:ea typeface="ＭＳ Ｐゴシック" pitchFamily="-80" charset="-128"/>
                <a:cs typeface="+mn-cs"/>
              </a:rPr>
              <a:t>Conformity assessments, logging, cybersecurity, and fundamental rights impact assessments.</a:t>
            </a:r>
          </a:p>
          <a:p>
            <a:pPr lvl="1"/>
            <a:r>
              <a:rPr lang="en-US" altLang="zh-CN" sz="1200" b="1" i="0" kern="1200" dirty="0" smtClean="0">
                <a:solidFill>
                  <a:schemeClr val="tx1"/>
                </a:solidFill>
                <a:effectLst/>
                <a:latin typeface="Arial" panose="020B0604020202020204" pitchFamily="34" charset="0"/>
                <a:ea typeface="ＭＳ Ｐゴシック" pitchFamily="-80" charset="-128"/>
                <a:cs typeface="+mn-cs"/>
              </a:rPr>
              <a:t>General-Purpose AI (GPAI)</a:t>
            </a:r>
            <a:r>
              <a:rPr lang="en-US" altLang="zh-CN" sz="1200" b="0" i="0" kern="1200" dirty="0" smtClean="0">
                <a:solidFill>
                  <a:schemeClr val="tx1"/>
                </a:solidFill>
                <a:effectLst/>
                <a:latin typeface="Arial" panose="020B0604020202020204" pitchFamily="34" charset="0"/>
                <a:ea typeface="ＭＳ Ｐゴシック" pitchFamily="-80" charset="-128"/>
                <a:cs typeface="+mn-cs"/>
              </a:rPr>
              <a:t> models (e.g., </a:t>
            </a:r>
            <a:r>
              <a:rPr lang="en-US" altLang="zh-CN" sz="1200" b="0" i="0" kern="1200" dirty="0" err="1" smtClean="0">
                <a:solidFill>
                  <a:schemeClr val="tx1"/>
                </a:solidFill>
                <a:effectLst/>
                <a:latin typeface="Arial" panose="020B0604020202020204" pitchFamily="34" charset="0"/>
                <a:ea typeface="ＭＳ Ｐゴシック" pitchFamily="-80" charset="-128"/>
                <a:cs typeface="+mn-cs"/>
              </a:rPr>
              <a:t>ChatGPT</a:t>
            </a:r>
            <a:r>
              <a:rPr lang="en-US" altLang="zh-CN" sz="1200" b="0" i="0" kern="1200" dirty="0" smtClean="0">
                <a:solidFill>
                  <a:schemeClr val="tx1"/>
                </a:solidFill>
                <a:effectLst/>
                <a:latin typeface="Arial" panose="020B0604020202020204" pitchFamily="34" charset="0"/>
                <a:ea typeface="ＭＳ Ｐゴシック" pitchFamily="-80" charset="-128"/>
                <a:cs typeface="+mn-cs"/>
              </a:rPr>
              <a:t>) must meet transparency and copyright standards.</a:t>
            </a:r>
          </a:p>
          <a:p>
            <a:r>
              <a:rPr lang="en-US" altLang="zh-CN" sz="1200" b="1" i="0" kern="1200" dirty="0" smtClean="0">
                <a:solidFill>
                  <a:schemeClr val="tx1"/>
                </a:solidFill>
                <a:effectLst/>
                <a:latin typeface="Arial" panose="020B0604020202020204" pitchFamily="34" charset="0"/>
                <a:ea typeface="ＭＳ Ｐゴシック" pitchFamily="-80" charset="-128"/>
                <a:cs typeface="+mn-cs"/>
              </a:rPr>
              <a:t>Enforcement</a:t>
            </a:r>
            <a:r>
              <a:rPr lang="en-US" altLang="zh-CN" sz="1200" b="0" i="0" kern="1200" dirty="0" smtClean="0">
                <a:solidFill>
                  <a:schemeClr val="tx1"/>
                </a:solidFill>
                <a:effectLst/>
                <a:latin typeface="Arial" panose="020B0604020202020204" pitchFamily="34" charset="0"/>
                <a:ea typeface="ＭＳ Ｐゴシック" pitchFamily="-80" charset="-128"/>
                <a:cs typeface="+mn-cs"/>
              </a:rPr>
              <a:t>:</a:t>
            </a:r>
          </a:p>
          <a:p>
            <a:pPr lvl="1"/>
            <a:r>
              <a:rPr lang="en-US" altLang="zh-CN" sz="1200" b="0" i="0" kern="1200" dirty="0" smtClean="0">
                <a:solidFill>
                  <a:schemeClr val="tx1"/>
                </a:solidFill>
                <a:effectLst/>
                <a:latin typeface="Arial" panose="020B0604020202020204" pitchFamily="34" charset="0"/>
                <a:ea typeface="ＭＳ Ｐゴシック" pitchFamily="-80" charset="-128"/>
                <a:cs typeface="+mn-cs"/>
              </a:rPr>
              <a:t>Fines up to </a:t>
            </a:r>
            <a:r>
              <a:rPr lang="en-US" altLang="zh-CN" sz="1200" b="1" i="0" kern="1200" dirty="0" smtClean="0">
                <a:solidFill>
                  <a:schemeClr val="tx1"/>
                </a:solidFill>
                <a:effectLst/>
                <a:latin typeface="Arial" panose="020B0604020202020204" pitchFamily="34" charset="0"/>
                <a:ea typeface="ＭＳ Ｐゴシック" pitchFamily="-80" charset="-128"/>
                <a:cs typeface="+mn-cs"/>
              </a:rPr>
              <a:t>€35M or 7% of global revenue</a:t>
            </a:r>
            <a:r>
              <a:rPr lang="en-US" altLang="zh-CN" sz="1200" b="0" i="0" kern="1200" dirty="0" smtClean="0">
                <a:solidFill>
                  <a:schemeClr val="tx1"/>
                </a:solidFill>
                <a:effectLst/>
                <a:latin typeface="Arial" panose="020B0604020202020204" pitchFamily="34" charset="0"/>
                <a:ea typeface="ＭＳ Ｐゴシック" pitchFamily="-80" charset="-128"/>
                <a:cs typeface="+mn-cs"/>
              </a:rPr>
              <a:t> for violations.</a:t>
            </a:r>
          </a:p>
          <a:p>
            <a:pPr lvl="1"/>
            <a:r>
              <a:rPr lang="en-US" altLang="zh-CN" sz="1200" b="0" i="0" kern="1200" dirty="0" smtClean="0">
                <a:solidFill>
                  <a:schemeClr val="tx1"/>
                </a:solidFill>
                <a:effectLst/>
                <a:latin typeface="Arial" panose="020B0604020202020204" pitchFamily="34" charset="0"/>
                <a:ea typeface="ＭＳ Ｐゴシック" pitchFamily="-80" charset="-128"/>
                <a:cs typeface="+mn-cs"/>
              </a:rPr>
              <a:t>Phased implementation (2024–2026).</a:t>
            </a:r>
          </a:p>
          <a:p>
            <a:r>
              <a:rPr lang="en-US" altLang="zh-CN" sz="1200" b="1" i="0" kern="1200" dirty="0" smtClean="0">
                <a:solidFill>
                  <a:schemeClr val="tx1"/>
                </a:solidFill>
                <a:effectLst/>
                <a:latin typeface="Arial" panose="020B0604020202020204" pitchFamily="34" charset="0"/>
                <a:ea typeface="ＭＳ Ｐゴシック" pitchFamily="-80" charset="-128"/>
                <a:cs typeface="+mn-cs"/>
              </a:rPr>
              <a:t>Goal</a:t>
            </a:r>
            <a:r>
              <a:rPr lang="en-US" altLang="zh-CN" sz="1200" b="0" i="0" kern="1200" dirty="0" smtClean="0">
                <a:solidFill>
                  <a:schemeClr val="tx1"/>
                </a:solidFill>
                <a:effectLst/>
                <a:latin typeface="Arial" panose="020B0604020202020204" pitchFamily="34" charset="0"/>
                <a:ea typeface="ＭＳ Ｐゴシック" pitchFamily="-80" charset="-128"/>
                <a:cs typeface="+mn-cs"/>
              </a:rPr>
              <a:t>: Balance innovation with ethical AI use, protecting EU citizens’ rights</a:t>
            </a:r>
          </a:p>
          <a:p>
            <a:endParaRPr lang="zh-CN" altLang="en-US" dirty="0"/>
          </a:p>
        </p:txBody>
      </p:sp>
      <p:sp>
        <p:nvSpPr>
          <p:cNvPr id="4" name="Slide Number Placeholder 3"/>
          <p:cNvSpPr>
            <a:spLocks noGrp="1"/>
          </p:cNvSpPr>
          <p:nvPr>
            <p:ph type="sldNum" sz="quarter" idx="10"/>
          </p:nvPr>
        </p:nvSpPr>
        <p:spPr/>
        <p:txBody>
          <a:bodyPr/>
          <a:lstStyle/>
          <a:p>
            <a:fld id="{C734BB09-483B-4C4B-A5A4-C02A22055B01}" type="slidenum">
              <a:rPr lang="da-DK" smtClean="0"/>
              <a:pPr/>
              <a:t>15</a:t>
            </a:fld>
            <a:endParaRPr lang="da-DK" dirty="0"/>
          </a:p>
        </p:txBody>
      </p:sp>
    </p:spTree>
    <p:extLst>
      <p:ext uri="{BB962C8B-B14F-4D97-AF65-F5344CB8AC3E}">
        <p14:creationId xmlns:p14="http://schemas.microsoft.com/office/powerpoint/2010/main" val="314238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18777405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6984" userDrawn="1">
          <p15:clr>
            <a:srgbClr val="F26B43"/>
          </p15:clr>
        </p15:guide>
        <p15:guide id="2" pos="1117"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13121353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1774726" y="1706328"/>
            <a:ext cx="6048672" cy="454557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en-GB"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en-GB" dirty="0"/>
              <a:t>Click the placeholder and paste image via Skyfish icon</a:t>
            </a:r>
          </a:p>
          <a:p>
            <a:endParaRPr lang="en-GB"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392267073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4927" userDrawn="1">
          <p15:clr>
            <a:srgbClr val="F26B43"/>
          </p15:clr>
        </p15:guide>
        <p15:guide id="2" pos="5247" userDrawn="1">
          <p15:clr>
            <a:srgbClr val="F26B43"/>
          </p15:clr>
        </p15:guide>
        <p15:guide id="3" pos="1117"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4221360" y="426127"/>
            <a:ext cx="6865740" cy="972716"/>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4221360" y="1706328"/>
            <a:ext cx="6865740" cy="454557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en-GB" dirty="0"/>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en-GB" dirty="0"/>
              <a:t>Click the placeholder and paste image via Skyfish icon</a:t>
            </a:r>
          </a:p>
          <a:p>
            <a:endParaRPr lang="en-GB"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28356236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6984" userDrawn="1">
          <p15:clr>
            <a:srgbClr val="F26B43"/>
          </p15:clr>
        </p15:guide>
        <p15:guide id="2" pos="2660" userDrawn="1">
          <p15:clr>
            <a:srgbClr val="F26B43"/>
          </p15:clr>
        </p15:guide>
        <p15:guide id="3" pos="2335"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en-GB" dirty="0"/>
              <a:t>Click to add title one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dirty="0"/>
              <a:t>Click to add title one line</a:t>
            </a:r>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dirty="0"/>
              <a:t>Click to add title one line</a:t>
            </a:r>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en-GB" dirty="0"/>
              <a:t>Click the placeholder and paste image via Skyfish icon</a:t>
            </a:r>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en-GB" dirty="0"/>
              <a:t>Click the placeholder and paste image via Skyfish icon</a:t>
            </a:r>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en-GB" dirty="0"/>
              <a:t>Click the placeholder and paste image via Skyfish icon</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8863740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p:ext uri="{DCECCB84-F9BA-43D5-87BE-67443E8EF086}">
      <p15:sldGuideLst xmlns:p15="http://schemas.microsoft.com/office/powerpoint/2012/main">
        <p15:guide id="1" pos="156">
          <p15:clr>
            <a:srgbClr val="F26B43"/>
          </p15:clr>
        </p15:guide>
        <p15:guide id="2" pos="7522"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en-US" smtClean="0"/>
              <a:t>Click to edit Master title style</a:t>
            </a:r>
            <a:endParaRPr lang="en-GB" dirty="0"/>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2084551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1117" userDrawn="1">
          <p15:clr>
            <a:srgbClr val="F26B43"/>
          </p15:clr>
        </p15:guide>
        <p15:guide id="2" pos="6984"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26692647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BFD58F0E-ADB3-4229-8DC0-A4E367F7439D}" type="slidenum">
              <a:rPr lang="en-US" altLang="en-US"/>
              <a:pPr/>
              <a:t>‹#›</a:t>
            </a:fld>
            <a:endParaRPr lang="en-US" altLang="en-US"/>
          </a:p>
        </p:txBody>
      </p:sp>
    </p:spTree>
    <p:extLst>
      <p:ext uri="{BB962C8B-B14F-4D97-AF65-F5344CB8AC3E}">
        <p14:creationId xmlns:p14="http://schemas.microsoft.com/office/powerpoint/2010/main" val="20812334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chemeClr val="accent3"/>
          </a:solidFill>
          <a:ln w="9525" cap="flat" cmpd="sng" algn="ctr">
            <a:solidFill>
              <a:schemeClr val="accent3"/>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en-GB" dirty="0"/>
          </a:p>
        </p:txBody>
      </p:sp>
      <p:sp>
        <p:nvSpPr>
          <p:cNvPr id="4" name="Slide Number Placeholder 3"/>
          <p:cNvSpPr>
            <a:spLocks noGrp="1"/>
          </p:cNvSpPr>
          <p:nvPr>
            <p:ph type="sldNum" sz="quarter" idx="4"/>
          </p:nvPr>
        </p:nvSpPr>
        <p:spPr>
          <a:xfrm>
            <a:off x="11506450" y="6541200"/>
            <a:ext cx="432600"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en-GB" smtClean="0"/>
              <a:pPr/>
              <a:t>‹#›</a:t>
            </a:fld>
            <a:endParaRPr lang="en-GB" dirty="0"/>
          </a:p>
        </p:txBody>
      </p:sp>
      <p:sp>
        <p:nvSpPr>
          <p:cNvPr id="113666" name="Rectangle 2"/>
          <p:cNvSpPr>
            <a:spLocks noGrp="1" noChangeArrowheads="1"/>
          </p:cNvSpPr>
          <p:nvPr>
            <p:ph type="title"/>
          </p:nvPr>
        </p:nvSpPr>
        <p:spPr bwMode="auto">
          <a:xfrm>
            <a:off x="1774726" y="426127"/>
            <a:ext cx="9312374"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dirty="0"/>
          </a:p>
        </p:txBody>
      </p:sp>
      <p:sp>
        <p:nvSpPr>
          <p:cNvPr id="113667" name="Rectangle 3"/>
          <p:cNvSpPr>
            <a:spLocks noGrp="1" noChangeArrowheads="1"/>
          </p:cNvSpPr>
          <p:nvPr>
            <p:ph type="body" idx="1"/>
          </p:nvPr>
        </p:nvSpPr>
        <p:spPr bwMode="auto">
          <a:xfrm>
            <a:off x="1774726" y="1706328"/>
            <a:ext cx="9312374"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endParaRPr lang="en-GB" dirty="0"/>
          </a:p>
        </p:txBody>
      </p:sp>
      <p:sp>
        <p:nvSpPr>
          <p:cNvPr id="113676" name="text" descr="{&quot;templafy&quot;:{&quot;id&quot;:&quot;2fce62a0-f28a-44e1-a519-0cbe37b25f7a&quot;}}" title="UserProfile.Offices.Workarea_{{DocumentLanguage}}"/>
          <p:cNvSpPr>
            <a:spLocks noChangeArrowheads="1"/>
          </p:cNvSpPr>
          <p:nvPr/>
        </p:nvSpPr>
        <p:spPr bwMode="auto">
          <a:xfrm>
            <a:off x="2121506" y="6560964"/>
            <a:ext cx="3397071"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en-GB" sz="700" b="1" dirty="0" smtClean="0">
                <a:solidFill>
                  <a:schemeClr val="bg1"/>
                </a:solidFill>
                <a:latin typeface="+mn-lt"/>
              </a:rPr>
              <a:t>2-4 July 2025</a:t>
            </a:r>
            <a:endParaRPr lang="en-GB" sz="700" b="1" dirty="0">
              <a:solidFill>
                <a:schemeClr val="bg1"/>
              </a:solidFill>
              <a:latin typeface="+mn-lt"/>
            </a:endParaRPr>
          </a:p>
        </p:txBody>
      </p:sp>
      <p:sp>
        <p:nvSpPr>
          <p:cNvPr id="5" name="date" descr="{&quot;templafy&quot;:{&quot;id&quot;:&quot;58465eeb-cfe0-4970-97ec-88179dc0a9c2&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en-US" sz="700" b="1" i="0" u="none" strike="noStrike" cap="none" normalizeH="0" baseline="0" dirty="0" smtClean="0">
                <a:ln>
                  <a:noFill/>
                </a:ln>
                <a:solidFill>
                  <a:schemeClr val="bg1"/>
                </a:solidFill>
                <a:effectLst/>
                <a:latin typeface="+mn-lt"/>
                <a:ea typeface="ＭＳ Ｐゴシック" pitchFamily="-80" charset="-128"/>
              </a:rPr>
              <a:t>Hong Kong</a:t>
            </a:r>
            <a:endParaRPr kumimoji="0" lang="en-GB" sz="700" b="1" i="0" u="none" strike="noStrike" cap="none" normalizeH="0" baseline="0" dirty="0">
              <a:ln>
                <a:noFill/>
              </a:ln>
              <a:solidFill>
                <a:schemeClr val="bg1"/>
              </a:solidFill>
              <a:effectLst/>
              <a:latin typeface="+mn-lt"/>
              <a:ea typeface="ＭＳ Ｐゴシック" pitchFamily="-80" charset="-128"/>
            </a:endParaRPr>
          </a:p>
        </p:txBody>
      </p:sp>
      <p:sp>
        <p:nvSpPr>
          <p:cNvPr id="7" name="text" descr="{&quot;templafy&quot;:{&quot;id&quot;:&quot;5020bdfb-1912-4d6d-a5c3-71b7da283692&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r>
              <a:rPr lang="en-US" altLang="zh-CN" sz="1600" b="1" i="0" kern="1200" dirty="0" smtClean="0">
                <a:solidFill>
                  <a:schemeClr val="tx1"/>
                </a:solidFill>
                <a:effectLst/>
                <a:latin typeface="Verdana" pitchFamily="34" charset="0"/>
                <a:ea typeface="ＭＳ Ｐゴシック" pitchFamily="-80" charset="-128"/>
                <a:cs typeface="+mn-cs"/>
              </a:rPr>
              <a:t>Learning and Teaching Expo 2025</a:t>
            </a:r>
            <a:endParaRPr lang="en-GB" sz="700" dirty="0">
              <a:solidFill>
                <a:schemeClr val="bg1"/>
              </a:solidFill>
              <a:latin typeface="+mn-lt"/>
            </a:endParaRP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chemeClr val="accent3"/>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pic>
        <p:nvPicPr>
          <p:cNvPr id="1026" name="Picture 2" descr="香港教育大學"/>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8542" y="168632"/>
            <a:ext cx="1631073" cy="6680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11"/>
          <a:stretch>
            <a:fillRect/>
          </a:stretch>
        </p:blipFill>
        <p:spPr>
          <a:xfrm>
            <a:off x="0" y="6173081"/>
            <a:ext cx="2011794" cy="689356"/>
          </a:xfrm>
          <a:prstGeom prst="rect">
            <a:avLst/>
          </a:prstGeom>
        </p:spPr>
      </p:pic>
    </p:spTree>
    <p:extLst>
      <p:ext uri="{BB962C8B-B14F-4D97-AF65-F5344CB8AC3E}">
        <p14:creationId xmlns:p14="http://schemas.microsoft.com/office/powerpoint/2010/main" val="2454702602"/>
      </p:ext>
    </p:extLst>
  </p:cSld>
  <p:clrMap bg1="lt1" tx1="dk1" bg2="lt2" tx2="dk2" accent1="accent1" accent2="accent2" accent3="accent3" accent4="accent4" accent5="accent5" accent6="accent6" hlink="hlink" folHlink="folHlink"/>
  <p:sldLayoutIdLst>
    <p:sldLayoutId id="2147483664" r:id="rId1"/>
    <p:sldLayoutId id="2147483677" r:id="rId2"/>
    <p:sldLayoutId id="2147483672" r:id="rId3"/>
    <p:sldLayoutId id="2147483673" r:id="rId4"/>
    <p:sldLayoutId id="2147483676" r:id="rId5"/>
    <p:sldLayoutId id="2147483666" r:id="rId6"/>
    <p:sldLayoutId id="2147483667" r:id="rId7"/>
    <p:sldLayoutId id="2147483678" r:id="rId8"/>
  </p:sldLayoutIdLst>
  <p:timing>
    <p:tnLst>
      <p:par>
        <p:cTn id="1" dur="indefinite" restart="never" nodeType="tmRoot"/>
      </p:par>
    </p:tnLst>
  </p:timing>
  <p:hf hdr="0" ftr="0" dt="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0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0" indent="-198000" algn="l" rtl="0" eaLnBrk="1" fontAlgn="base" hangingPunct="1">
        <a:spcBef>
          <a:spcPct val="20000"/>
        </a:spcBef>
        <a:spcAft>
          <a:spcPct val="0"/>
        </a:spcAft>
        <a:buChar char="•"/>
        <a:defRPr sz="1800">
          <a:solidFill>
            <a:schemeClr val="tx1"/>
          </a:solidFill>
          <a:latin typeface="+mn-lt"/>
          <a:ea typeface="+mn-ea"/>
          <a:cs typeface="+mn-cs"/>
        </a:defRPr>
      </a:lvl1pPr>
      <a:lvl2pPr marL="414000" indent="-198000" algn="l" rtl="0" eaLnBrk="1" fontAlgn="base" hangingPunct="1">
        <a:spcBef>
          <a:spcPct val="20000"/>
        </a:spcBef>
        <a:spcAft>
          <a:spcPct val="0"/>
        </a:spcAft>
        <a:buChar char="–"/>
        <a:defRPr sz="1800">
          <a:solidFill>
            <a:schemeClr val="tx1"/>
          </a:solidFill>
          <a:latin typeface="+mn-lt"/>
          <a:ea typeface="+mn-ea"/>
        </a:defRPr>
      </a:lvl2pPr>
      <a:lvl3pPr marL="615600" indent="-198000" algn="l" rtl="0" eaLnBrk="1" fontAlgn="base" hangingPunct="1">
        <a:spcBef>
          <a:spcPct val="20000"/>
        </a:spcBef>
        <a:spcAft>
          <a:spcPct val="0"/>
        </a:spcAft>
        <a:buChar char="•"/>
        <a:defRPr sz="1800">
          <a:solidFill>
            <a:schemeClr val="tx1"/>
          </a:solidFill>
          <a:latin typeface="+mn-lt"/>
          <a:ea typeface="+mn-ea"/>
        </a:defRPr>
      </a:lvl3pPr>
      <a:lvl4pPr marL="828000" indent="-198000" algn="l" rtl="0" eaLnBrk="1" fontAlgn="base" hangingPunct="1">
        <a:spcBef>
          <a:spcPct val="20000"/>
        </a:spcBef>
        <a:spcAft>
          <a:spcPct val="0"/>
        </a:spcAft>
        <a:buChar char="–"/>
        <a:defRPr sz="1800">
          <a:solidFill>
            <a:schemeClr val="tx1"/>
          </a:solidFill>
          <a:latin typeface="+mn-lt"/>
          <a:ea typeface="+mn-ea"/>
        </a:defRPr>
      </a:lvl4pPr>
      <a:lvl5pPr marL="1026000" indent="-198000" algn="l" rtl="0" eaLnBrk="1" fontAlgn="base" hangingPunct="1">
        <a:spcBef>
          <a:spcPct val="20000"/>
        </a:spcBef>
        <a:spcAft>
          <a:spcPct val="0"/>
        </a:spcAft>
        <a:buChar char="»"/>
        <a:defRPr sz="1800">
          <a:solidFill>
            <a:schemeClr val="tx1"/>
          </a:solidFill>
          <a:latin typeface="+mn-lt"/>
          <a:ea typeface="+mn-ea"/>
        </a:defRPr>
      </a:lvl5pPr>
      <a:lvl6pPr marL="1026000" indent="-198000" algn="l" rtl="0" eaLnBrk="1" fontAlgn="base" hangingPunct="1">
        <a:spcBef>
          <a:spcPct val="20000"/>
        </a:spcBef>
        <a:spcAft>
          <a:spcPct val="0"/>
        </a:spcAft>
        <a:buChar char="»"/>
        <a:defRPr sz="1800">
          <a:solidFill>
            <a:schemeClr val="tx1"/>
          </a:solidFill>
          <a:latin typeface="+mn-lt"/>
          <a:ea typeface="+mn-ea"/>
        </a:defRPr>
      </a:lvl6pPr>
      <a:lvl7pPr marL="1026000" indent="-198000" algn="l" rtl="0" eaLnBrk="1" fontAlgn="base" hangingPunct="1">
        <a:spcBef>
          <a:spcPct val="20000"/>
        </a:spcBef>
        <a:spcAft>
          <a:spcPct val="0"/>
        </a:spcAft>
        <a:buChar char="»"/>
        <a:defRPr sz="1800">
          <a:solidFill>
            <a:schemeClr val="tx1"/>
          </a:solidFill>
          <a:latin typeface="+mn-lt"/>
          <a:ea typeface="+mn-ea"/>
        </a:defRPr>
      </a:lvl7pPr>
      <a:lvl8pPr marL="1026000" indent="-198000" algn="l" rtl="0" eaLnBrk="1" fontAlgn="base" hangingPunct="1">
        <a:spcBef>
          <a:spcPct val="20000"/>
        </a:spcBef>
        <a:spcAft>
          <a:spcPct val="0"/>
        </a:spcAft>
        <a:buChar char="»"/>
        <a:defRPr sz="1800">
          <a:solidFill>
            <a:schemeClr val="tx1"/>
          </a:solidFill>
          <a:latin typeface="+mn-lt"/>
          <a:ea typeface="+mn-ea"/>
        </a:defRPr>
      </a:lvl8pPr>
      <a:lvl9pPr marL="1026000" indent="-198000"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268" userDrawn="1">
          <p15:clr>
            <a:srgbClr val="F26B43"/>
          </p15:clr>
        </p15:guide>
        <p15:guide id="4" orient="horz" pos="881" userDrawn="1">
          <p15:clr>
            <a:srgbClr val="F26B43"/>
          </p15:clr>
        </p15:guide>
        <p15:guide id="5" orient="horz" pos="1074" userDrawn="1">
          <p15:clr>
            <a:srgbClr val="F26B43"/>
          </p15:clr>
        </p15:guide>
        <p15:guide id="6" orient="horz" pos="39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3.xml"/><Relationship Id="rId1" Type="http://schemas.openxmlformats.org/officeDocument/2006/relationships/customXml" Target="../../customXml/item20.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xml"/><Relationship Id="rId1" Type="http://schemas.openxmlformats.org/officeDocument/2006/relationships/customXml" Target="../../customXml/item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8.xml"/><Relationship Id="rId1" Type="http://schemas.openxmlformats.org/officeDocument/2006/relationships/customXml" Target="../../customXml/item18.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9.xml"/><Relationship Id="rId1" Type="http://schemas.openxmlformats.org/officeDocument/2006/relationships/customXml" Target="../../customXml/item10.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982638" y="1111251"/>
            <a:ext cx="9361040" cy="1470025"/>
          </a:xfrm>
        </p:spPr>
        <p:txBody>
          <a:bodyPr vert="horz" wrap="square" lIns="91440" tIns="45720" rIns="91440" bIns="45720" numCol="1" anchor="ctr" anchorCtr="0" compatLnSpc="1">
            <a:prstTxWarp prst="textNoShape">
              <a:avLst/>
            </a:prstTxWarp>
          </a:bodyPr>
          <a:lstStyle/>
          <a:p>
            <a:pPr algn="ctr"/>
            <a:r>
              <a:rPr lang="en-US" altLang="da-DK" sz="3200" dirty="0">
                <a:latin typeface="Times" panose="02020603050405020304" pitchFamily="18" charset="0"/>
              </a:rPr>
              <a:t>The Emerging Landscape for Cybersecurity </a:t>
            </a:r>
            <a:r>
              <a:rPr lang="en-US" altLang="da-DK" sz="3200" dirty="0" smtClean="0">
                <a:latin typeface="Times" panose="02020603050405020304" pitchFamily="18" charset="0"/>
              </a:rPr>
              <a:t/>
            </a:r>
            <a:br>
              <a:rPr lang="en-US" altLang="da-DK" sz="3200" dirty="0" smtClean="0">
                <a:latin typeface="Times" panose="02020603050405020304" pitchFamily="18" charset="0"/>
              </a:rPr>
            </a:br>
            <a:r>
              <a:rPr lang="en-US" altLang="da-DK" sz="3200" dirty="0" smtClean="0">
                <a:latin typeface="Times" panose="02020603050405020304" pitchFamily="18" charset="0"/>
              </a:rPr>
              <a:t>under </a:t>
            </a:r>
            <a:r>
              <a:rPr lang="en-US" altLang="da-DK" sz="3200" dirty="0">
                <a:latin typeface="Times" panose="02020603050405020304" pitchFamily="18" charset="0"/>
              </a:rPr>
              <a:t>Advanced </a:t>
            </a:r>
            <a:r>
              <a:rPr lang="en-US" altLang="da-DK" sz="3200" dirty="0" smtClean="0">
                <a:latin typeface="Times" panose="02020603050405020304" pitchFamily="18" charset="0"/>
              </a:rPr>
              <a:t>AI</a:t>
            </a:r>
            <a:endParaRPr lang="en-SG" altLang="en-US" sz="3200" dirty="0">
              <a:latin typeface="Times" panose="02020603050405020304" pitchFamily="18" charset="0"/>
            </a:endParaRPr>
          </a:p>
        </p:txBody>
      </p:sp>
      <p:sp>
        <p:nvSpPr>
          <p:cNvPr id="5123" name="Rectangle 3"/>
          <p:cNvSpPr>
            <a:spLocks noGrp="1" noChangeArrowheads="1"/>
          </p:cNvSpPr>
          <p:nvPr>
            <p:ph type="subTitle" idx="4294967295"/>
          </p:nvPr>
        </p:nvSpPr>
        <p:spPr>
          <a:xfrm>
            <a:off x="2638822" y="3212976"/>
            <a:ext cx="6261224" cy="3096344"/>
          </a:xfrm>
        </p:spPr>
        <p:txBody>
          <a:bodyPr vert="horz" wrap="square" lIns="91440" tIns="45720" rIns="91440" bIns="45720" numCol="1" anchor="t" anchorCtr="0" compatLnSpc="1">
            <a:prstTxWarp prst="textNoShape">
              <a:avLst/>
            </a:prstTxWarp>
          </a:bodyPr>
          <a:lstStyle/>
          <a:p>
            <a:pPr marL="0" indent="0" algn="ctr">
              <a:buNone/>
            </a:pPr>
            <a:r>
              <a:rPr lang="en-US" altLang="en-US" sz="2000" b="1" dirty="0" smtClean="0">
                <a:latin typeface="Times New Roman" panose="02020603050405020304" pitchFamily="18" charset="0"/>
              </a:rPr>
              <a:t>Dr. </a:t>
            </a:r>
            <a:r>
              <a:rPr lang="en-US" altLang="en-US" sz="2000" b="1" dirty="0" err="1" smtClean="0">
                <a:latin typeface="Times New Roman" panose="02020603050405020304" pitchFamily="18" charset="0"/>
              </a:rPr>
              <a:t>Wenjuan</a:t>
            </a:r>
            <a:r>
              <a:rPr lang="en-US" altLang="en-US" sz="2000" b="1" dirty="0" smtClean="0">
                <a:latin typeface="Times New Roman" panose="02020603050405020304" pitchFamily="18" charset="0"/>
              </a:rPr>
              <a:t> Li</a:t>
            </a:r>
          </a:p>
          <a:p>
            <a:pPr marL="0" indent="0" algn="ctr">
              <a:buNone/>
            </a:pPr>
            <a:endParaRPr lang="en-US" altLang="en-US" sz="2000" b="1" dirty="0">
              <a:latin typeface="Times New Roman" panose="02020603050405020304" pitchFamily="18" charset="0"/>
            </a:endParaRPr>
          </a:p>
          <a:p>
            <a:pPr marL="0" indent="0" algn="ctr">
              <a:buNone/>
            </a:pPr>
            <a:r>
              <a:rPr lang="en-US" altLang="zh-CN" dirty="0">
                <a:latin typeface="Times New Roman" panose="02020603050405020304" pitchFamily="18" charset="0"/>
              </a:rPr>
              <a:t>Assistant </a:t>
            </a:r>
            <a:r>
              <a:rPr lang="en-US" altLang="zh-CN" dirty="0" smtClean="0">
                <a:latin typeface="Times New Roman" panose="02020603050405020304" pitchFamily="18" charset="0"/>
              </a:rPr>
              <a:t>Professor </a:t>
            </a:r>
          </a:p>
          <a:p>
            <a:pPr marL="0" indent="0" algn="ctr">
              <a:buNone/>
            </a:pPr>
            <a:r>
              <a:rPr lang="en-US" altLang="zh-CN" dirty="0" smtClean="0">
                <a:latin typeface="Times New Roman" panose="02020603050405020304" pitchFamily="18" charset="0"/>
              </a:rPr>
              <a:t>Department </a:t>
            </a:r>
            <a:r>
              <a:rPr lang="en-US" altLang="zh-CN" dirty="0">
                <a:latin typeface="Times New Roman" panose="02020603050405020304" pitchFamily="18" charset="0"/>
              </a:rPr>
              <a:t>of Mathematics and Information </a:t>
            </a:r>
            <a:r>
              <a:rPr lang="en-US" altLang="zh-CN" dirty="0" smtClean="0">
                <a:latin typeface="Times New Roman" panose="02020603050405020304" pitchFamily="18" charset="0"/>
              </a:rPr>
              <a:t>Technology</a:t>
            </a:r>
          </a:p>
          <a:p>
            <a:pPr marL="0" indent="0" algn="ctr">
              <a:buNone/>
            </a:pPr>
            <a:r>
              <a:rPr lang="en-US" altLang="zh-CN" dirty="0" smtClean="0">
                <a:latin typeface="Times New Roman" panose="02020603050405020304" pitchFamily="18" charset="0"/>
              </a:rPr>
              <a:t>The </a:t>
            </a:r>
            <a:r>
              <a:rPr lang="en-US" altLang="zh-CN" dirty="0">
                <a:latin typeface="Times New Roman" panose="02020603050405020304" pitchFamily="18" charset="0"/>
              </a:rPr>
              <a:t>Education University of Hong Kong</a:t>
            </a:r>
            <a:endParaRPr lang="en-SG" altLang="en-US" dirty="0">
              <a:latin typeface="Times New Roman" panose="02020603050405020304" pitchFamily="18" charset="0"/>
            </a:endParaRPr>
          </a:p>
        </p:txBody>
      </p:sp>
      <p:sp>
        <p:nvSpPr>
          <p:cNvPr id="5124" name="Text Box 5"/>
          <p:cNvSpPr txBox="1">
            <a:spLocks noChangeArrowheads="1"/>
          </p:cNvSpPr>
          <p:nvPr/>
        </p:nvSpPr>
        <p:spPr bwMode="auto">
          <a:xfrm>
            <a:off x="1918742" y="210626"/>
            <a:ext cx="98650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16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1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en-US" altLang="zh-CN" b="1" dirty="0">
                <a:solidFill>
                  <a:srgbClr val="0070C0"/>
                </a:solidFill>
              </a:rPr>
              <a:t>Learning and Teaching Expo 2025 </a:t>
            </a:r>
            <a:r>
              <a:rPr lang="en-US" altLang="zh-CN" b="1" dirty="0" smtClean="0">
                <a:solidFill>
                  <a:srgbClr val="0070C0"/>
                </a:solidFill>
              </a:rPr>
              <a:t>(2-4 </a:t>
            </a:r>
            <a:r>
              <a:rPr lang="en-US" altLang="zh-CN" b="1" dirty="0">
                <a:solidFill>
                  <a:srgbClr val="0070C0"/>
                </a:solidFill>
              </a:rPr>
              <a:t>July 2025)</a:t>
            </a:r>
            <a:endParaRPr lang="en-SG" altLang="en-US" b="1" dirty="0">
              <a:solidFill>
                <a:srgbClr val="0070C0"/>
              </a:solidFill>
            </a:endParaRPr>
          </a:p>
        </p:txBody>
      </p:sp>
    </p:spTree>
    <p:extLst>
      <p:ext uri="{BB962C8B-B14F-4D97-AF65-F5344CB8AC3E}">
        <p14:creationId xmlns:p14="http://schemas.microsoft.com/office/powerpoint/2010/main" val="764745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726" y="25795"/>
            <a:ext cx="9312374" cy="648072"/>
          </a:xfrm>
        </p:spPr>
        <p:txBody>
          <a:bodyPr/>
          <a:lstStyle/>
          <a:p>
            <a:r>
              <a:rPr lang="en-US" altLang="zh-CN" dirty="0"/>
              <a:t>AI-Driven Cyber </a:t>
            </a:r>
            <a:r>
              <a:rPr lang="en-US" altLang="zh-CN" dirty="0" smtClean="0"/>
              <a:t>Threats (2)</a:t>
            </a:r>
            <a:endParaRPr lang="zh-CN" altLang="en-US" dirty="0"/>
          </a:p>
        </p:txBody>
      </p:sp>
      <p:sp>
        <p:nvSpPr>
          <p:cNvPr id="3" name="Content Placeholder 2"/>
          <p:cNvSpPr>
            <a:spLocks noGrp="1"/>
          </p:cNvSpPr>
          <p:nvPr>
            <p:ph idx="1"/>
          </p:nvPr>
        </p:nvSpPr>
        <p:spPr>
          <a:xfrm>
            <a:off x="334566" y="1124744"/>
            <a:ext cx="8280920" cy="5127162"/>
          </a:xfrm>
        </p:spPr>
        <p:txBody>
          <a:bodyPr/>
          <a:lstStyle/>
          <a:p>
            <a:pPr marL="0" indent="0">
              <a:buNone/>
            </a:pPr>
            <a:r>
              <a:rPr lang="en-US" altLang="zh-CN" sz="2000" b="1" dirty="0" smtClean="0"/>
              <a:t>Attacks on AI-enabled systems:</a:t>
            </a:r>
          </a:p>
          <a:p>
            <a:pPr marL="0" indent="0">
              <a:buNone/>
            </a:pPr>
            <a:endParaRPr lang="en-US" altLang="zh-CN" b="1" dirty="0"/>
          </a:p>
          <a:p>
            <a:r>
              <a:rPr lang="en-US" altLang="zh-CN" b="1" dirty="0"/>
              <a:t>AI-Driven Disinformation: </a:t>
            </a:r>
            <a:r>
              <a:rPr lang="en-US" altLang="zh-CN" dirty="0"/>
              <a:t>Fake content (text, images, videos) can manipulate public opinion or disrupt organizations.</a:t>
            </a:r>
          </a:p>
          <a:p>
            <a:endParaRPr lang="en-US" altLang="zh-CN" b="1" dirty="0"/>
          </a:p>
          <a:p>
            <a:r>
              <a:rPr lang="en-US" altLang="zh-CN" b="1" dirty="0"/>
              <a:t>Data Poisoning: </a:t>
            </a:r>
            <a:r>
              <a:rPr lang="en-US" altLang="zh-CN" dirty="0"/>
              <a:t>Corrupting training data to manipulate AI behavior (e.g., biased or malicious outputs).</a:t>
            </a:r>
          </a:p>
          <a:p>
            <a:endParaRPr lang="en-US" altLang="zh-CN" b="1" dirty="0"/>
          </a:p>
          <a:p>
            <a:r>
              <a:rPr lang="en-US" altLang="zh-CN" b="1" dirty="0"/>
              <a:t>Model Evasion: </a:t>
            </a:r>
            <a:r>
              <a:rPr lang="en-US" altLang="zh-CN" dirty="0"/>
              <a:t>Adversarial attacks </a:t>
            </a:r>
            <a:r>
              <a:rPr lang="en-US" altLang="zh-CN" dirty="0" smtClean="0"/>
              <a:t>can trick </a:t>
            </a:r>
            <a:r>
              <a:rPr lang="en-US" altLang="zh-CN" dirty="0"/>
              <a:t>AI models (e.g., misclassifying malware as benign</a:t>
            </a:r>
            <a:r>
              <a:rPr lang="en-US" altLang="zh-CN" dirty="0" smtClean="0"/>
              <a:t>).</a:t>
            </a:r>
          </a:p>
          <a:p>
            <a:pPr lvl="2"/>
            <a:r>
              <a:rPr lang="en-US" altLang="zh-CN" b="1" dirty="0"/>
              <a:t>AI backdoor attacks </a:t>
            </a:r>
            <a:r>
              <a:rPr lang="en-US" altLang="zh-CN" dirty="0" smtClean="0"/>
              <a:t>are </a:t>
            </a:r>
            <a:r>
              <a:rPr lang="en-US" altLang="zh-CN" dirty="0"/>
              <a:t>a type of adversarial attack where an attacker secretly implants malicious behavior into a machine learning (ML) model during training. The compromised model behaves normally on clean inputs but produces manipulated outputs when triggered by a specific pattern</a:t>
            </a:r>
          </a:p>
          <a:p>
            <a:endParaRPr lang="en-US" altLang="zh-CN" dirty="0"/>
          </a:p>
          <a:p>
            <a:r>
              <a:rPr lang="en-US" altLang="zh-CN" b="1" dirty="0"/>
              <a:t>Model Theft: </a:t>
            </a:r>
            <a:r>
              <a:rPr lang="en-US" altLang="zh-CN" dirty="0"/>
              <a:t>Stealing proprietary AI models via inference attacks.</a:t>
            </a:r>
            <a:endParaRPr lang="en-US" altLang="zh-CN" dirty="0" smtClean="0"/>
          </a:p>
        </p:txBody>
      </p:sp>
      <p:sp>
        <p:nvSpPr>
          <p:cNvPr id="4" name="Slide Number Placeholder 3"/>
          <p:cNvSpPr>
            <a:spLocks noGrp="1"/>
          </p:cNvSpPr>
          <p:nvPr>
            <p:ph type="sldNum" sz="quarter" idx="11"/>
          </p:nvPr>
        </p:nvSpPr>
        <p:spPr/>
        <p:txBody>
          <a:bodyPr/>
          <a:lstStyle/>
          <a:p>
            <a:fld id="{103EA872-A674-449B-A120-B97244F8E91D}" type="slidenum">
              <a:rPr lang="en-GB" smtClean="0"/>
              <a:pPr/>
              <a:t>10</a:t>
            </a:fld>
            <a:endParaRPr lang="en-GB" dirty="0"/>
          </a:p>
        </p:txBody>
      </p:sp>
      <p:pic>
        <p:nvPicPr>
          <p:cNvPr id="5" name="Picture 4"/>
          <p:cNvPicPr>
            <a:picLocks noChangeAspect="1"/>
          </p:cNvPicPr>
          <p:nvPr/>
        </p:nvPicPr>
        <p:blipFill>
          <a:blip r:embed="rId2"/>
          <a:stretch>
            <a:fillRect/>
          </a:stretch>
        </p:blipFill>
        <p:spPr>
          <a:xfrm>
            <a:off x="9047534" y="2852936"/>
            <a:ext cx="2809875" cy="2124075"/>
          </a:xfrm>
          <a:prstGeom prst="rect">
            <a:avLst/>
          </a:prstGeom>
        </p:spPr>
      </p:pic>
    </p:spTree>
    <p:extLst>
      <p:ext uri="{BB962C8B-B14F-4D97-AF65-F5344CB8AC3E}">
        <p14:creationId xmlns:p14="http://schemas.microsoft.com/office/powerpoint/2010/main" val="4249337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062759" y="188640"/>
            <a:ext cx="8136904" cy="605310"/>
          </a:xfrm>
        </p:spPr>
        <p:txBody>
          <a:bodyPr/>
          <a:lstStyle/>
          <a:p>
            <a:r>
              <a:rPr lang="en-GB" altLang="en-US" dirty="0" smtClean="0"/>
              <a:t>Traditional Network Security Mechanisms</a:t>
            </a:r>
          </a:p>
        </p:txBody>
      </p:sp>
      <p:sp>
        <p:nvSpPr>
          <p:cNvPr id="21507" name="Content Placeholder 2"/>
          <p:cNvSpPr>
            <a:spLocks noGrp="1"/>
          </p:cNvSpPr>
          <p:nvPr>
            <p:ph idx="1"/>
          </p:nvPr>
        </p:nvSpPr>
        <p:spPr>
          <a:xfrm>
            <a:off x="910630" y="1325837"/>
            <a:ext cx="10441692" cy="4850768"/>
          </a:xfrm>
        </p:spPr>
        <p:txBody>
          <a:bodyPr>
            <a:normAutofit lnSpcReduction="10000"/>
          </a:bodyPr>
          <a:lstStyle/>
          <a:p>
            <a:r>
              <a:rPr lang="en-GB" altLang="en-US" b="1" dirty="0" smtClean="0"/>
              <a:t>Firewalls</a:t>
            </a:r>
          </a:p>
          <a:p>
            <a:pPr lvl="1"/>
            <a:r>
              <a:rPr lang="en-GB" altLang="en-US" dirty="0" smtClean="0"/>
              <a:t>Security Perimeter Control</a:t>
            </a:r>
          </a:p>
          <a:p>
            <a:pPr lvl="1"/>
            <a:r>
              <a:rPr lang="en-GB" altLang="en-US" dirty="0" smtClean="0"/>
              <a:t>Network Segmentation/Segregation</a:t>
            </a:r>
          </a:p>
          <a:p>
            <a:pPr lvl="1"/>
            <a:endParaRPr lang="en-GB" altLang="en-US" dirty="0" smtClean="0"/>
          </a:p>
          <a:p>
            <a:r>
              <a:rPr lang="en-GB" altLang="en-US" b="1" dirty="0" smtClean="0"/>
              <a:t>Anti-Virus Software (AVS, virus checkers)</a:t>
            </a:r>
          </a:p>
          <a:p>
            <a:pPr lvl="1"/>
            <a:r>
              <a:rPr lang="en-GB" altLang="en-US" dirty="0" smtClean="0"/>
              <a:t>Signature based </a:t>
            </a:r>
          </a:p>
          <a:p>
            <a:pPr lvl="1"/>
            <a:r>
              <a:rPr lang="en-GB" altLang="en-US" dirty="0" smtClean="0"/>
              <a:t>Signatures must be updated regularly </a:t>
            </a:r>
          </a:p>
          <a:p>
            <a:pPr lvl="1"/>
            <a:endParaRPr lang="en-GB" altLang="en-US" dirty="0" smtClean="0"/>
          </a:p>
          <a:p>
            <a:r>
              <a:rPr lang="en-GB" altLang="en-US" b="1" dirty="0" smtClean="0"/>
              <a:t>Intrusion Detection/Prevention Systems (IDS/IPS)</a:t>
            </a:r>
          </a:p>
          <a:p>
            <a:pPr lvl="1"/>
            <a:r>
              <a:rPr lang="en-GB" altLang="en-US" b="1" dirty="0" smtClean="0"/>
              <a:t>Host based</a:t>
            </a:r>
          </a:p>
          <a:p>
            <a:pPr lvl="2"/>
            <a:r>
              <a:rPr lang="en-GB" altLang="en-US" dirty="0" smtClean="0"/>
              <a:t>Typically based on log analysis</a:t>
            </a:r>
          </a:p>
          <a:p>
            <a:pPr lvl="2"/>
            <a:r>
              <a:rPr lang="en-GB" altLang="en-US" dirty="0" smtClean="0"/>
              <a:t>Reactive, mostly performed after discovering incidents</a:t>
            </a:r>
          </a:p>
          <a:p>
            <a:pPr lvl="1"/>
            <a:r>
              <a:rPr lang="en-GB" altLang="en-US" b="1" dirty="0" smtClean="0"/>
              <a:t>Network based</a:t>
            </a:r>
          </a:p>
          <a:p>
            <a:pPr lvl="2"/>
            <a:r>
              <a:rPr lang="en-GB" altLang="en-US" dirty="0" smtClean="0"/>
              <a:t>Rule-based</a:t>
            </a:r>
          </a:p>
          <a:p>
            <a:pPr lvl="2"/>
            <a:r>
              <a:rPr lang="en-GB" altLang="en-US" dirty="0" smtClean="0"/>
              <a:t>Anomaly-detection</a:t>
            </a:r>
          </a:p>
        </p:txBody>
      </p:sp>
      <p:pic>
        <p:nvPicPr>
          <p:cNvPr id="2" name="Picture 1"/>
          <p:cNvPicPr>
            <a:picLocks noChangeAspect="1"/>
          </p:cNvPicPr>
          <p:nvPr/>
        </p:nvPicPr>
        <p:blipFill>
          <a:blip r:embed="rId2"/>
          <a:stretch>
            <a:fillRect/>
          </a:stretch>
        </p:blipFill>
        <p:spPr>
          <a:xfrm>
            <a:off x="8255446" y="3501008"/>
            <a:ext cx="3695700" cy="2457450"/>
          </a:xfrm>
          <a:prstGeom prst="rect">
            <a:avLst/>
          </a:prstGeom>
        </p:spPr>
      </p:pic>
      <p:pic>
        <p:nvPicPr>
          <p:cNvPr id="3" name="Picture 2"/>
          <p:cNvPicPr>
            <a:picLocks noChangeAspect="1"/>
          </p:cNvPicPr>
          <p:nvPr/>
        </p:nvPicPr>
        <p:blipFill>
          <a:blip r:embed="rId3"/>
          <a:stretch>
            <a:fillRect/>
          </a:stretch>
        </p:blipFill>
        <p:spPr>
          <a:xfrm>
            <a:off x="7950646" y="1154878"/>
            <a:ext cx="4000500" cy="2114550"/>
          </a:xfrm>
          <a:prstGeom prst="rect">
            <a:avLst/>
          </a:prstGeom>
        </p:spPr>
      </p:pic>
    </p:spTree>
    <p:extLst>
      <p:ext uri="{BB962C8B-B14F-4D97-AF65-F5344CB8AC3E}">
        <p14:creationId xmlns:p14="http://schemas.microsoft.com/office/powerpoint/2010/main" val="4010179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78782" y="530942"/>
            <a:ext cx="9312374" cy="630919"/>
          </a:xfrm>
        </p:spPr>
        <p:txBody>
          <a:bodyPr/>
          <a:lstStyle/>
          <a:p>
            <a:r>
              <a:rPr lang="en-GB" altLang="en-US" dirty="0" smtClean="0"/>
              <a:t>IDS Types (Mature, Basic but Important Security Technique)</a:t>
            </a:r>
          </a:p>
        </p:txBody>
      </p:sp>
      <p:sp>
        <p:nvSpPr>
          <p:cNvPr id="33795" name="Content Placeholder 2"/>
          <p:cNvSpPr>
            <a:spLocks noGrp="1"/>
          </p:cNvSpPr>
          <p:nvPr>
            <p:ph idx="1"/>
          </p:nvPr>
        </p:nvSpPr>
        <p:spPr>
          <a:xfrm>
            <a:off x="493932" y="1484784"/>
            <a:ext cx="5407456" cy="4545578"/>
          </a:xfrm>
        </p:spPr>
        <p:txBody>
          <a:bodyPr>
            <a:normAutofit/>
          </a:bodyPr>
          <a:lstStyle/>
          <a:p>
            <a:pPr>
              <a:lnSpc>
                <a:spcPct val="110000"/>
              </a:lnSpc>
            </a:pPr>
            <a:r>
              <a:rPr lang="en-GB" altLang="en-US" b="1" dirty="0" smtClean="0"/>
              <a:t>Host Based Systems</a:t>
            </a:r>
          </a:p>
          <a:p>
            <a:pPr lvl="1">
              <a:lnSpc>
                <a:spcPct val="110000"/>
              </a:lnSpc>
            </a:pPr>
            <a:r>
              <a:rPr lang="en-GB" altLang="en-US" dirty="0" smtClean="0"/>
              <a:t>Inspects local information </a:t>
            </a:r>
          </a:p>
          <a:p>
            <a:pPr lvl="2">
              <a:lnSpc>
                <a:spcPct val="90000"/>
              </a:lnSpc>
            </a:pPr>
            <a:r>
              <a:rPr lang="en-GB" altLang="en-US" dirty="0" smtClean="0"/>
              <a:t>Application log-files</a:t>
            </a:r>
          </a:p>
          <a:p>
            <a:pPr lvl="2">
              <a:lnSpc>
                <a:spcPct val="90000"/>
              </a:lnSpc>
            </a:pPr>
            <a:r>
              <a:rPr lang="en-GB" altLang="en-US" dirty="0" smtClean="0"/>
              <a:t>System log-files</a:t>
            </a:r>
          </a:p>
          <a:p>
            <a:pPr lvl="2">
              <a:lnSpc>
                <a:spcPct val="90000"/>
              </a:lnSpc>
            </a:pPr>
            <a:r>
              <a:rPr lang="en-GB" altLang="en-US" dirty="0"/>
              <a:t>e</a:t>
            </a:r>
            <a:r>
              <a:rPr lang="en-GB" altLang="en-US" dirty="0" smtClean="0"/>
              <a:t>tc.</a:t>
            </a:r>
          </a:p>
          <a:p>
            <a:pPr lvl="2">
              <a:lnSpc>
                <a:spcPct val="90000"/>
              </a:lnSpc>
            </a:pPr>
            <a:endParaRPr lang="en-GB" altLang="en-US" dirty="0" smtClean="0"/>
          </a:p>
          <a:p>
            <a:pPr>
              <a:lnSpc>
                <a:spcPct val="110000"/>
              </a:lnSpc>
            </a:pPr>
            <a:r>
              <a:rPr lang="en-GB" altLang="en-US" b="1" dirty="0" smtClean="0"/>
              <a:t>Network Based Systems</a:t>
            </a:r>
          </a:p>
          <a:p>
            <a:pPr lvl="1">
              <a:lnSpc>
                <a:spcPct val="110000"/>
              </a:lnSpc>
            </a:pPr>
            <a:r>
              <a:rPr lang="en-GB" altLang="en-US" dirty="0" smtClean="0"/>
              <a:t>Inspects traffic on the network</a:t>
            </a:r>
          </a:p>
          <a:p>
            <a:pPr lvl="1">
              <a:lnSpc>
                <a:spcPct val="110000"/>
              </a:lnSpc>
            </a:pPr>
            <a:r>
              <a:rPr lang="en-GB" altLang="en-US" dirty="0" smtClean="0"/>
              <a:t>Network Events</a:t>
            </a:r>
          </a:p>
          <a:p>
            <a:pPr>
              <a:lnSpc>
                <a:spcPct val="110000"/>
              </a:lnSpc>
            </a:pPr>
            <a:endParaRPr lang="en-GB" altLang="en-US" dirty="0" smtClean="0"/>
          </a:p>
        </p:txBody>
      </p:sp>
      <p:pic>
        <p:nvPicPr>
          <p:cNvPr id="2355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8982" y="1628800"/>
            <a:ext cx="1752233" cy="24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901388" y="3271406"/>
            <a:ext cx="6092825" cy="3046988"/>
          </a:xfrm>
          <a:prstGeom prst="rect">
            <a:avLst/>
          </a:prstGeom>
          <a:ln w="19050">
            <a:solidFill>
              <a:schemeClr val="tx1"/>
            </a:solidFill>
            <a:prstDash val="lgDash"/>
          </a:ln>
        </p:spPr>
        <p:txBody>
          <a:bodyPr>
            <a:spAutoFit/>
          </a:bodyPr>
          <a:lstStyle/>
          <a:p>
            <a:pPr lvl="1">
              <a:defRPr/>
            </a:pPr>
            <a:r>
              <a:rPr lang="en-GB" altLang="en-US" b="1" dirty="0"/>
              <a:t>Signature Based </a:t>
            </a:r>
            <a:r>
              <a:rPr lang="en-GB" altLang="en-US" b="1" dirty="0" smtClean="0"/>
              <a:t>Detection Systems</a:t>
            </a:r>
            <a:endParaRPr lang="en-GB" altLang="en-US" b="1" dirty="0"/>
          </a:p>
          <a:p>
            <a:pPr lvl="2">
              <a:defRPr/>
            </a:pPr>
            <a:r>
              <a:rPr lang="en-GB" altLang="en-US" dirty="0"/>
              <a:t>Relies on established patterns (“signatures”) in malicious network traffic</a:t>
            </a:r>
          </a:p>
          <a:p>
            <a:pPr lvl="2">
              <a:defRPr/>
            </a:pPr>
            <a:r>
              <a:rPr lang="en-GB" altLang="en-US" dirty="0"/>
              <a:t>Similar to the signatures used in virus checkers</a:t>
            </a:r>
          </a:p>
          <a:p>
            <a:pPr lvl="1">
              <a:defRPr/>
            </a:pPr>
            <a:r>
              <a:rPr lang="en-GB" altLang="en-US" b="1" dirty="0" smtClean="0"/>
              <a:t>Anomaly-Based </a:t>
            </a:r>
            <a:r>
              <a:rPr lang="en-GB" altLang="en-US" b="1" dirty="0"/>
              <a:t>Detection Systems</a:t>
            </a:r>
          </a:p>
          <a:p>
            <a:pPr lvl="2">
              <a:defRPr/>
            </a:pPr>
            <a:r>
              <a:rPr lang="en-GB" altLang="en-US" dirty="0" smtClean="0"/>
              <a:t>Establishes </a:t>
            </a:r>
            <a:r>
              <a:rPr lang="en-GB" altLang="en-US" dirty="0"/>
              <a:t>base line for normal communication </a:t>
            </a:r>
          </a:p>
          <a:p>
            <a:pPr lvl="2">
              <a:defRPr/>
            </a:pPr>
            <a:r>
              <a:rPr lang="en-GB" altLang="en-US" dirty="0"/>
              <a:t>Detects abnormal traffic pattern</a:t>
            </a:r>
          </a:p>
          <a:p>
            <a:pPr lvl="3">
              <a:defRPr/>
            </a:pPr>
            <a:r>
              <a:rPr lang="en-GB" altLang="en-US" dirty="0"/>
              <a:t>Employs techniques from machine learning, pattern matching, big data</a:t>
            </a:r>
          </a:p>
        </p:txBody>
      </p:sp>
    </p:spTree>
    <p:extLst>
      <p:ext uri="{BB962C8B-B14F-4D97-AF65-F5344CB8AC3E}">
        <p14:creationId xmlns:p14="http://schemas.microsoft.com/office/powerpoint/2010/main" val="354105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726" y="25795"/>
            <a:ext cx="9312374" cy="648072"/>
          </a:xfrm>
        </p:spPr>
        <p:txBody>
          <a:bodyPr/>
          <a:lstStyle/>
          <a:p>
            <a:r>
              <a:rPr lang="en-US" altLang="zh-CN" dirty="0"/>
              <a:t>AI-Enhanced Cyber </a:t>
            </a:r>
            <a:r>
              <a:rPr lang="en-US" altLang="zh-CN" dirty="0" smtClean="0"/>
              <a:t>Solutions</a:t>
            </a:r>
            <a:endParaRPr lang="zh-CN" altLang="en-US" dirty="0"/>
          </a:p>
        </p:txBody>
      </p:sp>
      <p:sp>
        <p:nvSpPr>
          <p:cNvPr id="3" name="Content Placeholder 2"/>
          <p:cNvSpPr>
            <a:spLocks noGrp="1"/>
          </p:cNvSpPr>
          <p:nvPr>
            <p:ph idx="1"/>
          </p:nvPr>
        </p:nvSpPr>
        <p:spPr>
          <a:xfrm>
            <a:off x="334566" y="1268760"/>
            <a:ext cx="7848872" cy="4983146"/>
          </a:xfrm>
        </p:spPr>
        <p:txBody>
          <a:bodyPr/>
          <a:lstStyle/>
          <a:p>
            <a:pPr marL="0" indent="0">
              <a:buNone/>
            </a:pPr>
            <a:r>
              <a:rPr lang="en-US" altLang="zh-CN" sz="2000" b="1" dirty="0" smtClean="0"/>
              <a:t>AI-enhanced Security:</a:t>
            </a:r>
            <a:endParaRPr lang="en-US" altLang="zh-CN" sz="2000" b="1" dirty="0"/>
          </a:p>
          <a:p>
            <a:endParaRPr lang="en-US" altLang="zh-CN" dirty="0"/>
          </a:p>
          <a:p>
            <a:r>
              <a:rPr lang="en-US" altLang="zh-CN" b="1" dirty="0" smtClean="0"/>
              <a:t>Accuracy. </a:t>
            </a:r>
            <a:r>
              <a:rPr lang="en-US" altLang="zh-CN" dirty="0" smtClean="0"/>
              <a:t>AI models can help improve the detection accuracy of existing security tools, e.g., intrusion detection systems, firewalls.</a:t>
            </a:r>
          </a:p>
          <a:p>
            <a:endParaRPr lang="en-US" altLang="zh-CN" b="1" dirty="0" smtClean="0"/>
          </a:p>
          <a:p>
            <a:r>
              <a:rPr lang="en-US" altLang="zh-CN" b="1" dirty="0" smtClean="0"/>
              <a:t>Efficiency. </a:t>
            </a:r>
            <a:r>
              <a:rPr lang="en-US" altLang="zh-CN" dirty="0" smtClean="0"/>
              <a:t>AI can help analyze many datasets (incl. logs</a:t>
            </a:r>
            <a:r>
              <a:rPr lang="en-US" altLang="zh-CN" dirty="0"/>
              <a:t>, network traffic) to detect anomalies in real time (e.g., UEBA—User and Entity Behavior Analytics</a:t>
            </a:r>
            <a:r>
              <a:rPr lang="en-US" altLang="zh-CN" dirty="0" smtClean="0"/>
              <a:t>).</a:t>
            </a:r>
          </a:p>
          <a:p>
            <a:endParaRPr lang="en-US" altLang="zh-CN" dirty="0"/>
          </a:p>
          <a:p>
            <a:r>
              <a:rPr lang="en-US" altLang="zh-CN" b="1" dirty="0"/>
              <a:t>Automation. </a:t>
            </a:r>
            <a:r>
              <a:rPr lang="en-US" altLang="zh-CN" dirty="0"/>
              <a:t>AI-driven SOAR (Security Orchestration, Automation, and Response) automates incident response (e.g., isolating infected systems). Self-healing systems </a:t>
            </a:r>
            <a:r>
              <a:rPr lang="en-US" altLang="zh-CN" dirty="0" smtClean="0"/>
              <a:t>can patch vulnerabilities.</a:t>
            </a:r>
            <a:endParaRPr lang="en-US" altLang="zh-CN" dirty="0"/>
          </a:p>
          <a:p>
            <a:endParaRPr lang="en-US" altLang="zh-CN" b="1" dirty="0"/>
          </a:p>
          <a:p>
            <a:r>
              <a:rPr lang="en-US" altLang="zh-CN" b="1" dirty="0" smtClean="0"/>
              <a:t>Novel attack identification. </a:t>
            </a:r>
            <a:r>
              <a:rPr lang="en-US" altLang="zh-CN" dirty="0" smtClean="0"/>
              <a:t>AI can facilitate predictive </a:t>
            </a:r>
            <a:r>
              <a:rPr lang="en-US" altLang="zh-CN" dirty="0"/>
              <a:t>analytics flag zero-day exploits by identifying unusual patterns.</a:t>
            </a:r>
            <a:endParaRPr lang="en-US" altLang="zh-CN" dirty="0" smtClean="0"/>
          </a:p>
        </p:txBody>
      </p:sp>
      <p:sp>
        <p:nvSpPr>
          <p:cNvPr id="4" name="Slide Number Placeholder 3"/>
          <p:cNvSpPr>
            <a:spLocks noGrp="1"/>
          </p:cNvSpPr>
          <p:nvPr>
            <p:ph type="sldNum" sz="quarter" idx="11"/>
          </p:nvPr>
        </p:nvSpPr>
        <p:spPr/>
        <p:txBody>
          <a:bodyPr/>
          <a:lstStyle/>
          <a:p>
            <a:fld id="{103EA872-A674-449B-A120-B97244F8E91D}" type="slidenum">
              <a:rPr lang="en-GB" smtClean="0"/>
              <a:pPr/>
              <a:t>13</a:t>
            </a:fld>
            <a:endParaRPr lang="en-GB" dirty="0"/>
          </a:p>
        </p:txBody>
      </p:sp>
      <p:pic>
        <p:nvPicPr>
          <p:cNvPr id="5" name="Picture 4"/>
          <p:cNvPicPr>
            <a:picLocks noChangeAspect="1"/>
          </p:cNvPicPr>
          <p:nvPr/>
        </p:nvPicPr>
        <p:blipFill>
          <a:blip r:embed="rId2"/>
          <a:stretch>
            <a:fillRect/>
          </a:stretch>
        </p:blipFill>
        <p:spPr>
          <a:xfrm>
            <a:off x="8367175" y="4221088"/>
            <a:ext cx="3571875" cy="2171700"/>
          </a:xfrm>
          <a:prstGeom prst="rect">
            <a:avLst/>
          </a:prstGeom>
        </p:spPr>
      </p:pic>
      <p:sp>
        <p:nvSpPr>
          <p:cNvPr id="6" name="Rectangle 5"/>
          <p:cNvSpPr/>
          <p:nvPr/>
        </p:nvSpPr>
        <p:spPr>
          <a:xfrm>
            <a:off x="8183438" y="1268760"/>
            <a:ext cx="4149726" cy="1815882"/>
          </a:xfrm>
          <a:prstGeom prst="rect">
            <a:avLst/>
          </a:prstGeom>
        </p:spPr>
        <p:txBody>
          <a:bodyPr wrap="square">
            <a:spAutoFit/>
          </a:bodyPr>
          <a:lstStyle/>
          <a:p>
            <a:r>
              <a:rPr lang="en-US" altLang="zh-CN" dirty="0" smtClean="0">
                <a:solidFill>
                  <a:schemeClr val="accent1"/>
                </a:solidFill>
              </a:rPr>
              <a:t>Advanced Use of </a:t>
            </a:r>
            <a:r>
              <a:rPr lang="zh-CN" altLang="en-US" dirty="0" smtClean="0">
                <a:solidFill>
                  <a:schemeClr val="accent1"/>
                </a:solidFill>
              </a:rPr>
              <a:t>G</a:t>
            </a:r>
            <a:r>
              <a:rPr lang="zh-CN" altLang="en-US" dirty="0">
                <a:solidFill>
                  <a:schemeClr val="accent1"/>
                </a:solidFill>
              </a:rPr>
              <a:t>enerative AI </a:t>
            </a:r>
            <a:r>
              <a:rPr lang="zh-CN" altLang="en-US" dirty="0" smtClean="0">
                <a:solidFill>
                  <a:schemeClr val="accent1"/>
                </a:solidFill>
              </a:rPr>
              <a:t>:</a:t>
            </a:r>
            <a:endParaRPr lang="zh-CN" altLang="en-US" dirty="0">
              <a:solidFill>
                <a:schemeClr val="accent1"/>
              </a:solidFill>
            </a:endParaRPr>
          </a:p>
          <a:p>
            <a:pPr marL="285750" indent="-285750">
              <a:buFont typeface="Arial" panose="020B0604020202020204" pitchFamily="34" charset="0"/>
              <a:buChar char="•"/>
            </a:pPr>
            <a:r>
              <a:rPr lang="zh-CN" altLang="en-US" b="1" dirty="0"/>
              <a:t>Simul</a:t>
            </a:r>
            <a:r>
              <a:rPr lang="zh-CN" altLang="en-US" b="1" dirty="0" smtClean="0"/>
              <a:t>ati</a:t>
            </a:r>
            <a:r>
              <a:rPr lang="zh-CN" altLang="en-US" b="1" dirty="0"/>
              <a:t>ng cyberattacks (e.g., </a:t>
            </a:r>
            <a:r>
              <a:rPr lang="zh-CN" altLang="en-US" b="1" dirty="0" smtClean="0"/>
              <a:t>w</a:t>
            </a:r>
            <a:r>
              <a:rPr lang="zh-CN" altLang="en-US" b="1" dirty="0"/>
              <a:t>ith AI-generated attack scenarios)</a:t>
            </a:r>
            <a:r>
              <a:rPr lang="zh-CN" altLang="en-US" b="1" dirty="0" smtClean="0"/>
              <a:t>.</a:t>
            </a:r>
            <a:endParaRPr lang="zh-CN" altLang="en-US" b="1" dirty="0"/>
          </a:p>
          <a:p>
            <a:pPr marL="285750" indent="-285750">
              <a:buFont typeface="Arial" panose="020B0604020202020204" pitchFamily="34" charset="0"/>
              <a:buChar char="•"/>
            </a:pPr>
            <a:r>
              <a:rPr lang="zh-CN" altLang="en-US" b="1" dirty="0"/>
              <a:t>Generating synthetic training data for </a:t>
            </a:r>
            <a:r>
              <a:rPr lang="zh-CN" altLang="en-US" b="1" dirty="0" smtClean="0"/>
              <a:t>d</a:t>
            </a:r>
            <a:r>
              <a:rPr lang="zh-CN" altLang="en-US" b="1" dirty="0"/>
              <a:t>etection models.</a:t>
            </a:r>
          </a:p>
        </p:txBody>
      </p:sp>
    </p:spTree>
    <p:extLst>
      <p:ext uri="{BB962C8B-B14F-4D97-AF65-F5344CB8AC3E}">
        <p14:creationId xmlns:p14="http://schemas.microsoft.com/office/powerpoint/2010/main" val="345284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a:xfrm>
            <a:off x="1126654" y="116632"/>
            <a:ext cx="9312374" cy="972716"/>
          </a:xfrm>
        </p:spPr>
        <p:txBody>
          <a:bodyPr/>
          <a:lstStyle/>
          <a:p>
            <a:r>
              <a:rPr lang="en-GB" dirty="0" smtClean="0"/>
              <a:t>Outline</a:t>
            </a:r>
            <a:endParaRPr lang="en-GB" dirty="0"/>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a:xfrm>
            <a:off x="1126654" y="1484784"/>
            <a:ext cx="9528398" cy="4545578"/>
          </a:xfrm>
        </p:spPr>
        <p:txBody>
          <a:bodyPr/>
          <a:lstStyle/>
          <a:p>
            <a:r>
              <a:rPr lang="en-US" altLang="en-US" sz="2400" dirty="0">
                <a:solidFill>
                  <a:schemeClr val="accent6"/>
                </a:solidFill>
              </a:rPr>
              <a:t>Background </a:t>
            </a:r>
            <a:r>
              <a:rPr lang="en-US" altLang="en-US" sz="2400" dirty="0" smtClean="0">
                <a:solidFill>
                  <a:schemeClr val="accent6"/>
                </a:solidFill>
              </a:rPr>
              <a:t>on Cyber Security</a:t>
            </a:r>
            <a:endParaRPr lang="en-US" altLang="en-US" sz="2400" dirty="0">
              <a:solidFill>
                <a:schemeClr val="accent6"/>
              </a:solidFill>
            </a:endParaRPr>
          </a:p>
          <a:p>
            <a:r>
              <a:rPr lang="en-US" altLang="en-US" sz="2400" dirty="0">
                <a:solidFill>
                  <a:schemeClr val="accent6"/>
                </a:solidFill>
              </a:rPr>
              <a:t>Future Cybersecurity Trends </a:t>
            </a:r>
            <a:endParaRPr lang="en-US" altLang="en-US" sz="2400" dirty="0" smtClean="0">
              <a:solidFill>
                <a:schemeClr val="accent6"/>
              </a:solidFill>
            </a:endParaRPr>
          </a:p>
          <a:p>
            <a:pPr lvl="1"/>
            <a:r>
              <a:rPr lang="en-US" altLang="en-US" sz="2000" dirty="0">
                <a:solidFill>
                  <a:schemeClr val="accent6"/>
                </a:solidFill>
              </a:rPr>
              <a:t>AI-Driven Cyber Threats </a:t>
            </a:r>
          </a:p>
          <a:p>
            <a:pPr lvl="1"/>
            <a:r>
              <a:rPr lang="en-US" altLang="en-US" sz="2000" dirty="0">
                <a:solidFill>
                  <a:schemeClr val="accent6"/>
                </a:solidFill>
              </a:rPr>
              <a:t>AI-Enhanced Cyber Solutions</a:t>
            </a:r>
          </a:p>
          <a:p>
            <a:r>
              <a:rPr lang="en-US" altLang="en-US" sz="2400" dirty="0" smtClean="0">
                <a:solidFill>
                  <a:schemeClr val="accent6"/>
                </a:solidFill>
              </a:rPr>
              <a:t>Discussion</a:t>
            </a:r>
            <a:endParaRPr lang="en-US" altLang="en-US" sz="2400" dirty="0">
              <a:solidFill>
                <a:schemeClr val="accent6"/>
              </a:solidFill>
            </a:endParaRPr>
          </a:p>
          <a:p>
            <a:r>
              <a:rPr lang="en-US" altLang="en-US" sz="2400" dirty="0" smtClean="0"/>
              <a:t>Conclusion</a:t>
            </a:r>
            <a:endParaRPr lang="en-US" altLang="en-US" sz="2400" dirty="0"/>
          </a:p>
        </p:txBody>
      </p:sp>
      <p:sp>
        <p:nvSpPr>
          <p:cNvPr id="4" name="Slide Number Placeholder 3"/>
          <p:cNvSpPr>
            <a:spLocks noGrp="1"/>
          </p:cNvSpPr>
          <p:nvPr>
            <p:ph type="sldNum" sz="quarter" idx="11"/>
          </p:nvPr>
        </p:nvSpPr>
        <p:spPr/>
        <p:txBody>
          <a:bodyPr/>
          <a:lstStyle/>
          <a:p>
            <a:fld id="{103EA872-A674-449B-A120-B97244F8E91D}" type="slidenum">
              <a:rPr lang="en-GB" smtClean="0"/>
              <a:pPr/>
              <a:t>14</a:t>
            </a:fld>
            <a:endParaRPr lang="en-GB"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3012" y="4221088"/>
            <a:ext cx="1316038" cy="207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custData r:id="rId1"/>
      <p:custData r:id="rId2"/>
    </p:custDataLst>
    <p:extLst>
      <p:ext uri="{BB962C8B-B14F-4D97-AF65-F5344CB8AC3E}">
        <p14:creationId xmlns:p14="http://schemas.microsoft.com/office/powerpoint/2010/main" val="3240235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734" y="116632"/>
            <a:ext cx="9132354" cy="626609"/>
          </a:xfrm>
        </p:spPr>
        <p:txBody>
          <a:bodyPr/>
          <a:lstStyle/>
          <a:p>
            <a:r>
              <a:rPr lang="en-US" altLang="zh-CN" dirty="0" smtClean="0"/>
              <a:t>Emerging and Open Challenges on AI in Security</a:t>
            </a:r>
            <a:endParaRPr lang="zh-CN" altLang="en-US" dirty="0"/>
          </a:p>
        </p:txBody>
      </p:sp>
      <p:sp>
        <p:nvSpPr>
          <p:cNvPr id="3" name="Content Placeholder 2"/>
          <p:cNvSpPr>
            <a:spLocks noGrp="1"/>
          </p:cNvSpPr>
          <p:nvPr>
            <p:ph idx="1"/>
          </p:nvPr>
        </p:nvSpPr>
        <p:spPr>
          <a:xfrm>
            <a:off x="478582" y="1268760"/>
            <a:ext cx="10608518" cy="5400600"/>
          </a:xfrm>
        </p:spPr>
        <p:txBody>
          <a:bodyPr/>
          <a:lstStyle/>
          <a:p>
            <a:r>
              <a:rPr lang="en-US" altLang="zh-CN" b="1" dirty="0" err="1"/>
              <a:t>Explainability</a:t>
            </a:r>
            <a:r>
              <a:rPr lang="en-US" altLang="zh-CN" b="1" dirty="0"/>
              <a:t> </a:t>
            </a:r>
            <a:r>
              <a:rPr lang="en-US" altLang="zh-CN" b="1" dirty="0" smtClean="0"/>
              <a:t>and </a:t>
            </a:r>
            <a:r>
              <a:rPr lang="en-US" altLang="zh-CN" b="1" dirty="0"/>
              <a:t>Trust: </a:t>
            </a:r>
            <a:r>
              <a:rPr lang="en-US" altLang="zh-CN" dirty="0"/>
              <a:t>Black-box AI models (e.g., deep learning) may make unexplainable security decisions.</a:t>
            </a:r>
          </a:p>
          <a:p>
            <a:endParaRPr lang="en-US" altLang="zh-CN" dirty="0"/>
          </a:p>
          <a:p>
            <a:r>
              <a:rPr lang="en-US" altLang="zh-CN" b="1" dirty="0"/>
              <a:t>Bias </a:t>
            </a:r>
            <a:r>
              <a:rPr lang="en-US" altLang="zh-CN" b="1" dirty="0" smtClean="0"/>
              <a:t>and </a:t>
            </a:r>
            <a:r>
              <a:rPr lang="en-US" altLang="zh-CN" b="1" dirty="0"/>
              <a:t>Fairness: </a:t>
            </a:r>
            <a:r>
              <a:rPr lang="en-US" altLang="zh-CN" dirty="0"/>
              <a:t>Flawed training data can lead to discriminatory or ineffective security policies.</a:t>
            </a:r>
          </a:p>
          <a:p>
            <a:endParaRPr lang="en-US" altLang="zh-CN" dirty="0"/>
          </a:p>
          <a:p>
            <a:r>
              <a:rPr lang="en-US" altLang="zh-CN" b="1" dirty="0"/>
              <a:t>Regulation </a:t>
            </a:r>
            <a:r>
              <a:rPr lang="en-US" altLang="zh-CN" b="1" dirty="0" smtClean="0"/>
              <a:t>and </a:t>
            </a:r>
            <a:r>
              <a:rPr lang="en-US" altLang="zh-CN" b="1" dirty="0"/>
              <a:t>Compliance: </a:t>
            </a:r>
            <a:r>
              <a:rPr lang="en-US" altLang="zh-CN" dirty="0"/>
              <a:t>Governments struggle to regulate dual-use AI (e.g., the EU AI Act, NIST AI RMF</a:t>
            </a:r>
            <a:r>
              <a:rPr lang="en-US" altLang="zh-CN" dirty="0" smtClean="0"/>
              <a:t>).</a:t>
            </a:r>
          </a:p>
          <a:p>
            <a:pPr lvl="1"/>
            <a:r>
              <a:rPr lang="en-US" altLang="zh-CN" dirty="0" smtClean="0"/>
              <a:t>For students, how to use AI in their studies?</a:t>
            </a:r>
            <a:endParaRPr lang="en-US" altLang="zh-CN" dirty="0"/>
          </a:p>
          <a:p>
            <a:endParaRPr lang="en-US" altLang="zh-CN" dirty="0"/>
          </a:p>
          <a:p>
            <a:r>
              <a:rPr lang="en-US" altLang="zh-CN" b="1" dirty="0"/>
              <a:t>Supply Chain Risks: </a:t>
            </a:r>
            <a:r>
              <a:rPr lang="en-US" altLang="zh-CN" dirty="0"/>
              <a:t>Third-party AI tools (e.g., </a:t>
            </a:r>
            <a:r>
              <a:rPr lang="en-US" altLang="zh-CN" dirty="0" err="1"/>
              <a:t>ChatGPT</a:t>
            </a:r>
            <a:r>
              <a:rPr lang="en-US" altLang="zh-CN" dirty="0"/>
              <a:t> plugins) introduce new attack surfaces.</a:t>
            </a:r>
          </a:p>
        </p:txBody>
      </p:sp>
      <p:sp>
        <p:nvSpPr>
          <p:cNvPr id="4" name="Slide Number Placeholder 3"/>
          <p:cNvSpPr>
            <a:spLocks noGrp="1"/>
          </p:cNvSpPr>
          <p:nvPr>
            <p:ph type="sldNum" sz="quarter" idx="11"/>
          </p:nvPr>
        </p:nvSpPr>
        <p:spPr/>
        <p:txBody>
          <a:bodyPr/>
          <a:lstStyle/>
          <a:p>
            <a:fld id="{103EA872-A674-449B-A120-B97244F8E91D}" type="slidenum">
              <a:rPr lang="en-GB" smtClean="0"/>
              <a:pPr/>
              <a:t>15</a:t>
            </a:fld>
            <a:endParaRPr lang="en-GB" dirty="0"/>
          </a:p>
        </p:txBody>
      </p:sp>
      <p:pic>
        <p:nvPicPr>
          <p:cNvPr id="5" name="Picture 4"/>
          <p:cNvPicPr>
            <a:picLocks noChangeAspect="1"/>
          </p:cNvPicPr>
          <p:nvPr/>
        </p:nvPicPr>
        <p:blipFill>
          <a:blip r:embed="rId3"/>
          <a:stretch>
            <a:fillRect/>
          </a:stretch>
        </p:blipFill>
        <p:spPr>
          <a:xfrm>
            <a:off x="3214886" y="4560000"/>
            <a:ext cx="4371975" cy="1981200"/>
          </a:xfrm>
          <a:prstGeom prst="rect">
            <a:avLst/>
          </a:prstGeom>
        </p:spPr>
      </p:pic>
    </p:spTree>
    <p:extLst>
      <p:ext uri="{BB962C8B-B14F-4D97-AF65-F5344CB8AC3E}">
        <p14:creationId xmlns:p14="http://schemas.microsoft.com/office/powerpoint/2010/main" val="1139615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734" y="332656"/>
            <a:ext cx="9456390" cy="432048"/>
          </a:xfrm>
        </p:spPr>
        <p:txBody>
          <a:bodyPr/>
          <a:lstStyle/>
          <a:p>
            <a:r>
              <a:rPr lang="en-US" altLang="zh-CN" dirty="0" smtClean="0"/>
              <a:t> Potential Countermeasures</a:t>
            </a:r>
            <a:endParaRPr lang="en-US" altLang="zh-CN" dirty="0"/>
          </a:p>
        </p:txBody>
      </p:sp>
      <p:sp>
        <p:nvSpPr>
          <p:cNvPr id="3" name="Content Placeholder 2"/>
          <p:cNvSpPr>
            <a:spLocks noGrp="1"/>
          </p:cNvSpPr>
          <p:nvPr>
            <p:ph idx="1"/>
          </p:nvPr>
        </p:nvSpPr>
        <p:spPr>
          <a:xfrm>
            <a:off x="838622" y="1268760"/>
            <a:ext cx="9217024" cy="4983146"/>
          </a:xfrm>
        </p:spPr>
        <p:txBody>
          <a:bodyPr/>
          <a:lstStyle/>
          <a:p>
            <a:r>
              <a:rPr lang="en-US" altLang="zh-CN" b="1" dirty="0"/>
              <a:t>AI Security Frameworks: </a:t>
            </a:r>
            <a:r>
              <a:rPr lang="en-US" altLang="zh-CN" dirty="0"/>
              <a:t>Adopt </a:t>
            </a:r>
            <a:r>
              <a:rPr lang="en-US" altLang="zh-CN" dirty="0" smtClean="0"/>
              <a:t>guidelines to help establish security protection, such as </a:t>
            </a:r>
            <a:r>
              <a:rPr lang="en-US" altLang="zh-CN" dirty="0"/>
              <a:t>NIST AI Risk Management Framework (RMF), MITRE ATLAS.</a:t>
            </a:r>
          </a:p>
          <a:p>
            <a:endParaRPr lang="en-US" altLang="zh-CN" dirty="0"/>
          </a:p>
          <a:p>
            <a:r>
              <a:rPr lang="en-US" altLang="zh-CN" b="1" dirty="0"/>
              <a:t>Third-Party AI Audits: </a:t>
            </a:r>
            <a:r>
              <a:rPr lang="en-US" altLang="zh-CN" dirty="0" smtClean="0"/>
              <a:t>Ensure </a:t>
            </a:r>
            <a:r>
              <a:rPr lang="en-US" altLang="zh-CN" dirty="0"/>
              <a:t>AI </a:t>
            </a:r>
            <a:r>
              <a:rPr lang="en-US" altLang="zh-CN" dirty="0" smtClean="0"/>
              <a:t>vendors to log events </a:t>
            </a:r>
            <a:r>
              <a:rPr lang="en-US" altLang="zh-CN" dirty="0"/>
              <a:t>for security </a:t>
            </a:r>
            <a:r>
              <a:rPr lang="en-US" altLang="zh-CN" dirty="0" smtClean="0"/>
              <a:t>risk analysis </a:t>
            </a:r>
            <a:r>
              <a:rPr lang="en-US" altLang="zh-CN" dirty="0"/>
              <a:t>(e.g., backdoors in pre-trained models).</a:t>
            </a:r>
          </a:p>
          <a:p>
            <a:endParaRPr lang="en-US" altLang="zh-CN" dirty="0"/>
          </a:p>
          <a:p>
            <a:r>
              <a:rPr lang="en-US" altLang="zh-CN" b="1" dirty="0"/>
              <a:t>Red Teaming AI Systems: </a:t>
            </a:r>
            <a:r>
              <a:rPr lang="en-US" altLang="zh-CN" dirty="0"/>
              <a:t>Simulate AI-powered attacks to test defenses</a:t>
            </a:r>
            <a:r>
              <a:rPr lang="en-US" altLang="zh-CN" dirty="0" smtClean="0"/>
              <a:t>.</a:t>
            </a:r>
          </a:p>
          <a:p>
            <a:endParaRPr lang="en-US" altLang="zh-CN" dirty="0"/>
          </a:p>
          <a:p>
            <a:r>
              <a:rPr lang="en-US" altLang="zh-CN" b="1" dirty="0"/>
              <a:t>Homomorphic Encryption (HE): </a:t>
            </a:r>
            <a:r>
              <a:rPr lang="en-US" altLang="zh-CN" dirty="0"/>
              <a:t>Allows AI to process encrypted data without decryption.</a:t>
            </a:r>
          </a:p>
          <a:p>
            <a:endParaRPr lang="en-US" altLang="zh-CN" dirty="0"/>
          </a:p>
          <a:p>
            <a:r>
              <a:rPr lang="en-US" altLang="zh-CN" b="1" dirty="0" err="1"/>
              <a:t>Blockchain</a:t>
            </a:r>
            <a:r>
              <a:rPr lang="en-US" altLang="zh-CN" b="1" dirty="0"/>
              <a:t> for AI Integrity: </a:t>
            </a:r>
            <a:r>
              <a:rPr lang="en-US" altLang="zh-CN" dirty="0"/>
              <a:t>Ensures tamper-proof AI model deployments.</a:t>
            </a:r>
          </a:p>
          <a:p>
            <a:endParaRPr lang="en-US" altLang="zh-CN" dirty="0" smtClean="0"/>
          </a:p>
          <a:p>
            <a:r>
              <a:rPr lang="en-US" altLang="zh-CN" b="1" dirty="0"/>
              <a:t>Continuous </a:t>
            </a:r>
            <a:r>
              <a:rPr lang="en-US" altLang="zh-CN" b="1" dirty="0" smtClean="0"/>
              <a:t>Education and Training</a:t>
            </a:r>
            <a:r>
              <a:rPr lang="en-US" altLang="zh-CN" b="1" dirty="0"/>
              <a:t>: </a:t>
            </a:r>
            <a:r>
              <a:rPr lang="en-US" altLang="zh-CN" dirty="0"/>
              <a:t>Educate staff on AI-driven threats (e.g., </a:t>
            </a:r>
            <a:r>
              <a:rPr lang="en-US" altLang="zh-CN" dirty="0" err="1"/>
              <a:t>deepfake</a:t>
            </a:r>
            <a:r>
              <a:rPr lang="en-US" altLang="zh-CN" dirty="0"/>
              <a:t> </a:t>
            </a:r>
            <a:r>
              <a:rPr lang="en-US" altLang="zh-CN" dirty="0" smtClean="0"/>
              <a:t>threats</a:t>
            </a:r>
            <a:r>
              <a:rPr lang="en-US" altLang="zh-CN" dirty="0"/>
              <a:t>).</a:t>
            </a:r>
            <a:endParaRPr lang="en-US" altLang="zh-CN" dirty="0" smtClean="0"/>
          </a:p>
          <a:p>
            <a:endParaRPr lang="en-US" altLang="zh-CN" dirty="0"/>
          </a:p>
          <a:p>
            <a:endParaRPr lang="en-US" altLang="zh-CN" dirty="0" smtClean="0"/>
          </a:p>
          <a:p>
            <a:endParaRPr lang="en-US" altLang="zh-CN" dirty="0"/>
          </a:p>
        </p:txBody>
      </p:sp>
      <p:sp>
        <p:nvSpPr>
          <p:cNvPr id="4" name="Slide Number Placeholder 3"/>
          <p:cNvSpPr>
            <a:spLocks noGrp="1"/>
          </p:cNvSpPr>
          <p:nvPr>
            <p:ph type="sldNum" sz="quarter" idx="11"/>
          </p:nvPr>
        </p:nvSpPr>
        <p:spPr/>
        <p:txBody>
          <a:bodyPr/>
          <a:lstStyle/>
          <a:p>
            <a:fld id="{103EA872-A674-449B-A120-B97244F8E91D}" type="slidenum">
              <a:rPr lang="en-GB" smtClean="0"/>
              <a:pPr/>
              <a:t>16</a:t>
            </a:fld>
            <a:endParaRPr lang="en-GB" dirty="0"/>
          </a:p>
        </p:txBody>
      </p:sp>
      <p:pic>
        <p:nvPicPr>
          <p:cNvPr id="5" name="Picture 4"/>
          <p:cNvPicPr>
            <a:picLocks noChangeAspect="1"/>
          </p:cNvPicPr>
          <p:nvPr/>
        </p:nvPicPr>
        <p:blipFill>
          <a:blip r:embed="rId2"/>
          <a:stretch>
            <a:fillRect/>
          </a:stretch>
        </p:blipFill>
        <p:spPr>
          <a:xfrm>
            <a:off x="10187000" y="5274330"/>
            <a:ext cx="2232248" cy="1122223"/>
          </a:xfrm>
          <a:prstGeom prst="rect">
            <a:avLst/>
          </a:prstGeom>
        </p:spPr>
      </p:pic>
    </p:spTree>
    <p:extLst>
      <p:ext uri="{BB962C8B-B14F-4D97-AF65-F5344CB8AC3E}">
        <p14:creationId xmlns:p14="http://schemas.microsoft.com/office/powerpoint/2010/main" val="3409959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750" y="107888"/>
            <a:ext cx="10032454" cy="698617"/>
          </a:xfrm>
        </p:spPr>
        <p:txBody>
          <a:bodyPr/>
          <a:lstStyle/>
          <a:p>
            <a:r>
              <a:rPr lang="en-US" altLang="zh-CN" dirty="0" smtClean="0"/>
              <a:t>Case: CIDN </a:t>
            </a:r>
            <a:r>
              <a:rPr lang="en-US" altLang="zh-CN" dirty="0"/>
              <a:t>framework with major components</a:t>
            </a:r>
            <a:endParaRPr lang="zh-CN" altLang="en-US" dirty="0"/>
          </a:p>
        </p:txBody>
      </p:sp>
      <p:pic>
        <p:nvPicPr>
          <p:cNvPr id="5" name="Content Placeholder 4"/>
          <p:cNvPicPr>
            <a:picLocks noGrp="1" noChangeAspect="1"/>
          </p:cNvPicPr>
          <p:nvPr>
            <p:ph idx="1"/>
          </p:nvPr>
        </p:nvPicPr>
        <p:blipFill>
          <a:blip r:embed="rId2"/>
          <a:stretch>
            <a:fillRect/>
          </a:stretch>
        </p:blipFill>
        <p:spPr>
          <a:xfrm>
            <a:off x="190550" y="1340767"/>
            <a:ext cx="6515886" cy="4304878"/>
          </a:xfrm>
          <a:prstGeom prst="rect">
            <a:avLst/>
          </a:prstGeom>
        </p:spPr>
      </p:pic>
      <p:sp>
        <p:nvSpPr>
          <p:cNvPr id="4" name="Slide Number Placeholder 3"/>
          <p:cNvSpPr>
            <a:spLocks noGrp="1"/>
          </p:cNvSpPr>
          <p:nvPr>
            <p:ph type="sldNum" sz="quarter" idx="11"/>
          </p:nvPr>
        </p:nvSpPr>
        <p:spPr/>
        <p:txBody>
          <a:bodyPr/>
          <a:lstStyle/>
          <a:p>
            <a:fld id="{103EA872-A674-449B-A120-B97244F8E91D}" type="slidenum">
              <a:rPr lang="en-GB" smtClean="0"/>
              <a:pPr/>
              <a:t>17</a:t>
            </a:fld>
            <a:endParaRPr lang="en-GB" dirty="0"/>
          </a:p>
        </p:txBody>
      </p:sp>
      <p:sp>
        <p:nvSpPr>
          <p:cNvPr id="6" name="Rectangle 5"/>
          <p:cNvSpPr/>
          <p:nvPr/>
        </p:nvSpPr>
        <p:spPr>
          <a:xfrm>
            <a:off x="5087094" y="5805264"/>
            <a:ext cx="7632848" cy="646331"/>
          </a:xfrm>
          <a:prstGeom prst="rect">
            <a:avLst/>
          </a:prstGeom>
        </p:spPr>
        <p:txBody>
          <a:bodyPr wrap="square">
            <a:spAutoFit/>
          </a:bodyPr>
          <a:lstStyle/>
          <a:p>
            <a:r>
              <a:rPr lang="zh-CN" altLang="en-US" sz="1200" dirty="0" smtClean="0"/>
              <a:t>W</a:t>
            </a:r>
            <a:r>
              <a:rPr lang="en-US" altLang="zh-CN" sz="1200" dirty="0" smtClean="0"/>
              <a:t>.</a:t>
            </a:r>
            <a:r>
              <a:rPr lang="zh-CN" altLang="en-US" sz="1200" dirty="0" smtClean="0"/>
              <a:t> </a:t>
            </a:r>
            <a:r>
              <a:rPr lang="zh-CN" altLang="en-US" sz="1200" dirty="0"/>
              <a:t>Li and </a:t>
            </a:r>
            <a:r>
              <a:rPr lang="zh-CN" altLang="en-US" sz="1200" dirty="0" smtClean="0"/>
              <a:t>W</a:t>
            </a:r>
            <a:r>
              <a:rPr lang="en-US" altLang="zh-CN" sz="1200" dirty="0" smtClean="0"/>
              <a:t>.</a:t>
            </a:r>
            <a:r>
              <a:rPr lang="zh-CN" altLang="en-US" sz="1200" dirty="0" smtClean="0"/>
              <a:t> </a:t>
            </a:r>
            <a:r>
              <a:rPr lang="zh-CN" altLang="en-US" sz="1200" dirty="0"/>
              <a:t>Meng. Collaborative intrusion detection in the era of IoT: Recent Advances and Challenges. Security and Privacy in the Internet of Things: Architectures, Techniques, and Applications (Book</a:t>
            </a:r>
            <a:r>
              <a:rPr lang="zh-CN" altLang="en-US" sz="1200" dirty="0" smtClean="0"/>
              <a:t>), </a:t>
            </a:r>
            <a:r>
              <a:rPr lang="zh-CN" altLang="en-US" sz="1200" dirty="0"/>
              <a:t>Wiley-IE</a:t>
            </a:r>
            <a:r>
              <a:rPr lang="zh-CN" altLang="en-US" sz="1200" dirty="0" smtClean="0"/>
              <a:t>E, </a:t>
            </a:r>
            <a:r>
              <a:rPr lang="en-US" altLang="zh-CN" sz="1200" dirty="0" smtClean="0"/>
              <a:t>2021</a:t>
            </a:r>
            <a:r>
              <a:rPr lang="zh-CN" altLang="en-US" sz="1200" dirty="0" smtClean="0"/>
              <a:t>.</a:t>
            </a:r>
            <a:endParaRPr lang="zh-CN" altLang="en-US" sz="1200" dirty="0"/>
          </a:p>
        </p:txBody>
      </p:sp>
      <p:sp>
        <p:nvSpPr>
          <p:cNvPr id="7" name="Rectangle 6"/>
          <p:cNvSpPr/>
          <p:nvPr/>
        </p:nvSpPr>
        <p:spPr>
          <a:xfrm>
            <a:off x="6815286" y="1772816"/>
            <a:ext cx="5375127" cy="3662541"/>
          </a:xfrm>
          <a:prstGeom prst="rect">
            <a:avLst/>
          </a:prstGeom>
        </p:spPr>
        <p:txBody>
          <a:bodyPr wrap="square">
            <a:spAutoFit/>
          </a:bodyPr>
          <a:lstStyle/>
          <a:p>
            <a:r>
              <a:rPr lang="zh-CN" altLang="en-US" b="1" dirty="0"/>
              <a:t>Detection engine. </a:t>
            </a:r>
            <a:r>
              <a:rPr lang="zh-CN" altLang="en-US" dirty="0"/>
              <a:t>Similar to a single IDS, detection engine here can employ both signature-based and anomaly-based detection to help examin</a:t>
            </a:r>
            <a:r>
              <a:rPr lang="zh-CN" altLang="en-US" dirty="0" smtClean="0"/>
              <a:t>e i</a:t>
            </a:r>
            <a:r>
              <a:rPr lang="zh-CN" altLang="en-US" dirty="0"/>
              <a:t>ncoming events</a:t>
            </a:r>
            <a:r>
              <a:rPr lang="zh-CN" altLang="en-US" dirty="0" smtClean="0"/>
              <a:t>.</a:t>
            </a:r>
            <a:endParaRPr lang="en-US" altLang="zh-CN" dirty="0" smtClean="0"/>
          </a:p>
          <a:p>
            <a:r>
              <a:rPr lang="en-US" altLang="zh-CN" b="1" dirty="0"/>
              <a:t>Trust management.</a:t>
            </a:r>
            <a:r>
              <a:rPr lang="en-US" altLang="zh-CN" dirty="0"/>
              <a:t> </a:t>
            </a:r>
            <a:r>
              <a:rPr lang="en-US" altLang="zh-CN" dirty="0" smtClean="0"/>
              <a:t>Help </a:t>
            </a:r>
            <a:r>
              <a:rPr lang="en-US" altLang="zh-CN" dirty="0"/>
              <a:t>build the trust relationship among various </a:t>
            </a:r>
            <a:r>
              <a:rPr lang="en-US" altLang="zh-CN" dirty="0" smtClean="0"/>
              <a:t>nodes and </a:t>
            </a:r>
            <a:r>
              <a:rPr lang="en-US" altLang="zh-CN" dirty="0"/>
              <a:t>identify malicious </a:t>
            </a:r>
            <a:r>
              <a:rPr lang="en-US" altLang="zh-CN" dirty="0" smtClean="0"/>
              <a:t>nodes.</a:t>
            </a:r>
          </a:p>
          <a:p>
            <a:r>
              <a:rPr lang="en-US" altLang="zh-CN" b="1" dirty="0"/>
              <a:t>Collaboration. </a:t>
            </a:r>
            <a:r>
              <a:rPr lang="en-US" altLang="zh-CN" dirty="0"/>
              <a:t>This component is used to help coordinate the </a:t>
            </a:r>
            <a:r>
              <a:rPr lang="en-US" altLang="zh-CN" dirty="0" smtClean="0"/>
              <a:t>information exchange </a:t>
            </a:r>
            <a:r>
              <a:rPr lang="en-US" altLang="zh-CN" dirty="0"/>
              <a:t>among </a:t>
            </a:r>
            <a:r>
              <a:rPr lang="en-US" altLang="zh-CN" dirty="0" smtClean="0"/>
              <a:t>different nodes.</a:t>
            </a:r>
          </a:p>
          <a:p>
            <a:r>
              <a:rPr lang="en-US" altLang="zh-CN" b="1" dirty="0"/>
              <a:t>Communication. </a:t>
            </a:r>
            <a:r>
              <a:rPr lang="en-US" altLang="zh-CN" dirty="0"/>
              <a:t>This component is mainly responsible for building physical connections with different nodes.</a:t>
            </a:r>
            <a:endParaRPr lang="zh-CN" altLang="en-US" dirty="0"/>
          </a:p>
        </p:txBody>
      </p:sp>
    </p:spTree>
    <p:extLst>
      <p:ext uri="{BB962C8B-B14F-4D97-AF65-F5344CB8AC3E}">
        <p14:creationId xmlns:p14="http://schemas.microsoft.com/office/powerpoint/2010/main" val="3151988480"/>
      </p:ext>
    </p:extLst>
  </p:cSld>
  <p:clrMapOvr>
    <a:masterClrMapping/>
  </p:clrMapOvr>
  <mc:AlternateContent xmlns:mc="http://schemas.openxmlformats.org/markup-compatibility/2006" xmlns:p14="http://schemas.microsoft.com/office/powerpoint/2010/main">
    <mc:Choice Requires="p14">
      <p:transition spd="slow" p14:dur="2000" advTm="36826"/>
    </mc:Choice>
    <mc:Fallback xmlns="">
      <p:transition spd="slow" advTm="3682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759" y="188640"/>
            <a:ext cx="9577064" cy="626609"/>
          </a:xfrm>
        </p:spPr>
        <p:txBody>
          <a:bodyPr/>
          <a:lstStyle/>
          <a:p>
            <a:r>
              <a:rPr lang="en-US" altLang="zh-CN" dirty="0" smtClean="0"/>
              <a:t>Case: </a:t>
            </a:r>
            <a:r>
              <a:rPr lang="en-US" altLang="zh-CN" dirty="0" err="1" smtClean="0"/>
              <a:t>Blockchain</a:t>
            </a:r>
            <a:r>
              <a:rPr lang="en-US" altLang="zh-CN" dirty="0" smtClean="0"/>
              <a:t> with ML/AI-based CIDS</a:t>
            </a:r>
            <a:endParaRPr lang="zh-CN" altLang="en-US" dirty="0"/>
          </a:p>
        </p:txBody>
      </p:sp>
      <p:sp>
        <p:nvSpPr>
          <p:cNvPr id="4" name="Slide Number Placeholder 3"/>
          <p:cNvSpPr>
            <a:spLocks noGrp="1"/>
          </p:cNvSpPr>
          <p:nvPr>
            <p:ph type="sldNum" sz="quarter" idx="11"/>
          </p:nvPr>
        </p:nvSpPr>
        <p:spPr/>
        <p:txBody>
          <a:bodyPr/>
          <a:lstStyle/>
          <a:p>
            <a:fld id="{103EA872-A674-449B-A120-B97244F8E91D}" type="slidenum">
              <a:rPr lang="en-GB" smtClean="0"/>
              <a:pPr/>
              <a:t>18</a:t>
            </a:fld>
            <a:endParaRPr lang="en-GB" dirty="0"/>
          </a:p>
        </p:txBody>
      </p:sp>
      <p:sp>
        <p:nvSpPr>
          <p:cNvPr id="7" name="Content Placeholder 2"/>
          <p:cNvSpPr>
            <a:spLocks noGrp="1"/>
          </p:cNvSpPr>
          <p:nvPr>
            <p:ph idx="1"/>
          </p:nvPr>
        </p:nvSpPr>
        <p:spPr>
          <a:xfrm>
            <a:off x="7293869" y="3861048"/>
            <a:ext cx="4896544" cy="1656184"/>
          </a:xfrm>
        </p:spPr>
        <p:txBody>
          <a:bodyPr/>
          <a:lstStyle/>
          <a:p>
            <a:pPr marL="0" indent="0">
              <a:buNone/>
            </a:pPr>
            <a:r>
              <a:rPr lang="en-US" altLang="zh-CN" b="1" dirty="0" err="1" smtClean="0">
                <a:solidFill>
                  <a:schemeClr val="accent6"/>
                </a:solidFill>
              </a:rPr>
              <a:t>Blockchain</a:t>
            </a:r>
            <a:r>
              <a:rPr lang="en-US" altLang="zh-CN" b="1" dirty="0" smtClean="0">
                <a:solidFill>
                  <a:schemeClr val="accent6"/>
                </a:solidFill>
              </a:rPr>
              <a:t> Layer:</a:t>
            </a:r>
          </a:p>
          <a:p>
            <a:r>
              <a:rPr lang="en-US" altLang="zh-CN" dirty="0" smtClean="0"/>
              <a:t>This </a:t>
            </a:r>
            <a:r>
              <a:rPr lang="en-US" altLang="zh-CN" dirty="0"/>
              <a:t>layer makes the framework different from traditional CIDN architectures, through allowing to establish a consortium </a:t>
            </a:r>
            <a:r>
              <a:rPr lang="en-US" altLang="zh-CN" dirty="0" err="1"/>
              <a:t>blockchain</a:t>
            </a:r>
            <a:r>
              <a:rPr lang="en-US" altLang="zh-CN" dirty="0" smtClean="0"/>
              <a:t>.</a:t>
            </a:r>
          </a:p>
          <a:p>
            <a:r>
              <a:rPr lang="en-US" altLang="zh-CN" dirty="0" smtClean="0"/>
              <a:t>To verify ML model / events / messages via </a:t>
            </a:r>
            <a:r>
              <a:rPr lang="en-US" altLang="zh-CN" dirty="0" err="1" smtClean="0"/>
              <a:t>blockchain</a:t>
            </a:r>
            <a:r>
              <a:rPr lang="en-US" altLang="zh-CN" dirty="0" smtClean="0"/>
              <a:t>.</a:t>
            </a:r>
            <a:endParaRPr lang="zh-CN" altLang="en-US" dirty="0"/>
          </a:p>
        </p:txBody>
      </p:sp>
      <p:pic>
        <p:nvPicPr>
          <p:cNvPr id="5" name="Picture 4"/>
          <p:cNvPicPr>
            <a:picLocks noChangeAspect="1"/>
          </p:cNvPicPr>
          <p:nvPr/>
        </p:nvPicPr>
        <p:blipFill>
          <a:blip r:embed="rId2"/>
          <a:stretch>
            <a:fillRect/>
          </a:stretch>
        </p:blipFill>
        <p:spPr>
          <a:xfrm>
            <a:off x="190550" y="1196752"/>
            <a:ext cx="6714441" cy="4629501"/>
          </a:xfrm>
          <a:prstGeom prst="rect">
            <a:avLst/>
          </a:prstGeom>
        </p:spPr>
      </p:pic>
    </p:spTree>
    <p:extLst>
      <p:ext uri="{BB962C8B-B14F-4D97-AF65-F5344CB8AC3E}">
        <p14:creationId xmlns:p14="http://schemas.microsoft.com/office/powerpoint/2010/main" val="3280525903"/>
      </p:ext>
    </p:extLst>
  </p:cSld>
  <p:clrMapOvr>
    <a:masterClrMapping/>
  </p:clrMapOvr>
  <mc:AlternateContent xmlns:mc="http://schemas.openxmlformats.org/markup-compatibility/2006" xmlns:p14="http://schemas.microsoft.com/office/powerpoint/2010/main">
    <mc:Choice Requires="p14">
      <p:transition spd="slow" p14:dur="2000" advTm="34623"/>
    </mc:Choice>
    <mc:Fallback xmlns="">
      <p:transition spd="slow" advTm="3462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734" y="116632"/>
            <a:ext cx="9132354" cy="626609"/>
          </a:xfrm>
        </p:spPr>
        <p:txBody>
          <a:bodyPr/>
          <a:lstStyle/>
          <a:p>
            <a:r>
              <a:rPr lang="en-US" altLang="zh-CN" dirty="0" smtClean="0"/>
              <a:t>Future Trend and Topics -- Gartner</a:t>
            </a:r>
            <a:endParaRPr lang="zh-CN" altLang="en-US" dirty="0"/>
          </a:p>
        </p:txBody>
      </p:sp>
      <p:sp>
        <p:nvSpPr>
          <p:cNvPr id="3" name="Content Placeholder 2"/>
          <p:cNvSpPr>
            <a:spLocks noGrp="1"/>
          </p:cNvSpPr>
          <p:nvPr>
            <p:ph idx="1"/>
          </p:nvPr>
        </p:nvSpPr>
        <p:spPr>
          <a:xfrm>
            <a:off x="478582" y="1052736"/>
            <a:ext cx="10608518" cy="5616624"/>
          </a:xfrm>
        </p:spPr>
        <p:txBody>
          <a:bodyPr/>
          <a:lstStyle/>
          <a:p>
            <a:pPr marL="0" indent="0">
              <a:buNone/>
            </a:pPr>
            <a:r>
              <a:rPr lang="en-US" altLang="zh-CN" b="1" dirty="0" smtClean="0">
                <a:solidFill>
                  <a:schemeClr val="accent2"/>
                </a:solidFill>
              </a:rPr>
              <a:t>1. Managing </a:t>
            </a:r>
            <a:r>
              <a:rPr lang="en-US" altLang="zh-CN" b="1" dirty="0">
                <a:solidFill>
                  <a:schemeClr val="accent2"/>
                </a:solidFill>
              </a:rPr>
              <a:t>Machine Identities</a:t>
            </a:r>
          </a:p>
          <a:p>
            <a:pPr marL="0" indent="0">
              <a:buNone/>
            </a:pPr>
            <a:r>
              <a:rPr lang="en-US" altLang="zh-CN" b="1" dirty="0"/>
              <a:t>Increasing adoption of </a:t>
            </a:r>
            <a:r>
              <a:rPr lang="en-US" altLang="zh-CN" b="1" dirty="0" err="1"/>
              <a:t>GenAI</a:t>
            </a:r>
            <a:r>
              <a:rPr lang="en-US" altLang="zh-CN" b="1" dirty="0"/>
              <a:t>, cloud services, automation and DevOps practices, has led to the prolific use of machine accounts and credentials for physical devices and software workloads. </a:t>
            </a:r>
            <a:endParaRPr lang="en-US" altLang="zh-CN" b="1" dirty="0" smtClean="0"/>
          </a:p>
          <a:p>
            <a:pPr marL="0" indent="0">
              <a:buNone/>
            </a:pPr>
            <a:endParaRPr lang="en-US" altLang="zh-CN" b="1" dirty="0"/>
          </a:p>
          <a:p>
            <a:pPr marL="0" indent="0">
              <a:buNone/>
            </a:pPr>
            <a:r>
              <a:rPr lang="en-US" altLang="zh-CN" b="1" dirty="0" smtClean="0">
                <a:solidFill>
                  <a:schemeClr val="accent2"/>
                </a:solidFill>
              </a:rPr>
              <a:t>2. Tactical </a:t>
            </a:r>
            <a:r>
              <a:rPr lang="en-US" altLang="zh-CN" b="1" dirty="0">
                <a:solidFill>
                  <a:schemeClr val="accent2"/>
                </a:solidFill>
              </a:rPr>
              <a:t>AI</a:t>
            </a:r>
          </a:p>
          <a:p>
            <a:pPr marL="0" indent="0">
              <a:buNone/>
            </a:pPr>
            <a:r>
              <a:rPr lang="en-US" altLang="zh-CN" b="1" dirty="0"/>
              <a:t>Security and risk </a:t>
            </a:r>
            <a:r>
              <a:rPr lang="en-US" altLang="zh-CN" b="1" dirty="0" smtClean="0"/>
              <a:t>management </a:t>
            </a:r>
            <a:r>
              <a:rPr lang="en-US" altLang="zh-CN" b="1" dirty="0"/>
              <a:t>leaders are facing mixed results with their AI implementations, leading them to reprioritize their initiatives and focus on narrower use cases with direct measurable impacts. </a:t>
            </a:r>
            <a:endParaRPr lang="en-US" altLang="zh-CN" b="1" dirty="0" smtClean="0"/>
          </a:p>
          <a:p>
            <a:pPr marL="0" indent="0">
              <a:buNone/>
            </a:pPr>
            <a:endParaRPr lang="en-US" altLang="zh-CN" b="1" dirty="0"/>
          </a:p>
          <a:p>
            <a:pPr marL="0" indent="0">
              <a:buNone/>
            </a:pPr>
            <a:r>
              <a:rPr lang="en-US" altLang="zh-CN" b="1" dirty="0" smtClean="0">
                <a:solidFill>
                  <a:schemeClr val="accent2"/>
                </a:solidFill>
              </a:rPr>
              <a:t>3. Cybersecurity </a:t>
            </a:r>
            <a:r>
              <a:rPr lang="en-US" altLang="zh-CN" b="1" dirty="0">
                <a:solidFill>
                  <a:schemeClr val="accent2"/>
                </a:solidFill>
              </a:rPr>
              <a:t>Technology Optimization</a:t>
            </a:r>
          </a:p>
          <a:p>
            <a:pPr marL="0" indent="0">
              <a:buNone/>
            </a:pPr>
            <a:r>
              <a:rPr lang="en-US" altLang="zh-CN" b="1" dirty="0"/>
              <a:t>According to a Gartner survey of 162 large enterprises, conducted between August and October 2024, organizations use an average of 45 cybersecurity tools. With over 3,000 vendors in cybersecurity, SRM leaders need to optimize their toolsets to build more efficient and effective security programs.</a:t>
            </a:r>
            <a:endParaRPr lang="en-US" altLang="zh-CN" b="1" dirty="0" smtClean="0"/>
          </a:p>
          <a:p>
            <a:pPr marL="0" indent="0">
              <a:buNone/>
            </a:pPr>
            <a:endParaRPr lang="en-US" altLang="zh-CN" b="1" dirty="0">
              <a:solidFill>
                <a:srgbClr val="0070C0"/>
              </a:solidFill>
            </a:endParaRPr>
          </a:p>
          <a:p>
            <a:pPr marL="0" indent="0">
              <a:buNone/>
            </a:pPr>
            <a:endParaRPr lang="en-US" altLang="zh-CN" b="1" dirty="0" smtClean="0">
              <a:solidFill>
                <a:srgbClr val="0070C0"/>
              </a:solidFill>
            </a:endParaRPr>
          </a:p>
          <a:p>
            <a:pPr marL="0" indent="0">
              <a:buNone/>
            </a:pPr>
            <a:endParaRPr lang="en-US" altLang="zh-CN" dirty="0"/>
          </a:p>
        </p:txBody>
      </p:sp>
      <p:sp>
        <p:nvSpPr>
          <p:cNvPr id="4" name="Slide Number Placeholder 3"/>
          <p:cNvSpPr>
            <a:spLocks noGrp="1"/>
          </p:cNvSpPr>
          <p:nvPr>
            <p:ph type="sldNum" sz="quarter" idx="11"/>
          </p:nvPr>
        </p:nvSpPr>
        <p:spPr/>
        <p:txBody>
          <a:bodyPr/>
          <a:lstStyle/>
          <a:p>
            <a:fld id="{103EA872-A674-449B-A120-B97244F8E91D}" type="slidenum">
              <a:rPr lang="en-GB" smtClean="0"/>
              <a:pPr/>
              <a:t>19</a:t>
            </a:fld>
            <a:endParaRPr lang="en-GB" dirty="0"/>
          </a:p>
        </p:txBody>
      </p:sp>
      <p:sp>
        <p:nvSpPr>
          <p:cNvPr id="5" name="Rectangle 4"/>
          <p:cNvSpPr/>
          <p:nvPr/>
        </p:nvSpPr>
        <p:spPr>
          <a:xfrm>
            <a:off x="1054082" y="5805264"/>
            <a:ext cx="11161240" cy="292388"/>
          </a:xfrm>
          <a:prstGeom prst="rect">
            <a:avLst/>
          </a:prstGeom>
        </p:spPr>
        <p:txBody>
          <a:bodyPr wrap="square">
            <a:spAutoFit/>
          </a:bodyPr>
          <a:lstStyle/>
          <a:p>
            <a:r>
              <a:rPr lang="zh-CN" altLang="en-US" sz="1300" dirty="0"/>
              <a:t>https://www.gartner.com/en/newsroom/press-releases/2025-03-03-gartner-identifiesthe-top-cybersecurity-trends-for-2025</a:t>
            </a:r>
          </a:p>
        </p:txBody>
      </p:sp>
    </p:spTree>
    <p:extLst>
      <p:ext uri="{BB962C8B-B14F-4D97-AF65-F5344CB8AC3E}">
        <p14:creationId xmlns:p14="http://schemas.microsoft.com/office/powerpoint/2010/main" val="1240450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a:xfrm>
            <a:off x="1126654" y="116632"/>
            <a:ext cx="9312374" cy="972716"/>
          </a:xfrm>
        </p:spPr>
        <p:txBody>
          <a:bodyPr/>
          <a:lstStyle/>
          <a:p>
            <a:r>
              <a:rPr lang="en-GB" dirty="0" smtClean="0"/>
              <a:t>Outline</a:t>
            </a:r>
            <a:endParaRPr lang="en-GB" dirty="0"/>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a:xfrm>
            <a:off x="1126654" y="1484784"/>
            <a:ext cx="9528398" cy="4545578"/>
          </a:xfrm>
        </p:spPr>
        <p:txBody>
          <a:bodyPr/>
          <a:lstStyle/>
          <a:p>
            <a:r>
              <a:rPr lang="en-US" altLang="en-US" sz="2400" dirty="0">
                <a:solidFill>
                  <a:schemeClr val="accent6"/>
                </a:solidFill>
              </a:rPr>
              <a:t>Background </a:t>
            </a:r>
            <a:r>
              <a:rPr lang="en-US" altLang="en-US" sz="2400" dirty="0" smtClean="0">
                <a:solidFill>
                  <a:schemeClr val="accent6"/>
                </a:solidFill>
              </a:rPr>
              <a:t>on Cyber Security</a:t>
            </a:r>
            <a:endParaRPr lang="en-US" altLang="en-US" sz="2400" dirty="0">
              <a:solidFill>
                <a:schemeClr val="accent6"/>
              </a:solidFill>
            </a:endParaRPr>
          </a:p>
          <a:p>
            <a:r>
              <a:rPr lang="en-US" altLang="en-US" sz="2400" dirty="0"/>
              <a:t>Future Cybersecurity Trends </a:t>
            </a:r>
            <a:endParaRPr lang="en-US" altLang="en-US" sz="2400" dirty="0" smtClean="0"/>
          </a:p>
          <a:p>
            <a:pPr lvl="1"/>
            <a:r>
              <a:rPr lang="en-US" altLang="en-US" sz="2000" dirty="0"/>
              <a:t>AI-Driven Cyber Threats </a:t>
            </a:r>
          </a:p>
          <a:p>
            <a:pPr lvl="1"/>
            <a:r>
              <a:rPr lang="en-US" altLang="en-US" sz="2000" dirty="0"/>
              <a:t>AI-Enhanced Cyber Solutions</a:t>
            </a:r>
          </a:p>
          <a:p>
            <a:r>
              <a:rPr lang="en-US" altLang="en-US" sz="2400" dirty="0" smtClean="0"/>
              <a:t>Discussion</a:t>
            </a:r>
            <a:endParaRPr lang="en-US" altLang="en-US" sz="2400" dirty="0"/>
          </a:p>
          <a:p>
            <a:r>
              <a:rPr lang="en-US" altLang="en-US" sz="2400" dirty="0" smtClean="0"/>
              <a:t>Conclusion</a:t>
            </a:r>
            <a:endParaRPr lang="en-US" altLang="en-US" sz="2400" dirty="0"/>
          </a:p>
        </p:txBody>
      </p:sp>
      <p:sp>
        <p:nvSpPr>
          <p:cNvPr id="4" name="Slide Number Placeholder 3"/>
          <p:cNvSpPr>
            <a:spLocks noGrp="1"/>
          </p:cNvSpPr>
          <p:nvPr>
            <p:ph type="sldNum" sz="quarter" idx="11"/>
          </p:nvPr>
        </p:nvSpPr>
        <p:spPr/>
        <p:txBody>
          <a:bodyPr/>
          <a:lstStyle/>
          <a:p>
            <a:fld id="{103EA872-A674-449B-A120-B97244F8E91D}" type="slidenum">
              <a:rPr lang="en-GB" smtClean="0"/>
              <a:pPr/>
              <a:t>2</a:t>
            </a:fld>
            <a:endParaRPr lang="en-GB"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3012" y="4221088"/>
            <a:ext cx="1316038" cy="207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custData r:id="rId1"/>
      <p:custData r:id="rId2"/>
    </p:custDataLst>
    <p:extLst>
      <p:ext uri="{BB962C8B-B14F-4D97-AF65-F5344CB8AC3E}">
        <p14:creationId xmlns:p14="http://schemas.microsoft.com/office/powerpoint/2010/main" val="1796381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a:xfrm>
            <a:off x="1126654" y="116632"/>
            <a:ext cx="9312374" cy="972716"/>
          </a:xfrm>
        </p:spPr>
        <p:txBody>
          <a:bodyPr/>
          <a:lstStyle/>
          <a:p>
            <a:r>
              <a:rPr lang="en-GB" dirty="0" smtClean="0"/>
              <a:t>Outline</a:t>
            </a:r>
            <a:endParaRPr lang="en-GB" dirty="0"/>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a:xfrm>
            <a:off x="1126654" y="1484784"/>
            <a:ext cx="9528398" cy="4545578"/>
          </a:xfrm>
        </p:spPr>
        <p:txBody>
          <a:bodyPr/>
          <a:lstStyle/>
          <a:p>
            <a:r>
              <a:rPr lang="en-US" altLang="en-US" sz="2400" dirty="0">
                <a:solidFill>
                  <a:schemeClr val="accent6"/>
                </a:solidFill>
              </a:rPr>
              <a:t>Background </a:t>
            </a:r>
            <a:r>
              <a:rPr lang="en-US" altLang="en-US" sz="2400" dirty="0" smtClean="0">
                <a:solidFill>
                  <a:schemeClr val="accent6"/>
                </a:solidFill>
              </a:rPr>
              <a:t>on Cyber Security</a:t>
            </a:r>
            <a:endParaRPr lang="en-US" altLang="en-US" sz="2400" dirty="0">
              <a:solidFill>
                <a:schemeClr val="accent6"/>
              </a:solidFill>
            </a:endParaRPr>
          </a:p>
          <a:p>
            <a:r>
              <a:rPr lang="en-US" altLang="en-US" sz="2400" dirty="0">
                <a:solidFill>
                  <a:schemeClr val="accent6"/>
                </a:solidFill>
              </a:rPr>
              <a:t>Future Cybersecurity Trends </a:t>
            </a:r>
            <a:endParaRPr lang="en-US" altLang="en-US" sz="2400" dirty="0" smtClean="0">
              <a:solidFill>
                <a:schemeClr val="accent6"/>
              </a:solidFill>
            </a:endParaRPr>
          </a:p>
          <a:p>
            <a:pPr lvl="1"/>
            <a:r>
              <a:rPr lang="en-US" altLang="en-US" sz="2000" dirty="0">
                <a:solidFill>
                  <a:schemeClr val="accent6"/>
                </a:solidFill>
              </a:rPr>
              <a:t>AI-Driven Cyber Threats </a:t>
            </a:r>
          </a:p>
          <a:p>
            <a:pPr lvl="1"/>
            <a:r>
              <a:rPr lang="en-US" altLang="en-US" sz="2000" dirty="0">
                <a:solidFill>
                  <a:schemeClr val="accent6"/>
                </a:solidFill>
              </a:rPr>
              <a:t>AI-Enhanced Cyber Solutions</a:t>
            </a:r>
          </a:p>
          <a:p>
            <a:r>
              <a:rPr lang="en-US" altLang="en-US" sz="2400" dirty="0" smtClean="0">
                <a:solidFill>
                  <a:schemeClr val="accent6"/>
                </a:solidFill>
              </a:rPr>
              <a:t>Discussion</a:t>
            </a:r>
            <a:endParaRPr lang="en-US" altLang="en-US" sz="2400" dirty="0">
              <a:solidFill>
                <a:schemeClr val="accent6"/>
              </a:solidFill>
            </a:endParaRPr>
          </a:p>
          <a:p>
            <a:r>
              <a:rPr lang="en-US" altLang="en-US" sz="2400" dirty="0" smtClean="0">
                <a:solidFill>
                  <a:schemeClr val="accent6"/>
                </a:solidFill>
              </a:rPr>
              <a:t>Conclusion</a:t>
            </a:r>
            <a:endParaRPr lang="en-US" altLang="en-US" sz="2400" dirty="0">
              <a:solidFill>
                <a:schemeClr val="accent6"/>
              </a:solidFill>
            </a:endParaRPr>
          </a:p>
        </p:txBody>
      </p:sp>
      <p:sp>
        <p:nvSpPr>
          <p:cNvPr id="4" name="Slide Number Placeholder 3"/>
          <p:cNvSpPr>
            <a:spLocks noGrp="1"/>
          </p:cNvSpPr>
          <p:nvPr>
            <p:ph type="sldNum" sz="quarter" idx="11"/>
          </p:nvPr>
        </p:nvSpPr>
        <p:spPr/>
        <p:txBody>
          <a:bodyPr/>
          <a:lstStyle/>
          <a:p>
            <a:fld id="{103EA872-A674-449B-A120-B97244F8E91D}" type="slidenum">
              <a:rPr lang="en-GB" smtClean="0"/>
              <a:pPr/>
              <a:t>20</a:t>
            </a:fld>
            <a:endParaRPr lang="en-GB"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3012" y="4221088"/>
            <a:ext cx="1316038" cy="207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custData r:id="rId1"/>
      <p:custData r:id="rId2"/>
    </p:custDataLst>
    <p:extLst>
      <p:ext uri="{BB962C8B-B14F-4D97-AF65-F5344CB8AC3E}">
        <p14:creationId xmlns:p14="http://schemas.microsoft.com/office/powerpoint/2010/main" val="3247633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742" y="260649"/>
            <a:ext cx="9312374" cy="576064"/>
          </a:xfrm>
        </p:spPr>
        <p:txBody>
          <a:bodyPr/>
          <a:lstStyle/>
          <a:p>
            <a:r>
              <a:rPr lang="en-US" altLang="zh-CN" dirty="0" smtClean="0"/>
              <a:t>Take Away Key Points</a:t>
            </a:r>
            <a:endParaRPr lang="zh-CN" altLang="en-US" dirty="0"/>
          </a:p>
        </p:txBody>
      </p:sp>
      <p:sp>
        <p:nvSpPr>
          <p:cNvPr id="4" name="Slide Number Placeholder 3"/>
          <p:cNvSpPr>
            <a:spLocks noGrp="1"/>
          </p:cNvSpPr>
          <p:nvPr>
            <p:ph type="sldNum" sz="quarter" idx="11"/>
          </p:nvPr>
        </p:nvSpPr>
        <p:spPr/>
        <p:txBody>
          <a:bodyPr/>
          <a:lstStyle/>
          <a:p>
            <a:fld id="{103EA872-A674-449B-A120-B97244F8E91D}" type="slidenum">
              <a:rPr lang="en-GB" smtClean="0"/>
              <a:pPr/>
              <a:t>21</a:t>
            </a:fld>
            <a:endParaRPr lang="en-GB" dirty="0"/>
          </a:p>
        </p:txBody>
      </p:sp>
      <p:sp>
        <p:nvSpPr>
          <p:cNvPr id="7" name="Content Placeholder 2"/>
          <p:cNvSpPr>
            <a:spLocks noGrp="1"/>
          </p:cNvSpPr>
          <p:nvPr>
            <p:ph idx="1"/>
          </p:nvPr>
        </p:nvSpPr>
        <p:spPr>
          <a:xfrm>
            <a:off x="622598" y="1268760"/>
            <a:ext cx="11089232" cy="4983146"/>
          </a:xfrm>
        </p:spPr>
        <p:txBody>
          <a:bodyPr/>
          <a:lstStyle/>
          <a:p>
            <a:r>
              <a:rPr lang="en-US" altLang="zh-CN" sz="2200" b="1" dirty="0">
                <a:solidFill>
                  <a:schemeClr val="accent6"/>
                </a:solidFill>
              </a:rPr>
              <a:t>The future of cybersecurity will be a dynamic battleground where AI is </a:t>
            </a:r>
            <a:r>
              <a:rPr lang="en-US" altLang="zh-CN" sz="2200" b="1" dirty="0" smtClean="0">
                <a:solidFill>
                  <a:schemeClr val="accent6"/>
                </a:solidFill>
              </a:rPr>
              <a:t>a key technology. </a:t>
            </a:r>
          </a:p>
          <a:p>
            <a:pPr lvl="1"/>
            <a:r>
              <a:rPr lang="en-US" altLang="zh-CN" sz="2000" dirty="0" smtClean="0"/>
              <a:t>Cyber attackers can use AI to automate the traditional attacking ways and quickly detect potential vulnerabilities in a system or network.</a:t>
            </a:r>
          </a:p>
          <a:p>
            <a:pPr lvl="1"/>
            <a:r>
              <a:rPr lang="en-US" altLang="zh-CN" sz="2000" dirty="0" smtClean="0"/>
              <a:t>Security response team can use AI to enhance the detection performance of existing security tools and automate the </a:t>
            </a:r>
            <a:r>
              <a:rPr lang="en-US" altLang="zh-CN" sz="2000" dirty="0"/>
              <a:t>detection process (e.g., </a:t>
            </a:r>
            <a:r>
              <a:rPr lang="en-US" altLang="zh-CN" sz="2000" dirty="0" smtClean="0"/>
              <a:t>self-healing systems).</a:t>
            </a:r>
          </a:p>
          <a:p>
            <a:endParaRPr lang="en-US" altLang="zh-CN" sz="2000" dirty="0"/>
          </a:p>
          <a:p>
            <a:r>
              <a:rPr lang="en-US" altLang="zh-CN" sz="2200" b="1" dirty="0">
                <a:solidFill>
                  <a:schemeClr val="accent6"/>
                </a:solidFill>
              </a:rPr>
              <a:t>To build </a:t>
            </a:r>
            <a:r>
              <a:rPr lang="en-US" altLang="zh-CN" sz="2200" b="1" dirty="0" smtClean="0">
                <a:solidFill>
                  <a:schemeClr val="accent6"/>
                </a:solidFill>
              </a:rPr>
              <a:t>an AI-resilient security </a:t>
            </a:r>
            <a:r>
              <a:rPr lang="en-US" altLang="zh-CN" sz="2200" b="1" dirty="0" err="1" smtClean="0">
                <a:solidFill>
                  <a:schemeClr val="accent6"/>
                </a:solidFill>
              </a:rPr>
              <a:t>defence</a:t>
            </a:r>
            <a:r>
              <a:rPr lang="en-US" altLang="zh-CN" sz="2200" b="1" dirty="0" smtClean="0">
                <a:solidFill>
                  <a:schemeClr val="accent6"/>
                </a:solidFill>
              </a:rPr>
              <a:t>, we can consider the followings:</a:t>
            </a:r>
            <a:endParaRPr lang="en-US" altLang="zh-CN" sz="2200" b="1" dirty="0">
              <a:solidFill>
                <a:schemeClr val="accent6"/>
              </a:solidFill>
            </a:endParaRPr>
          </a:p>
          <a:p>
            <a:pPr lvl="1"/>
            <a:r>
              <a:rPr lang="en-US" altLang="zh-CN" sz="2000" dirty="0"/>
              <a:t>Deploy AI-powered </a:t>
            </a:r>
            <a:r>
              <a:rPr lang="en-US" altLang="zh-CN" sz="2000" dirty="0" smtClean="0"/>
              <a:t>detection.</a:t>
            </a:r>
            <a:endParaRPr lang="en-US" altLang="zh-CN" sz="2000" dirty="0"/>
          </a:p>
          <a:p>
            <a:pPr lvl="1"/>
            <a:r>
              <a:rPr lang="en-US" altLang="zh-CN" sz="2000" dirty="0"/>
              <a:t>Secure AI </a:t>
            </a:r>
            <a:r>
              <a:rPr lang="en-US" altLang="zh-CN" sz="2000" dirty="0" smtClean="0"/>
              <a:t>models.</a:t>
            </a:r>
            <a:endParaRPr lang="en-US" altLang="zh-CN" sz="2000" dirty="0"/>
          </a:p>
          <a:p>
            <a:pPr lvl="1"/>
            <a:r>
              <a:rPr lang="en-US" altLang="zh-CN" sz="2000" dirty="0"/>
              <a:t>Automate responses </a:t>
            </a:r>
            <a:r>
              <a:rPr lang="en-US" altLang="zh-CN" sz="2000" dirty="0" smtClean="0"/>
              <a:t>(e.g., </a:t>
            </a:r>
            <a:r>
              <a:rPr lang="en-US" altLang="zh-CN" sz="2000" dirty="0"/>
              <a:t>self-healing systems</a:t>
            </a:r>
            <a:r>
              <a:rPr lang="en-US" altLang="zh-CN" sz="2000" dirty="0" smtClean="0"/>
              <a:t>).</a:t>
            </a:r>
            <a:endParaRPr lang="en-US" altLang="zh-CN" sz="2000" dirty="0"/>
          </a:p>
          <a:p>
            <a:pPr lvl="1"/>
            <a:r>
              <a:rPr lang="en-US" altLang="zh-CN" sz="2000" dirty="0"/>
              <a:t>Adopt governance frameworks (NIST AI RMF, MITRE ATLAS</a:t>
            </a:r>
            <a:r>
              <a:rPr lang="en-US" altLang="zh-CN" sz="2000" dirty="0" smtClean="0"/>
              <a:t>).</a:t>
            </a:r>
            <a:endParaRPr lang="en-US" altLang="zh-CN" sz="2000" dirty="0"/>
          </a:p>
          <a:p>
            <a:pPr lvl="1"/>
            <a:r>
              <a:rPr lang="en-US" altLang="zh-CN" sz="2000" dirty="0" smtClean="0"/>
              <a:t>User education (e.g., constructing a secure environment).</a:t>
            </a:r>
            <a:endParaRPr lang="zh-CN" altLang="en-US" sz="2000" dirty="0"/>
          </a:p>
        </p:txBody>
      </p:sp>
      <p:pic>
        <p:nvPicPr>
          <p:cNvPr id="3" name="Picture 2"/>
          <p:cNvPicPr>
            <a:picLocks noChangeAspect="1"/>
          </p:cNvPicPr>
          <p:nvPr/>
        </p:nvPicPr>
        <p:blipFill>
          <a:blip r:embed="rId2"/>
          <a:stretch>
            <a:fillRect/>
          </a:stretch>
        </p:blipFill>
        <p:spPr>
          <a:xfrm>
            <a:off x="10487694" y="89460"/>
            <a:ext cx="1656184" cy="1041625"/>
          </a:xfrm>
          <a:prstGeom prst="rect">
            <a:avLst/>
          </a:prstGeom>
        </p:spPr>
      </p:pic>
    </p:spTree>
    <p:extLst>
      <p:ext uri="{BB962C8B-B14F-4D97-AF65-F5344CB8AC3E}">
        <p14:creationId xmlns:p14="http://schemas.microsoft.com/office/powerpoint/2010/main" val="2903673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508E45-0194-42A6-9E01-BE1A53D2DE7D}" type="slidenum">
              <a:rPr lang="en-US" altLang="en-US"/>
              <a:pPr eaLnBrk="1" hangingPunct="1"/>
              <a:t>22</a:t>
            </a:fld>
            <a:endParaRPr lang="en-US" altLang="en-US"/>
          </a:p>
        </p:txBody>
      </p:sp>
      <p:pic>
        <p:nvPicPr>
          <p:cNvPr id="4" name="Picture 3"/>
          <p:cNvPicPr>
            <a:picLocks noChangeAspect="1"/>
          </p:cNvPicPr>
          <p:nvPr/>
        </p:nvPicPr>
        <p:blipFill>
          <a:blip r:embed="rId2"/>
          <a:stretch>
            <a:fillRect/>
          </a:stretch>
        </p:blipFill>
        <p:spPr>
          <a:xfrm>
            <a:off x="4583038" y="2708920"/>
            <a:ext cx="2895600" cy="2028825"/>
          </a:xfrm>
          <a:prstGeom prst="rect">
            <a:avLst/>
          </a:prstGeom>
        </p:spPr>
      </p:pic>
      <p:pic>
        <p:nvPicPr>
          <p:cNvPr id="5" name="Picture 4"/>
          <p:cNvPicPr>
            <a:picLocks noChangeAspect="1"/>
          </p:cNvPicPr>
          <p:nvPr/>
        </p:nvPicPr>
        <p:blipFill>
          <a:blip r:embed="rId3"/>
          <a:stretch>
            <a:fillRect/>
          </a:stretch>
        </p:blipFill>
        <p:spPr>
          <a:xfrm>
            <a:off x="8759502" y="116632"/>
            <a:ext cx="3324225" cy="1495425"/>
          </a:xfrm>
          <a:prstGeom prst="rect">
            <a:avLst/>
          </a:prstGeom>
        </p:spPr>
      </p:pic>
    </p:spTree>
    <p:extLst>
      <p:ext uri="{BB962C8B-B14F-4D97-AF65-F5344CB8AC3E}">
        <p14:creationId xmlns:p14="http://schemas.microsoft.com/office/powerpoint/2010/main" val="2890773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726" y="37352"/>
            <a:ext cx="9312374" cy="648072"/>
          </a:xfrm>
        </p:spPr>
        <p:txBody>
          <a:bodyPr/>
          <a:lstStyle/>
          <a:p>
            <a:r>
              <a:rPr lang="en-US" altLang="zh-CN" dirty="0" smtClean="0"/>
              <a:t>Cyber Security Data Breach in 2024</a:t>
            </a:r>
            <a:endParaRPr lang="zh-CN" altLang="en-US" dirty="0"/>
          </a:p>
        </p:txBody>
      </p:sp>
      <p:sp>
        <p:nvSpPr>
          <p:cNvPr id="3" name="Content Placeholder 2"/>
          <p:cNvSpPr>
            <a:spLocks noGrp="1"/>
          </p:cNvSpPr>
          <p:nvPr>
            <p:ph idx="1"/>
          </p:nvPr>
        </p:nvSpPr>
        <p:spPr>
          <a:xfrm>
            <a:off x="334566" y="1124744"/>
            <a:ext cx="8496944" cy="5127162"/>
          </a:xfrm>
        </p:spPr>
        <p:txBody>
          <a:bodyPr/>
          <a:lstStyle/>
          <a:p>
            <a:r>
              <a:rPr lang="en-US" altLang="zh-CN" dirty="0" smtClean="0"/>
              <a:t>Some data breaches in 2024</a:t>
            </a:r>
          </a:p>
          <a:p>
            <a:endParaRPr lang="en-US" altLang="zh-CN" b="1" dirty="0"/>
          </a:p>
          <a:p>
            <a:r>
              <a:rPr lang="en-US" altLang="zh-CN" b="1" dirty="0"/>
              <a:t>Dell </a:t>
            </a:r>
            <a:r>
              <a:rPr lang="en-US" altLang="zh-CN" b="1" dirty="0" smtClean="0"/>
              <a:t>(impacted 49 </a:t>
            </a:r>
            <a:r>
              <a:rPr lang="en-US" altLang="zh-CN" b="1" dirty="0"/>
              <a:t>million customers and 10,000 employees</a:t>
            </a:r>
            <a:r>
              <a:rPr lang="en-US" altLang="zh-CN" b="1" dirty="0" smtClean="0"/>
              <a:t>)</a:t>
            </a:r>
            <a:endParaRPr lang="en-US" altLang="zh-CN" b="1" dirty="0"/>
          </a:p>
          <a:p>
            <a:pPr marL="0" indent="0">
              <a:buNone/>
            </a:pPr>
            <a:r>
              <a:rPr lang="en-US" altLang="zh-CN" dirty="0"/>
              <a:t>In May, Dell admitted losing 49 million customer records between 2017 and 2024. According to the company, the attack did not include personal or financial data but did compromise personal addresses and purchase histories</a:t>
            </a:r>
            <a:r>
              <a:rPr lang="en-US" altLang="zh-CN" dirty="0" smtClean="0"/>
              <a:t>.</a:t>
            </a:r>
            <a:endParaRPr lang="en-US" altLang="zh-CN" dirty="0"/>
          </a:p>
          <a:p>
            <a:pPr marL="0" indent="0">
              <a:buNone/>
            </a:pPr>
            <a:r>
              <a:rPr lang="en-US" altLang="zh-CN" dirty="0"/>
              <a:t>In September, a second incident emerged. This time, hackers extracted 3.5GB of confidential employee data</a:t>
            </a:r>
            <a:r>
              <a:rPr lang="en-US" altLang="zh-CN" dirty="0" smtClean="0"/>
              <a:t>.</a:t>
            </a:r>
          </a:p>
          <a:p>
            <a:pPr marL="0" indent="0">
              <a:buNone/>
            </a:pPr>
            <a:endParaRPr lang="en-US" altLang="zh-CN" dirty="0"/>
          </a:p>
          <a:p>
            <a:pPr marL="0" indent="0">
              <a:buNone/>
            </a:pPr>
            <a:endParaRPr lang="en-US" altLang="zh-CN" dirty="0" smtClean="0"/>
          </a:p>
          <a:p>
            <a:r>
              <a:rPr lang="en-US" altLang="zh-CN" b="1" dirty="0"/>
              <a:t>AT&amp;T </a:t>
            </a:r>
            <a:r>
              <a:rPr lang="en-US" altLang="zh-CN" b="1" dirty="0" smtClean="0"/>
              <a:t>(impacted over </a:t>
            </a:r>
            <a:r>
              <a:rPr lang="en-US" altLang="zh-CN" b="1" dirty="0"/>
              <a:t>110 million individuals</a:t>
            </a:r>
            <a:r>
              <a:rPr lang="en-US" altLang="zh-CN" b="1" dirty="0" smtClean="0"/>
              <a:t>)</a:t>
            </a:r>
            <a:endParaRPr lang="en-US" altLang="zh-CN" b="1" dirty="0"/>
          </a:p>
          <a:p>
            <a:pPr marL="0" indent="0">
              <a:buNone/>
            </a:pPr>
            <a:r>
              <a:rPr lang="en-US" altLang="zh-CN" dirty="0"/>
              <a:t>The first was a historical hack dating back to 2022. During a six-month window, hackers extracted call and messaging data for 110 million customers. </a:t>
            </a:r>
            <a:endParaRPr lang="en-US" altLang="zh-CN" dirty="0" smtClean="0"/>
          </a:p>
          <a:p>
            <a:pPr marL="0" indent="0">
              <a:buNone/>
            </a:pPr>
            <a:r>
              <a:rPr lang="en-US" altLang="zh-CN" dirty="0" smtClean="0"/>
              <a:t>The </a:t>
            </a:r>
            <a:r>
              <a:rPr lang="en-US" altLang="zh-CN" dirty="0"/>
              <a:t>other </a:t>
            </a:r>
            <a:r>
              <a:rPr lang="en-US" altLang="zh-CN" dirty="0" smtClean="0"/>
              <a:t>security </a:t>
            </a:r>
            <a:r>
              <a:rPr lang="en-US" altLang="zh-CN" dirty="0"/>
              <a:t>incident emerged when 73 million customer records appeared on a data brokerage.</a:t>
            </a:r>
            <a:endParaRPr lang="en-US" altLang="zh-CN" dirty="0" smtClean="0"/>
          </a:p>
        </p:txBody>
      </p:sp>
      <p:sp>
        <p:nvSpPr>
          <p:cNvPr id="4" name="Slide Number Placeholder 3"/>
          <p:cNvSpPr>
            <a:spLocks noGrp="1"/>
          </p:cNvSpPr>
          <p:nvPr>
            <p:ph type="sldNum" sz="quarter" idx="11"/>
          </p:nvPr>
        </p:nvSpPr>
        <p:spPr/>
        <p:txBody>
          <a:bodyPr/>
          <a:lstStyle/>
          <a:p>
            <a:fld id="{103EA872-A674-449B-A120-B97244F8E91D}" type="slidenum">
              <a:rPr lang="en-GB" smtClean="0"/>
              <a:pPr/>
              <a:t>3</a:t>
            </a:fld>
            <a:endParaRPr lang="en-GB" dirty="0"/>
          </a:p>
        </p:txBody>
      </p:sp>
      <p:pic>
        <p:nvPicPr>
          <p:cNvPr id="5" name="Picture 4"/>
          <p:cNvPicPr>
            <a:picLocks noChangeAspect="1"/>
          </p:cNvPicPr>
          <p:nvPr/>
        </p:nvPicPr>
        <p:blipFill>
          <a:blip r:embed="rId2"/>
          <a:stretch>
            <a:fillRect/>
          </a:stretch>
        </p:blipFill>
        <p:spPr>
          <a:xfrm>
            <a:off x="9606712" y="4437112"/>
            <a:ext cx="1918866" cy="1518295"/>
          </a:xfrm>
          <a:prstGeom prst="rect">
            <a:avLst/>
          </a:prstGeom>
        </p:spPr>
      </p:pic>
      <p:pic>
        <p:nvPicPr>
          <p:cNvPr id="6" name="Picture 5"/>
          <p:cNvPicPr>
            <a:picLocks noChangeAspect="1"/>
          </p:cNvPicPr>
          <p:nvPr/>
        </p:nvPicPr>
        <p:blipFill>
          <a:blip r:embed="rId3"/>
          <a:stretch>
            <a:fillRect/>
          </a:stretch>
        </p:blipFill>
        <p:spPr>
          <a:xfrm>
            <a:off x="9606712" y="1769890"/>
            <a:ext cx="1728192" cy="1518876"/>
          </a:xfrm>
          <a:prstGeom prst="rect">
            <a:avLst/>
          </a:prstGeom>
        </p:spPr>
      </p:pic>
      <p:sp>
        <p:nvSpPr>
          <p:cNvPr id="7" name="Rectangle 6"/>
          <p:cNvSpPr/>
          <p:nvPr/>
        </p:nvSpPr>
        <p:spPr>
          <a:xfrm>
            <a:off x="3430910" y="6236252"/>
            <a:ext cx="5531899" cy="338554"/>
          </a:xfrm>
          <a:prstGeom prst="rect">
            <a:avLst/>
          </a:prstGeom>
        </p:spPr>
        <p:txBody>
          <a:bodyPr wrap="none">
            <a:spAutoFit/>
          </a:bodyPr>
          <a:lstStyle/>
          <a:p>
            <a:r>
              <a:rPr lang="zh-CN" altLang="en-US" dirty="0"/>
              <a:t>https://nordlayer.com/blog/data-breaches-in-2024/</a:t>
            </a:r>
          </a:p>
        </p:txBody>
      </p:sp>
    </p:spTree>
    <p:extLst>
      <p:ext uri="{BB962C8B-B14F-4D97-AF65-F5344CB8AC3E}">
        <p14:creationId xmlns:p14="http://schemas.microsoft.com/office/powerpoint/2010/main" val="1352407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734" y="404664"/>
            <a:ext cx="9312374" cy="648072"/>
          </a:xfrm>
        </p:spPr>
        <p:txBody>
          <a:bodyPr/>
          <a:lstStyle/>
          <a:p>
            <a:r>
              <a:rPr lang="en-US" altLang="zh-CN" dirty="0"/>
              <a:t>The Hong Kong Computer Emergency Response Team Coordination Centre (HKCERT)</a:t>
            </a:r>
            <a:endParaRPr lang="zh-CN" altLang="en-US" dirty="0"/>
          </a:p>
        </p:txBody>
      </p:sp>
      <p:sp>
        <p:nvSpPr>
          <p:cNvPr id="3" name="Content Placeholder 2"/>
          <p:cNvSpPr>
            <a:spLocks noGrp="1"/>
          </p:cNvSpPr>
          <p:nvPr>
            <p:ph idx="1"/>
          </p:nvPr>
        </p:nvSpPr>
        <p:spPr>
          <a:xfrm>
            <a:off x="334566" y="1484784"/>
            <a:ext cx="6264696" cy="4767122"/>
          </a:xfrm>
        </p:spPr>
        <p:txBody>
          <a:bodyPr/>
          <a:lstStyle/>
          <a:p>
            <a:r>
              <a:rPr lang="en-US" altLang="zh-CN" dirty="0"/>
              <a:t>In 2024, HKCERT handled 12,536 security incidents, with phishing accounting for over half of all cases (7,811 cases, 62%), marking a 108% increase from 2023, with the number rising by four digits (an increase of 4,059 cases</a:t>
            </a:r>
            <a:r>
              <a:rPr lang="en-US" altLang="zh-CN" dirty="0" smtClean="0"/>
              <a:t>).</a:t>
            </a:r>
          </a:p>
          <a:p>
            <a:r>
              <a:rPr lang="en-US" altLang="zh-CN" dirty="0"/>
              <a:t>Malware incidents also rose significantly in 2024, increasing 4.8-fold year-over-year, with most cases involving </a:t>
            </a:r>
            <a:r>
              <a:rPr lang="en-US" altLang="zh-CN" dirty="0" smtClean="0"/>
              <a:t>Trojans </a:t>
            </a:r>
            <a:r>
              <a:rPr lang="en-US" altLang="zh-CN" dirty="0"/>
              <a:t>targeting smart devices disguised as legitimate applications.</a:t>
            </a:r>
          </a:p>
          <a:p>
            <a:pPr marL="0" indent="0">
              <a:buNone/>
            </a:pPr>
            <a:endParaRPr lang="en-US" altLang="zh-CN" dirty="0" smtClean="0"/>
          </a:p>
          <a:p>
            <a:r>
              <a:rPr lang="en-US" altLang="zh-CN" dirty="0" smtClean="0"/>
              <a:t>They summarized </a:t>
            </a:r>
            <a:r>
              <a:rPr lang="en-US" altLang="zh-CN" dirty="0"/>
              <a:t>Hong Kong's cyber security landscape in 2024 and released security forecast for 2025, </a:t>
            </a:r>
            <a:r>
              <a:rPr lang="en-US" altLang="zh-CN" b="1" dirty="0"/>
              <a:t>highlighting supply chain security and AI content hijacking will become the primary cyber security risks in Hong Kong</a:t>
            </a:r>
            <a:r>
              <a:rPr lang="en-US" altLang="zh-CN" dirty="0"/>
              <a:t>. </a:t>
            </a:r>
            <a:endParaRPr lang="en-US" altLang="zh-CN" dirty="0" smtClean="0"/>
          </a:p>
        </p:txBody>
      </p:sp>
      <p:sp>
        <p:nvSpPr>
          <p:cNvPr id="4" name="Slide Number Placeholder 3"/>
          <p:cNvSpPr>
            <a:spLocks noGrp="1"/>
          </p:cNvSpPr>
          <p:nvPr>
            <p:ph type="sldNum" sz="quarter" idx="11"/>
          </p:nvPr>
        </p:nvSpPr>
        <p:spPr/>
        <p:txBody>
          <a:bodyPr/>
          <a:lstStyle/>
          <a:p>
            <a:fld id="{103EA872-A674-449B-A120-B97244F8E91D}" type="slidenum">
              <a:rPr lang="en-GB" smtClean="0"/>
              <a:pPr/>
              <a:t>4</a:t>
            </a:fld>
            <a:endParaRPr lang="en-GB" dirty="0"/>
          </a:p>
        </p:txBody>
      </p:sp>
      <p:sp>
        <p:nvSpPr>
          <p:cNvPr id="7" name="Rectangle 6"/>
          <p:cNvSpPr/>
          <p:nvPr/>
        </p:nvSpPr>
        <p:spPr>
          <a:xfrm>
            <a:off x="6167214" y="5648648"/>
            <a:ext cx="6221645" cy="892552"/>
          </a:xfrm>
          <a:prstGeom prst="rect">
            <a:avLst/>
          </a:prstGeom>
        </p:spPr>
        <p:txBody>
          <a:bodyPr wrap="square">
            <a:spAutoFit/>
          </a:bodyPr>
          <a:lstStyle/>
          <a:p>
            <a:r>
              <a:rPr lang="en-US" altLang="zh-CN" sz="1300" dirty="0"/>
              <a:t>https://</a:t>
            </a:r>
            <a:r>
              <a:rPr lang="en-US" altLang="zh-CN" sz="1300" dirty="0" smtClean="0"/>
              <a:t>www.hkcert.org/press-centre/hkcert-unveils-hong-kong-cyber-security-outlook-2025-phishing-hits-five-year-high-vulnerabilities-in-supply-chain-and-ai-content-hijacking-emerge-as-key-risks-over-half-of-enterprises-fear-cyber-attacks-on-iot-digital-signages</a:t>
            </a:r>
            <a:endParaRPr lang="zh-CN" altLang="en-US" sz="1300" dirty="0"/>
          </a:p>
        </p:txBody>
      </p:sp>
      <p:pic>
        <p:nvPicPr>
          <p:cNvPr id="1026" name="Picture 2" descr="Where to catch the best views in Hong Kong | Cath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101" y="1783055"/>
            <a:ext cx="4606788" cy="307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092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488" y="0"/>
            <a:ext cx="9919562" cy="670845"/>
          </a:xfrm>
        </p:spPr>
        <p:txBody>
          <a:bodyPr/>
          <a:lstStyle/>
          <a:p>
            <a:r>
              <a:rPr lang="en-US" altLang="zh-CN" dirty="0" smtClean="0"/>
              <a:t>Traditional Security Landscape</a:t>
            </a:r>
            <a:endParaRPr lang="en-US" altLang="zh-CN" dirty="0"/>
          </a:p>
        </p:txBody>
      </p:sp>
      <p:sp>
        <p:nvSpPr>
          <p:cNvPr id="4" name="Slide Number Placeholder 3"/>
          <p:cNvSpPr>
            <a:spLocks noGrp="1"/>
          </p:cNvSpPr>
          <p:nvPr>
            <p:ph type="sldNum" sz="quarter" idx="11"/>
          </p:nvPr>
        </p:nvSpPr>
        <p:spPr/>
        <p:txBody>
          <a:bodyPr/>
          <a:lstStyle/>
          <a:p>
            <a:fld id="{103EA872-A674-449B-A120-B97244F8E91D}" type="slidenum">
              <a:rPr lang="en-GB" smtClean="0"/>
              <a:pPr/>
              <a:t>5</a:t>
            </a:fld>
            <a:endParaRPr lang="en-GB" dirty="0"/>
          </a:p>
        </p:txBody>
      </p:sp>
      <p:sp>
        <p:nvSpPr>
          <p:cNvPr id="7" name="Content Placeholder 2"/>
          <p:cNvSpPr>
            <a:spLocks noGrp="1"/>
          </p:cNvSpPr>
          <p:nvPr>
            <p:ph idx="1"/>
          </p:nvPr>
        </p:nvSpPr>
        <p:spPr>
          <a:xfrm>
            <a:off x="838200" y="1415384"/>
            <a:ext cx="10515600" cy="4761579"/>
          </a:xfrm>
        </p:spPr>
        <p:txBody>
          <a:bodyPr>
            <a:normAutofit/>
          </a:bodyPr>
          <a:lstStyle/>
          <a:p>
            <a:r>
              <a:rPr lang="en-GB" altLang="en-US" b="1" dirty="0" smtClean="0"/>
              <a:t>Basic threats</a:t>
            </a:r>
          </a:p>
          <a:p>
            <a:pPr lvl="1"/>
            <a:r>
              <a:rPr lang="en-GB" altLang="en-US" dirty="0" smtClean="0"/>
              <a:t>Pranks (web-site defacement)</a:t>
            </a:r>
          </a:p>
          <a:p>
            <a:pPr lvl="1"/>
            <a:r>
              <a:rPr lang="en-GB" altLang="en-US" dirty="0" smtClean="0"/>
              <a:t>Ransom-ware</a:t>
            </a:r>
          </a:p>
          <a:p>
            <a:pPr lvl="1"/>
            <a:r>
              <a:rPr lang="en-GB" altLang="en-US" dirty="0" smtClean="0"/>
              <a:t>Spyware</a:t>
            </a:r>
          </a:p>
          <a:p>
            <a:pPr lvl="1"/>
            <a:r>
              <a:rPr lang="en-GB" altLang="en-US" dirty="0" smtClean="0"/>
              <a:t>Trojans</a:t>
            </a:r>
          </a:p>
          <a:p>
            <a:pPr lvl="1"/>
            <a:r>
              <a:rPr lang="en-GB" altLang="en-US" dirty="0" smtClean="0"/>
              <a:t>Backdoors/Root-kits</a:t>
            </a:r>
            <a:r>
              <a:rPr lang="en-US" altLang="zh-CN" dirty="0" smtClean="0"/>
              <a:t>–OS kernel</a:t>
            </a:r>
            <a:endParaRPr lang="en-GB" altLang="en-US" dirty="0" smtClean="0"/>
          </a:p>
          <a:p>
            <a:r>
              <a:rPr lang="en-GB" altLang="en-US" b="1" dirty="0" smtClean="0"/>
              <a:t>Basic delivery mechanisms</a:t>
            </a:r>
          </a:p>
          <a:p>
            <a:pPr lvl="1"/>
            <a:r>
              <a:rPr lang="en-GB" altLang="en-US" dirty="0" smtClean="0"/>
              <a:t>Viruses</a:t>
            </a:r>
          </a:p>
          <a:p>
            <a:pPr lvl="1"/>
            <a:r>
              <a:rPr lang="en-GB" altLang="en-US" dirty="0" smtClean="0"/>
              <a:t>Worms</a:t>
            </a:r>
          </a:p>
          <a:p>
            <a:pPr lvl="1"/>
            <a:r>
              <a:rPr lang="en-GB" altLang="en-US" dirty="0" smtClean="0"/>
              <a:t>Phishing</a:t>
            </a:r>
          </a:p>
          <a:p>
            <a:pPr lvl="1"/>
            <a:r>
              <a:rPr lang="en-GB" altLang="en-US" dirty="0" smtClean="0"/>
              <a:t>Software vulnerabilities</a:t>
            </a:r>
          </a:p>
          <a:p>
            <a:pPr lvl="2"/>
            <a:r>
              <a:rPr lang="en-GB" altLang="en-US" dirty="0" smtClean="0"/>
              <a:t>SQL-injections</a:t>
            </a:r>
          </a:p>
          <a:p>
            <a:pPr lvl="2"/>
            <a:r>
              <a:rPr lang="en-GB" altLang="en-US" dirty="0" smtClean="0"/>
              <a:t>Cross-Site Scripting</a:t>
            </a:r>
          </a:p>
          <a:p>
            <a:pPr lvl="1"/>
            <a:endParaRPr lang="en-GB" altLang="en-US" dirty="0" smtClean="0"/>
          </a:p>
          <a:p>
            <a:endParaRPr lang="en-GB" altLang="en-US" dirty="0" smtClean="0"/>
          </a:p>
        </p:txBody>
      </p:sp>
      <p:pic>
        <p:nvPicPr>
          <p:cNvPr id="5" name="Picture 4"/>
          <p:cNvPicPr>
            <a:picLocks noChangeAspect="1"/>
          </p:cNvPicPr>
          <p:nvPr/>
        </p:nvPicPr>
        <p:blipFill>
          <a:blip r:embed="rId3"/>
          <a:stretch>
            <a:fillRect/>
          </a:stretch>
        </p:blipFill>
        <p:spPr>
          <a:xfrm>
            <a:off x="8255446" y="3933056"/>
            <a:ext cx="3800475" cy="2371725"/>
          </a:xfrm>
          <a:prstGeom prst="rect">
            <a:avLst/>
          </a:prstGeom>
        </p:spPr>
      </p:pic>
      <p:pic>
        <p:nvPicPr>
          <p:cNvPr id="8" name="Picture 7"/>
          <p:cNvPicPr>
            <a:picLocks noChangeAspect="1"/>
          </p:cNvPicPr>
          <p:nvPr/>
        </p:nvPicPr>
        <p:blipFill>
          <a:blip r:embed="rId4"/>
          <a:stretch>
            <a:fillRect/>
          </a:stretch>
        </p:blipFill>
        <p:spPr>
          <a:xfrm>
            <a:off x="9541952" y="1595438"/>
            <a:ext cx="2495550" cy="2209800"/>
          </a:xfrm>
          <a:prstGeom prst="rect">
            <a:avLst/>
          </a:prstGeom>
        </p:spPr>
      </p:pic>
      <p:sp>
        <p:nvSpPr>
          <p:cNvPr id="3" name="Rectangle 2"/>
          <p:cNvSpPr/>
          <p:nvPr/>
        </p:nvSpPr>
        <p:spPr>
          <a:xfrm>
            <a:off x="3502918" y="3755785"/>
            <a:ext cx="4050407" cy="461665"/>
          </a:xfrm>
          <a:prstGeom prst="rect">
            <a:avLst/>
          </a:prstGeom>
        </p:spPr>
        <p:txBody>
          <a:bodyPr wrap="square">
            <a:spAutoFit/>
          </a:bodyPr>
          <a:lstStyle/>
          <a:p>
            <a:r>
              <a:rPr lang="zh-CN" altLang="en-US" sz="1200" dirty="0"/>
              <a:t>https://www.kaspersky.com/resource-center/threats/computer-viruses-vs-worms</a:t>
            </a:r>
          </a:p>
        </p:txBody>
      </p:sp>
    </p:spTree>
    <p:extLst>
      <p:ext uri="{BB962C8B-B14F-4D97-AF65-F5344CB8AC3E}">
        <p14:creationId xmlns:p14="http://schemas.microsoft.com/office/powerpoint/2010/main" val="1206754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B9D89-4678-4B3C-8679-3E429EFBB2DD}"/>
              </a:ext>
            </a:extLst>
          </p:cNvPr>
          <p:cNvSpPr>
            <a:spLocks noGrp="1"/>
          </p:cNvSpPr>
          <p:nvPr>
            <p:ph type="title"/>
          </p:nvPr>
        </p:nvSpPr>
        <p:spPr>
          <a:xfrm>
            <a:off x="1126654" y="116632"/>
            <a:ext cx="9312374" cy="972716"/>
          </a:xfrm>
        </p:spPr>
        <p:txBody>
          <a:bodyPr/>
          <a:lstStyle/>
          <a:p>
            <a:r>
              <a:rPr lang="en-GB" dirty="0" smtClean="0"/>
              <a:t>Outline</a:t>
            </a:r>
            <a:endParaRPr lang="en-GB" dirty="0"/>
          </a:p>
        </p:txBody>
      </p:sp>
      <p:sp>
        <p:nvSpPr>
          <p:cNvPr id="6" name="Content Placeholder 5">
            <a:extLst>
              <a:ext uri="{FF2B5EF4-FFF2-40B4-BE49-F238E27FC236}">
                <a16:creationId xmlns:a16="http://schemas.microsoft.com/office/drawing/2014/main" id="{5A5890CD-8F90-4FE7-841F-F7B0C2865BA2}"/>
              </a:ext>
            </a:extLst>
          </p:cNvPr>
          <p:cNvSpPr>
            <a:spLocks noGrp="1"/>
          </p:cNvSpPr>
          <p:nvPr>
            <p:ph idx="1"/>
          </p:nvPr>
        </p:nvSpPr>
        <p:spPr>
          <a:xfrm>
            <a:off x="1126654" y="1484784"/>
            <a:ext cx="9528398" cy="4545578"/>
          </a:xfrm>
        </p:spPr>
        <p:txBody>
          <a:bodyPr/>
          <a:lstStyle/>
          <a:p>
            <a:r>
              <a:rPr lang="en-US" altLang="en-US" sz="2400" dirty="0">
                <a:solidFill>
                  <a:schemeClr val="accent6"/>
                </a:solidFill>
              </a:rPr>
              <a:t>Background </a:t>
            </a:r>
            <a:r>
              <a:rPr lang="en-US" altLang="en-US" sz="2400" dirty="0" smtClean="0">
                <a:solidFill>
                  <a:schemeClr val="accent6"/>
                </a:solidFill>
              </a:rPr>
              <a:t>on Cyber Security</a:t>
            </a:r>
            <a:endParaRPr lang="en-US" altLang="en-US" sz="2400" dirty="0">
              <a:solidFill>
                <a:schemeClr val="accent6"/>
              </a:solidFill>
            </a:endParaRPr>
          </a:p>
          <a:p>
            <a:r>
              <a:rPr lang="en-US" altLang="en-US" sz="2400" dirty="0">
                <a:solidFill>
                  <a:schemeClr val="accent6"/>
                </a:solidFill>
              </a:rPr>
              <a:t>Future Cybersecurity Trends </a:t>
            </a:r>
            <a:endParaRPr lang="en-US" altLang="en-US" sz="2400" dirty="0" smtClean="0">
              <a:solidFill>
                <a:schemeClr val="accent6"/>
              </a:solidFill>
            </a:endParaRPr>
          </a:p>
          <a:p>
            <a:pPr lvl="1"/>
            <a:r>
              <a:rPr lang="en-US" altLang="en-US" sz="2000" dirty="0">
                <a:solidFill>
                  <a:schemeClr val="accent6"/>
                </a:solidFill>
              </a:rPr>
              <a:t>AI-Driven Cyber Threats </a:t>
            </a:r>
          </a:p>
          <a:p>
            <a:pPr lvl="1"/>
            <a:r>
              <a:rPr lang="en-US" altLang="en-US" sz="2000" dirty="0">
                <a:solidFill>
                  <a:schemeClr val="accent6"/>
                </a:solidFill>
              </a:rPr>
              <a:t>AI-Enhanced Cyber Solutions</a:t>
            </a:r>
          </a:p>
          <a:p>
            <a:r>
              <a:rPr lang="en-US" altLang="en-US" sz="2400" dirty="0" smtClean="0"/>
              <a:t>Discussion</a:t>
            </a:r>
            <a:endParaRPr lang="en-US" altLang="en-US" sz="2400" dirty="0"/>
          </a:p>
          <a:p>
            <a:r>
              <a:rPr lang="en-US" altLang="en-US" sz="2400" dirty="0" smtClean="0"/>
              <a:t>Conclusion</a:t>
            </a:r>
            <a:endParaRPr lang="en-US" altLang="en-US" sz="2400" dirty="0"/>
          </a:p>
        </p:txBody>
      </p:sp>
      <p:sp>
        <p:nvSpPr>
          <p:cNvPr id="4" name="Slide Number Placeholder 3"/>
          <p:cNvSpPr>
            <a:spLocks noGrp="1"/>
          </p:cNvSpPr>
          <p:nvPr>
            <p:ph type="sldNum" sz="quarter" idx="11"/>
          </p:nvPr>
        </p:nvSpPr>
        <p:spPr/>
        <p:txBody>
          <a:bodyPr/>
          <a:lstStyle/>
          <a:p>
            <a:fld id="{103EA872-A674-449B-A120-B97244F8E91D}" type="slidenum">
              <a:rPr lang="en-GB" smtClean="0"/>
              <a:pPr/>
              <a:t>6</a:t>
            </a:fld>
            <a:endParaRPr lang="en-GB"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3012" y="4221088"/>
            <a:ext cx="1316038" cy="207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custData r:id="rId1"/>
      <p:custData r:id="rId2"/>
    </p:custDataLst>
    <p:extLst>
      <p:ext uri="{BB962C8B-B14F-4D97-AF65-F5344CB8AC3E}">
        <p14:creationId xmlns:p14="http://schemas.microsoft.com/office/powerpoint/2010/main" val="4075297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726" y="25795"/>
            <a:ext cx="9312374" cy="648072"/>
          </a:xfrm>
        </p:spPr>
        <p:txBody>
          <a:bodyPr/>
          <a:lstStyle/>
          <a:p>
            <a:r>
              <a:rPr lang="en-US" altLang="zh-CN" dirty="0"/>
              <a:t>Cybersecurity Trends for 2025</a:t>
            </a:r>
            <a:endParaRPr lang="zh-CN" altLang="en-US" dirty="0"/>
          </a:p>
        </p:txBody>
      </p:sp>
      <p:sp>
        <p:nvSpPr>
          <p:cNvPr id="3" name="Content Placeholder 2"/>
          <p:cNvSpPr>
            <a:spLocks noGrp="1"/>
          </p:cNvSpPr>
          <p:nvPr>
            <p:ph idx="1"/>
          </p:nvPr>
        </p:nvSpPr>
        <p:spPr>
          <a:xfrm>
            <a:off x="334566" y="1124744"/>
            <a:ext cx="11171884" cy="5127162"/>
          </a:xfrm>
        </p:spPr>
        <p:txBody>
          <a:bodyPr/>
          <a:lstStyle/>
          <a:p>
            <a:r>
              <a:rPr lang="en-US" altLang="zh-CN" b="1" dirty="0"/>
              <a:t>Gartner, Inc. </a:t>
            </a:r>
            <a:r>
              <a:rPr lang="en-US" altLang="zh-CN" dirty="0"/>
              <a:t>has announced the top cybersecurity trends for 2025. These trends are influenced by </a:t>
            </a:r>
            <a:r>
              <a:rPr lang="en-US" altLang="zh-CN" b="1" dirty="0">
                <a:solidFill>
                  <a:srgbClr val="FF0000"/>
                </a:solidFill>
              </a:rPr>
              <a:t>generative AI (</a:t>
            </a:r>
            <a:r>
              <a:rPr lang="en-US" altLang="zh-CN" b="1" dirty="0" err="1">
                <a:solidFill>
                  <a:srgbClr val="FF0000"/>
                </a:solidFill>
              </a:rPr>
              <a:t>GenAI</a:t>
            </a:r>
            <a:r>
              <a:rPr lang="en-US" altLang="zh-CN" b="1" dirty="0">
                <a:solidFill>
                  <a:srgbClr val="FF0000"/>
                </a:solidFill>
              </a:rPr>
              <a:t>) evolution</a:t>
            </a:r>
            <a:r>
              <a:rPr lang="en-US" altLang="zh-CN" dirty="0"/>
              <a:t>, digital decentralizing, supply chain interdependencies, regulatory change, endemic talent shortages and a constantly evolving threat landscape</a:t>
            </a:r>
            <a:r>
              <a:rPr lang="en-US" altLang="zh-CN" dirty="0" smtClean="0"/>
              <a:t>.</a:t>
            </a:r>
          </a:p>
          <a:p>
            <a:pPr lvl="2"/>
            <a:r>
              <a:rPr lang="en-US" altLang="zh-CN" sz="1400" dirty="0"/>
              <a:t>Gartner is a global research and advisory firm providing information and advice for leaders in many business functions including information technology, finance, human resources, customer service, communications, legal and compliance, marketing, sales, etc.</a:t>
            </a:r>
            <a:endParaRPr lang="en-US" altLang="zh-CN" sz="1400" dirty="0" smtClean="0"/>
          </a:p>
          <a:p>
            <a:endParaRPr lang="en-US" altLang="zh-CN" dirty="0"/>
          </a:p>
          <a:p>
            <a:r>
              <a:rPr lang="en-US" altLang="zh-CN" dirty="0"/>
              <a:t>Most security efforts and financial resources are traditionally focused on protecting structured data such as databases. However, the rise of </a:t>
            </a:r>
            <a:r>
              <a:rPr lang="en-US" altLang="zh-CN" b="1" dirty="0" err="1"/>
              <a:t>GenAI</a:t>
            </a:r>
            <a:r>
              <a:rPr lang="en-US" altLang="zh-CN" dirty="0"/>
              <a:t> is transforming data security programs, shifting focus to protect unstructured data — </a:t>
            </a:r>
            <a:r>
              <a:rPr lang="en-US" altLang="zh-CN" dirty="0" smtClean="0"/>
              <a:t>such as </a:t>
            </a:r>
            <a:r>
              <a:rPr lang="en-US" altLang="zh-CN" u="sng" dirty="0" smtClean="0"/>
              <a:t>text</a:t>
            </a:r>
            <a:r>
              <a:rPr lang="en-US" altLang="zh-CN" u="sng" dirty="0"/>
              <a:t>, images and videos</a:t>
            </a:r>
            <a:r>
              <a:rPr lang="en-US" altLang="zh-CN" dirty="0" smtClean="0"/>
              <a:t>.</a:t>
            </a:r>
          </a:p>
          <a:p>
            <a:endParaRPr lang="en-US" altLang="zh-CN" dirty="0"/>
          </a:p>
          <a:p>
            <a:endParaRPr lang="en-US" altLang="zh-CN" dirty="0" smtClean="0"/>
          </a:p>
          <a:p>
            <a:endParaRPr lang="en-US" altLang="zh-CN" dirty="0"/>
          </a:p>
          <a:p>
            <a:endParaRPr lang="en-US" altLang="zh-CN" dirty="0" smtClean="0"/>
          </a:p>
          <a:p>
            <a:r>
              <a:rPr lang="en-US" altLang="zh-CN" sz="2200" b="1" dirty="0" smtClean="0">
                <a:solidFill>
                  <a:srgbClr val="FF0000"/>
                </a:solidFill>
              </a:rPr>
              <a:t>New Trend: </a:t>
            </a:r>
            <a:r>
              <a:rPr lang="en-US" altLang="zh-CN" sz="2200" dirty="0" smtClean="0"/>
              <a:t>As </a:t>
            </a:r>
            <a:r>
              <a:rPr lang="en-US" altLang="zh-CN" sz="2200" dirty="0"/>
              <a:t>AI technologies—particularly </a:t>
            </a:r>
            <a:r>
              <a:rPr lang="en-US" altLang="zh-CN" sz="2200" b="1" dirty="0"/>
              <a:t>generative AI</a:t>
            </a:r>
            <a:r>
              <a:rPr lang="en-US" altLang="zh-CN" sz="2200" dirty="0"/>
              <a:t>, </a:t>
            </a:r>
            <a:r>
              <a:rPr lang="en-US" altLang="zh-CN" sz="2200" b="1" dirty="0"/>
              <a:t>large language models (LLMs), </a:t>
            </a:r>
            <a:r>
              <a:rPr lang="en-US" altLang="zh-CN" sz="2200" dirty="0"/>
              <a:t>and </a:t>
            </a:r>
            <a:r>
              <a:rPr lang="en-US" altLang="zh-CN" sz="2200" b="1" dirty="0"/>
              <a:t>autonomous </a:t>
            </a:r>
            <a:r>
              <a:rPr lang="en-US" altLang="zh-CN" sz="2200" b="1" dirty="0" smtClean="0"/>
              <a:t>agents</a:t>
            </a:r>
            <a:r>
              <a:rPr lang="en-US" altLang="zh-CN" sz="2200" dirty="0" smtClean="0"/>
              <a:t>, </a:t>
            </a:r>
            <a:r>
              <a:rPr lang="en-US" altLang="zh-CN" sz="2200" dirty="0"/>
              <a:t>they are reshaping cyber threats, defenses, and the overall security paradigm.</a:t>
            </a:r>
            <a:endParaRPr lang="en-US" altLang="zh-CN" sz="2200" dirty="0" smtClean="0"/>
          </a:p>
        </p:txBody>
      </p:sp>
      <p:sp>
        <p:nvSpPr>
          <p:cNvPr id="4" name="Slide Number Placeholder 3"/>
          <p:cNvSpPr>
            <a:spLocks noGrp="1"/>
          </p:cNvSpPr>
          <p:nvPr>
            <p:ph type="sldNum" sz="quarter" idx="11"/>
          </p:nvPr>
        </p:nvSpPr>
        <p:spPr/>
        <p:txBody>
          <a:bodyPr/>
          <a:lstStyle/>
          <a:p>
            <a:fld id="{103EA872-A674-449B-A120-B97244F8E91D}" type="slidenum">
              <a:rPr lang="en-GB" smtClean="0"/>
              <a:pPr/>
              <a:t>7</a:t>
            </a:fld>
            <a:endParaRPr lang="en-GB" dirty="0"/>
          </a:p>
        </p:txBody>
      </p:sp>
      <p:sp>
        <p:nvSpPr>
          <p:cNvPr id="5" name="Rectangle 4"/>
          <p:cNvSpPr/>
          <p:nvPr/>
        </p:nvSpPr>
        <p:spPr>
          <a:xfrm>
            <a:off x="334566" y="3861048"/>
            <a:ext cx="11665296" cy="292388"/>
          </a:xfrm>
          <a:prstGeom prst="rect">
            <a:avLst/>
          </a:prstGeom>
        </p:spPr>
        <p:txBody>
          <a:bodyPr wrap="square">
            <a:spAutoFit/>
          </a:bodyPr>
          <a:lstStyle/>
          <a:p>
            <a:r>
              <a:rPr lang="zh-CN" altLang="en-US" sz="1300" dirty="0"/>
              <a:t>https://www.gartner.com/en/newsroom/press-releases/2025-03-03-gartner-identifiesthe-top-cybersecurity-trends-for-2025</a:t>
            </a:r>
          </a:p>
        </p:txBody>
      </p:sp>
      <p:cxnSp>
        <p:nvCxnSpPr>
          <p:cNvPr id="7" name="Straight Connector 6"/>
          <p:cNvCxnSpPr/>
          <p:nvPr/>
        </p:nvCxnSpPr>
        <p:spPr bwMode="auto">
          <a:xfrm>
            <a:off x="550590" y="4581128"/>
            <a:ext cx="10081120" cy="0"/>
          </a:xfrm>
          <a:prstGeom prst="line">
            <a:avLst/>
          </a:prstGeom>
          <a:solidFill>
            <a:schemeClr val="accent1"/>
          </a:solidFill>
          <a:ln w="38100" cap="flat" cmpd="sng" algn="ctr">
            <a:solidFill>
              <a:schemeClr val="tx1"/>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05372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78962" y="229696"/>
            <a:ext cx="10176470" cy="510498"/>
          </a:xfrm>
        </p:spPr>
        <p:txBody>
          <a:bodyPr/>
          <a:lstStyle/>
          <a:p>
            <a:r>
              <a:rPr lang="en-IE" altLang="zh-CN" dirty="0" smtClean="0"/>
              <a:t>Machine</a:t>
            </a:r>
            <a:r>
              <a:rPr lang="en-US" altLang="zh-CN" dirty="0" smtClean="0"/>
              <a:t> Learning and AI Scope</a:t>
            </a:r>
            <a:endParaRPr lang="en-GB" altLang="en-US" dirty="0" smtClean="0"/>
          </a:p>
        </p:txBody>
      </p:sp>
      <p:sp>
        <p:nvSpPr>
          <p:cNvPr id="3" name="Flowchart: Connector 2"/>
          <p:cNvSpPr/>
          <p:nvPr/>
        </p:nvSpPr>
        <p:spPr bwMode="auto">
          <a:xfrm>
            <a:off x="190550" y="1196752"/>
            <a:ext cx="4896544" cy="4800964"/>
          </a:xfrm>
          <a:prstGeom prst="flowChartConnector">
            <a:avLst/>
          </a:prstGeom>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zh-CN" altLang="en-US" sz="1600" b="0" i="0" u="none" strike="noStrike" cap="none" normalizeH="0" baseline="0" dirty="0" err="1" smtClean="0">
              <a:ln>
                <a:noFill/>
              </a:ln>
              <a:solidFill>
                <a:srgbClr val="FFFFFF"/>
              </a:solidFill>
              <a:effectLst/>
              <a:latin typeface="+mn-lt"/>
              <a:ea typeface="ＭＳ Ｐゴシック" pitchFamily="-80" charset="-128"/>
            </a:endParaRPr>
          </a:p>
        </p:txBody>
      </p:sp>
      <p:sp>
        <p:nvSpPr>
          <p:cNvPr id="30" name="Flowchart: Connector 29"/>
          <p:cNvSpPr/>
          <p:nvPr/>
        </p:nvSpPr>
        <p:spPr bwMode="auto">
          <a:xfrm>
            <a:off x="802850" y="2358329"/>
            <a:ext cx="3708412" cy="3742223"/>
          </a:xfrm>
          <a:prstGeom prst="flowChartConnector">
            <a:avLst/>
          </a:prstGeom>
          <a:solidFill>
            <a:schemeClr val="accent2">
              <a:lumMod val="20000"/>
              <a:lumOff val="80000"/>
            </a:schemeClr>
          </a:solidFill>
          <a:ln w="9525" cap="flat" cmpd="sng" algn="ctr">
            <a:solidFill>
              <a:schemeClr val="accent1"/>
            </a:solidFill>
            <a:prstDash val="solid"/>
            <a:miter lim="800000"/>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zh-CN" altLang="en-US" sz="1600" b="0" i="0" u="none" strike="noStrike" cap="none" normalizeH="0" baseline="0" dirty="0" err="1" smtClean="0">
              <a:ln>
                <a:noFill/>
              </a:ln>
              <a:solidFill>
                <a:srgbClr val="FFFFFF"/>
              </a:solidFill>
              <a:effectLst/>
              <a:latin typeface="+mn-lt"/>
              <a:ea typeface="ＭＳ Ｐゴシック" pitchFamily="-80" charset="-128"/>
            </a:endParaRPr>
          </a:p>
        </p:txBody>
      </p:sp>
      <p:sp>
        <p:nvSpPr>
          <p:cNvPr id="31" name="Flowchart: Connector 30"/>
          <p:cNvSpPr/>
          <p:nvPr/>
        </p:nvSpPr>
        <p:spPr bwMode="auto">
          <a:xfrm>
            <a:off x="1319250" y="3364592"/>
            <a:ext cx="2655912" cy="2598479"/>
          </a:xfrm>
          <a:prstGeom prst="flowChartConnector">
            <a:avLst/>
          </a:prstGeom>
          <a:solidFill>
            <a:schemeClr val="accent5">
              <a:lumMod val="20000"/>
              <a:lumOff val="80000"/>
            </a:schemeClr>
          </a:solidFill>
          <a:ln w="9525" cap="flat" cmpd="sng" algn="ctr">
            <a:solidFill>
              <a:schemeClr val="accent1"/>
            </a:solidFill>
            <a:prstDash val="solid"/>
            <a:miter lim="800000"/>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tabLst/>
            </a:pPr>
            <a:endParaRPr kumimoji="0" lang="zh-CN" altLang="en-US" sz="1600" b="0" i="0" u="none" strike="noStrike" cap="none" normalizeH="0" baseline="0" dirty="0" err="1" smtClean="0">
              <a:ln>
                <a:noFill/>
              </a:ln>
              <a:solidFill>
                <a:srgbClr val="FFFFFF"/>
              </a:solidFill>
              <a:effectLst/>
              <a:latin typeface="+mn-lt"/>
              <a:ea typeface="ＭＳ Ｐゴシック" pitchFamily="-80" charset="-128"/>
            </a:endParaRPr>
          </a:p>
        </p:txBody>
      </p:sp>
      <p:sp>
        <p:nvSpPr>
          <p:cNvPr id="32" name="Rectangle 1"/>
          <p:cNvSpPr>
            <a:spLocks noChangeArrowheads="1"/>
          </p:cNvSpPr>
          <p:nvPr/>
        </p:nvSpPr>
        <p:spPr bwMode="auto">
          <a:xfrm>
            <a:off x="1338194" y="1457508"/>
            <a:ext cx="26180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1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MS PGothic" panose="020B0600070205080204" pitchFamily="34" charset="-128"/>
              </a:defRPr>
            </a:lvl9pPr>
          </a:lstStyle>
          <a:p>
            <a:pPr algn="ctr">
              <a:spcBef>
                <a:spcPct val="0"/>
              </a:spcBef>
              <a:buFontTx/>
              <a:buNone/>
            </a:pPr>
            <a:r>
              <a:rPr lang="en-US" altLang="zh-CN" b="1" dirty="0" smtClean="0">
                <a:solidFill>
                  <a:schemeClr val="bg1"/>
                </a:solidFill>
              </a:rPr>
              <a:t>Artificial Intelligence</a:t>
            </a:r>
          </a:p>
          <a:p>
            <a:pPr algn="ctr">
              <a:spcBef>
                <a:spcPct val="0"/>
              </a:spcBef>
              <a:buFontTx/>
              <a:buNone/>
            </a:pPr>
            <a:r>
              <a:rPr lang="en-US" altLang="zh-CN" sz="1200" dirty="0" smtClean="0">
                <a:solidFill>
                  <a:schemeClr val="bg1"/>
                </a:solidFill>
              </a:rPr>
              <a:t>Simulation </a:t>
            </a:r>
            <a:r>
              <a:rPr lang="en-US" altLang="zh-CN" sz="1200" dirty="0">
                <a:solidFill>
                  <a:schemeClr val="bg1"/>
                </a:solidFill>
              </a:rPr>
              <a:t>of human </a:t>
            </a:r>
            <a:endParaRPr lang="en-US" altLang="zh-CN" sz="1200" dirty="0" smtClean="0">
              <a:solidFill>
                <a:schemeClr val="bg1"/>
              </a:solidFill>
            </a:endParaRPr>
          </a:p>
          <a:p>
            <a:pPr algn="ctr">
              <a:spcBef>
                <a:spcPct val="0"/>
              </a:spcBef>
              <a:buFontTx/>
              <a:buNone/>
            </a:pPr>
            <a:r>
              <a:rPr lang="en-US" altLang="zh-CN" sz="1200" dirty="0" smtClean="0">
                <a:solidFill>
                  <a:schemeClr val="bg1"/>
                </a:solidFill>
              </a:rPr>
              <a:t>intelligence </a:t>
            </a:r>
            <a:r>
              <a:rPr lang="en-US" altLang="zh-CN" sz="1200" dirty="0">
                <a:solidFill>
                  <a:schemeClr val="bg1"/>
                </a:solidFill>
              </a:rPr>
              <a:t>in machines</a:t>
            </a:r>
            <a:endParaRPr lang="zh-CN" altLang="en-US" sz="1200" dirty="0">
              <a:solidFill>
                <a:schemeClr val="bg1"/>
              </a:solidFill>
            </a:endParaRPr>
          </a:p>
        </p:txBody>
      </p:sp>
      <p:sp>
        <p:nvSpPr>
          <p:cNvPr id="33" name="Rectangle 1"/>
          <p:cNvSpPr>
            <a:spLocks noChangeArrowheads="1"/>
          </p:cNvSpPr>
          <p:nvPr/>
        </p:nvSpPr>
        <p:spPr bwMode="auto">
          <a:xfrm>
            <a:off x="1369685" y="2683057"/>
            <a:ext cx="25747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1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MS PGothic" panose="020B0600070205080204" pitchFamily="34" charset="-128"/>
              </a:defRPr>
            </a:lvl9pPr>
          </a:lstStyle>
          <a:p>
            <a:pPr algn="ctr">
              <a:spcBef>
                <a:spcPct val="0"/>
              </a:spcBef>
              <a:buFontTx/>
              <a:buNone/>
            </a:pPr>
            <a:r>
              <a:rPr lang="en-US" altLang="zh-CN" b="1" dirty="0" smtClean="0"/>
              <a:t>Machine Learning</a:t>
            </a:r>
          </a:p>
          <a:p>
            <a:pPr algn="ctr">
              <a:spcBef>
                <a:spcPct val="0"/>
              </a:spcBef>
              <a:buFontTx/>
              <a:buNone/>
            </a:pPr>
            <a:r>
              <a:rPr lang="en-US" altLang="zh-CN" sz="1200" dirty="0" smtClean="0"/>
              <a:t>Algorithms that automate data</a:t>
            </a:r>
          </a:p>
          <a:p>
            <a:pPr algn="ctr">
              <a:spcBef>
                <a:spcPct val="0"/>
              </a:spcBef>
              <a:buFontTx/>
              <a:buNone/>
            </a:pPr>
            <a:r>
              <a:rPr lang="en-US" altLang="zh-CN" sz="1200" dirty="0"/>
              <a:t>a</a:t>
            </a:r>
            <a:r>
              <a:rPr lang="en-US" altLang="zh-CN" sz="1200" dirty="0" smtClean="0"/>
              <a:t>nalysis and model building</a:t>
            </a:r>
            <a:endParaRPr lang="zh-CN" altLang="en-US" sz="1200" dirty="0"/>
          </a:p>
        </p:txBody>
      </p:sp>
      <p:sp>
        <p:nvSpPr>
          <p:cNvPr id="34" name="Rectangle 1"/>
          <p:cNvSpPr>
            <a:spLocks noChangeArrowheads="1"/>
          </p:cNvSpPr>
          <p:nvPr/>
        </p:nvSpPr>
        <p:spPr bwMode="auto">
          <a:xfrm>
            <a:off x="1407687" y="4254788"/>
            <a:ext cx="2552302"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16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16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ea typeface="MS PGothic" panose="020B0600070205080204" pitchFamily="34" charset="-128"/>
              </a:defRPr>
            </a:lvl9pPr>
          </a:lstStyle>
          <a:p>
            <a:pPr algn="ctr">
              <a:spcBef>
                <a:spcPct val="0"/>
              </a:spcBef>
              <a:buFontTx/>
              <a:buNone/>
            </a:pPr>
            <a:r>
              <a:rPr lang="en-US" altLang="zh-CN" b="1" dirty="0" smtClean="0"/>
              <a:t>Deep Learning</a:t>
            </a:r>
          </a:p>
          <a:p>
            <a:pPr algn="ctr">
              <a:spcBef>
                <a:spcPct val="0"/>
              </a:spcBef>
              <a:buFontTx/>
              <a:buNone/>
            </a:pPr>
            <a:r>
              <a:rPr lang="en-US" altLang="zh-CN" sz="1200" dirty="0" smtClean="0"/>
              <a:t>Subset of machine learning in </a:t>
            </a:r>
          </a:p>
          <a:p>
            <a:pPr algn="ctr">
              <a:spcBef>
                <a:spcPct val="0"/>
              </a:spcBef>
              <a:buFontTx/>
              <a:buNone/>
            </a:pPr>
            <a:r>
              <a:rPr lang="en-US" altLang="zh-CN" sz="1200" dirty="0" smtClean="0"/>
              <a:t>which multilayered neural </a:t>
            </a:r>
          </a:p>
          <a:p>
            <a:pPr algn="ctr">
              <a:spcBef>
                <a:spcPct val="0"/>
              </a:spcBef>
              <a:buFontTx/>
              <a:buNone/>
            </a:pPr>
            <a:r>
              <a:rPr lang="en-US" altLang="zh-CN" sz="1200" dirty="0" smtClean="0"/>
              <a:t>Networks learn from a </a:t>
            </a:r>
          </a:p>
          <a:p>
            <a:pPr algn="ctr">
              <a:spcBef>
                <a:spcPct val="0"/>
              </a:spcBef>
              <a:buFontTx/>
              <a:buNone/>
            </a:pPr>
            <a:r>
              <a:rPr lang="en-US" altLang="zh-CN" sz="1200" dirty="0" smtClean="0"/>
              <a:t>large amount </a:t>
            </a:r>
          </a:p>
          <a:p>
            <a:pPr algn="ctr">
              <a:spcBef>
                <a:spcPct val="0"/>
              </a:spcBef>
              <a:buFontTx/>
              <a:buNone/>
            </a:pPr>
            <a:r>
              <a:rPr lang="en-US" altLang="zh-CN" sz="1200" dirty="0" smtClean="0"/>
              <a:t>of data</a:t>
            </a:r>
            <a:endParaRPr lang="zh-CN" altLang="en-US" sz="1200" dirty="0"/>
          </a:p>
        </p:txBody>
      </p:sp>
      <p:pic>
        <p:nvPicPr>
          <p:cNvPr id="4" name="Picture 3"/>
          <p:cNvPicPr>
            <a:picLocks noChangeAspect="1"/>
          </p:cNvPicPr>
          <p:nvPr/>
        </p:nvPicPr>
        <p:blipFill>
          <a:blip r:embed="rId2"/>
          <a:stretch>
            <a:fillRect/>
          </a:stretch>
        </p:blipFill>
        <p:spPr>
          <a:xfrm>
            <a:off x="6095206" y="1320982"/>
            <a:ext cx="5366026" cy="4642089"/>
          </a:xfrm>
          <a:prstGeom prst="rect">
            <a:avLst/>
          </a:prstGeom>
        </p:spPr>
      </p:pic>
      <p:sp>
        <p:nvSpPr>
          <p:cNvPr id="5" name="Rectangle 4"/>
          <p:cNvSpPr/>
          <p:nvPr/>
        </p:nvSpPr>
        <p:spPr>
          <a:xfrm>
            <a:off x="8327454" y="936444"/>
            <a:ext cx="1492524" cy="338554"/>
          </a:xfrm>
          <a:prstGeom prst="rect">
            <a:avLst/>
          </a:prstGeom>
        </p:spPr>
        <p:txBody>
          <a:bodyPr wrap="none">
            <a:spAutoFit/>
          </a:bodyPr>
          <a:lstStyle/>
          <a:p>
            <a:r>
              <a:rPr lang="en-US" altLang="zh-CN" dirty="0" smtClean="0"/>
              <a:t>Year of </a:t>
            </a:r>
            <a:r>
              <a:rPr lang="zh-CN" altLang="en-US" dirty="0" smtClean="0"/>
              <a:t>1</a:t>
            </a:r>
            <a:r>
              <a:rPr lang="zh-CN" altLang="en-US" dirty="0"/>
              <a:t>999</a:t>
            </a:r>
          </a:p>
        </p:txBody>
      </p:sp>
    </p:spTree>
    <p:extLst>
      <p:ext uri="{BB962C8B-B14F-4D97-AF65-F5344CB8AC3E}">
        <p14:creationId xmlns:p14="http://schemas.microsoft.com/office/powerpoint/2010/main" val="210106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726" y="25795"/>
            <a:ext cx="9312374" cy="648072"/>
          </a:xfrm>
        </p:spPr>
        <p:txBody>
          <a:bodyPr/>
          <a:lstStyle/>
          <a:p>
            <a:r>
              <a:rPr lang="en-US" altLang="zh-CN" dirty="0"/>
              <a:t>AI-Driven Cyber </a:t>
            </a:r>
            <a:r>
              <a:rPr lang="en-US" altLang="zh-CN" dirty="0" smtClean="0"/>
              <a:t>Threats (1)</a:t>
            </a:r>
            <a:endParaRPr lang="zh-CN" altLang="en-US" dirty="0"/>
          </a:p>
        </p:txBody>
      </p:sp>
      <p:sp>
        <p:nvSpPr>
          <p:cNvPr id="3" name="Content Placeholder 2"/>
          <p:cNvSpPr>
            <a:spLocks noGrp="1"/>
          </p:cNvSpPr>
          <p:nvPr>
            <p:ph idx="1"/>
          </p:nvPr>
        </p:nvSpPr>
        <p:spPr>
          <a:xfrm>
            <a:off x="334566" y="1628800"/>
            <a:ext cx="7848872" cy="4623106"/>
          </a:xfrm>
        </p:spPr>
        <p:txBody>
          <a:bodyPr/>
          <a:lstStyle/>
          <a:p>
            <a:pPr marL="0" indent="0">
              <a:buNone/>
            </a:pPr>
            <a:r>
              <a:rPr lang="en-US" altLang="zh-CN" sz="2000" b="1" dirty="0" smtClean="0"/>
              <a:t>AI-Powered Attacks:</a:t>
            </a:r>
            <a:endParaRPr lang="en-US" altLang="zh-CN" sz="2000" b="1" dirty="0"/>
          </a:p>
          <a:p>
            <a:endParaRPr lang="en-US" altLang="zh-CN" dirty="0"/>
          </a:p>
          <a:p>
            <a:r>
              <a:rPr lang="en-US" altLang="zh-CN" b="1" dirty="0"/>
              <a:t>Automated Exploitation:</a:t>
            </a:r>
            <a:r>
              <a:rPr lang="en-US" altLang="zh-CN" dirty="0"/>
              <a:t> AI can identify vulnerabilities (e.g., in code or networks) at scale, enabling rapid, targeted attacks.</a:t>
            </a:r>
          </a:p>
          <a:p>
            <a:endParaRPr lang="en-US" altLang="zh-CN" dirty="0"/>
          </a:p>
          <a:p>
            <a:r>
              <a:rPr lang="en-US" altLang="zh-CN" b="1" dirty="0"/>
              <a:t>Social Engineering 2.0: </a:t>
            </a:r>
            <a:r>
              <a:rPr lang="en-US" altLang="zh-CN" dirty="0" err="1"/>
              <a:t>Deepfake</a:t>
            </a:r>
            <a:r>
              <a:rPr lang="en-US" altLang="zh-CN" dirty="0"/>
              <a:t> audio/video, hyper-personalized phishing (e.g., spear-phishing using LLM-generated context-aware emails).</a:t>
            </a:r>
          </a:p>
          <a:p>
            <a:endParaRPr lang="en-US" altLang="zh-CN" dirty="0"/>
          </a:p>
          <a:p>
            <a:r>
              <a:rPr lang="en-US" altLang="zh-CN" b="1" dirty="0"/>
              <a:t>Adaptive Malware: </a:t>
            </a:r>
            <a:r>
              <a:rPr lang="en-US" altLang="zh-CN" dirty="0"/>
              <a:t>Malware that learns from defenses (e.g., polymorphic code that evades signature-based detection</a:t>
            </a:r>
            <a:r>
              <a:rPr lang="en-US" altLang="zh-CN" dirty="0" smtClean="0"/>
              <a:t>).</a:t>
            </a:r>
          </a:p>
          <a:p>
            <a:endParaRPr lang="en-US" altLang="zh-CN" dirty="0"/>
          </a:p>
          <a:p>
            <a:r>
              <a:rPr lang="en-US" altLang="zh-CN" b="1" dirty="0"/>
              <a:t>Adversaries can use AI to automate reconnaissance, bypass CAPTCHAs, or mimic legitimate user behavior.</a:t>
            </a:r>
          </a:p>
          <a:p>
            <a:endParaRPr lang="en-US" altLang="zh-CN" dirty="0" smtClean="0"/>
          </a:p>
        </p:txBody>
      </p:sp>
      <p:sp>
        <p:nvSpPr>
          <p:cNvPr id="4" name="Slide Number Placeholder 3"/>
          <p:cNvSpPr>
            <a:spLocks noGrp="1"/>
          </p:cNvSpPr>
          <p:nvPr>
            <p:ph type="sldNum" sz="quarter" idx="11"/>
          </p:nvPr>
        </p:nvSpPr>
        <p:spPr/>
        <p:txBody>
          <a:bodyPr/>
          <a:lstStyle/>
          <a:p>
            <a:fld id="{103EA872-A674-449B-A120-B97244F8E91D}" type="slidenum">
              <a:rPr lang="en-GB" smtClean="0"/>
              <a:pPr/>
              <a:t>9</a:t>
            </a:fld>
            <a:endParaRPr lang="en-GB" dirty="0"/>
          </a:p>
        </p:txBody>
      </p:sp>
      <p:pic>
        <p:nvPicPr>
          <p:cNvPr id="7" name="Picture 6"/>
          <p:cNvPicPr>
            <a:picLocks noChangeAspect="1"/>
          </p:cNvPicPr>
          <p:nvPr/>
        </p:nvPicPr>
        <p:blipFill>
          <a:blip r:embed="rId2"/>
          <a:stretch>
            <a:fillRect/>
          </a:stretch>
        </p:blipFill>
        <p:spPr>
          <a:xfrm>
            <a:off x="8687494" y="2132856"/>
            <a:ext cx="3150274" cy="1656184"/>
          </a:xfrm>
          <a:prstGeom prst="rect">
            <a:avLst/>
          </a:prstGeom>
        </p:spPr>
      </p:pic>
      <p:sp>
        <p:nvSpPr>
          <p:cNvPr id="8" name="Rectangle 7"/>
          <p:cNvSpPr/>
          <p:nvPr/>
        </p:nvSpPr>
        <p:spPr>
          <a:xfrm>
            <a:off x="9109179" y="3940353"/>
            <a:ext cx="2613571" cy="1077218"/>
          </a:xfrm>
          <a:prstGeom prst="rect">
            <a:avLst/>
          </a:prstGeom>
        </p:spPr>
        <p:txBody>
          <a:bodyPr wrap="square">
            <a:spAutoFit/>
          </a:bodyPr>
          <a:lstStyle/>
          <a:p>
            <a:r>
              <a:rPr lang="zh-CN" altLang="en-US" dirty="0"/>
              <a:t>https://spectrum.ieee.org/facebook-ai-launches-its-deepfake-detection-challenge</a:t>
            </a:r>
          </a:p>
        </p:txBody>
      </p:sp>
    </p:spTree>
    <p:extLst>
      <p:ext uri="{BB962C8B-B14F-4D97-AF65-F5344CB8AC3E}">
        <p14:creationId xmlns:p14="http://schemas.microsoft.com/office/powerpoint/2010/main" val="3058635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Blank.potx" id="{3B38FA3B-2246-40E5-A61A-EA1559A3CD76}" vid="{D5F764FD-A73C-4B6C-BF48-3536DEB79AD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10.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17.xml><?xml version="1.0" encoding="utf-8"?>
<TemplafyFormConfiguration><![CDATA[{"formFields":[{"required":false,"type":"datePicker","name":"Date","label":"Date","helpTexts":{"prefix":"","postfix":""},"spacing":{},"fullyQualifiedName":"Date"},{"required":false,"placeholder":"","lines":0,"type":"textBox","name":"PresentationTitle","label":"Presentation title","helpTexts":{"prefix":"","postfix":""},"spacing":{},"fullyQualifiedName":"PresentationTitle"}],"formDataEntries":[{"name":"Date","value":"4Xm7d242HGo446IH5nRjQA=="},{"name":"PresentationTitle","value":"ZR/I84ubq+6CkRKNk7nn9w=="}]}]]></TemplafyFormConfiguration>
</file>

<file path=customXml/item18.xml><?xml version="1.0" encoding="utf-8"?>
<TemplafySlideFormConfiguration><![CDATA[{"formFields":[],"formDataEntries":[]}]]></TemplafySlideFormConfiguration>
</file>

<file path=customXml/item19.xml><?xml version="1.0" encoding="utf-8"?>
<TemplafyTemplateConfiguration><![CDATA[{"elementsMetadata":[{"type":"shape","id":"2fce62a0-f28a-44e1-a519-0cbe37b25f7a","elementConfiguration":{"binding":"UserProfile.Offices.Workarea_{{DocumentLanguage}}","disableUpdates":false,"type":"text"}},{"type":"shape","id":"58465eeb-cfe0-4970-97ec-88179dc0a9c2","elementConfiguration":{"binding":"Form.Date","format":"{{DateFormats.GeneralDate}}","disableUpdates":false,"type":"date"}},{"type":"shape","id":"5020bdfb-1912-4d6d-a5c3-71b7da283692","elementConfiguration":{"binding":"Form.PresentationTitle","disableUpdates":false,"type":"text"}},{"type":"shape","id":"8d5b95d1-8a23-4044-9620-bf5e7305a170","elementConfiguration":{"binding":"UserProfile.Offices.Workarea_{{DocumentLanguage}}","disableUpdates":false,"type":"text"}},{"type":"shape","id":"79fbb3c3-dd89-47ef-91e9-e0bd2bb0942f","elementConfiguration":{"binding":"Form.Date","format":"{{DateFormats.GeneralDate}}","disableUpdates":false,"type":"date"}},{"type":"shape","id":"5e9447ba-0dff-46ec-ac33-540c046ca40a","elementConfiguration":{"binding":"Form.PresentationTitle","disableUpdates":false,"type":"text"}}],"transformationConfigurations":[{"language":"{{DocumentLanguage}}","disableUpdates":false,"type":"proofingLanguage"}],"enableDocumentContentUpdater":true,"templateName":"DTU Template 16_9 - Corporate red","templateDescription":"","version":"1.2"}]]></TemplafyTemplateConfiguration>
</file>

<file path=customXml/item2.xml><?xml version="1.0" encoding="utf-8"?>
<TemplafySlideFormConfiguration><![CDATA[{"formFields":[],"formDataEntries":[]}]]></TemplafySlideFormConfiguration>
</file>

<file path=customXml/item20.xml><?xml version="1.0" encoding="utf-8"?>
<TemplafySlideFormConfiguration><![CDATA[{"formFields":[],"formDataEntries":[]}]]></TemplafySlideFormConfiguration>
</file>

<file path=customXml/item21.xml><?xml version="1.0" encoding="utf-8"?>
<ct:contentTypeSchema xmlns:ct="http://schemas.microsoft.com/office/2006/metadata/contentType" xmlns:ma="http://schemas.microsoft.com/office/2006/metadata/properties/metaAttributes" ct:_="" ma:_="" ma:contentTypeName="文件" ma:contentTypeID="0x010100EA3C6F449E1C954F8E631DF62F6561C5" ma:contentTypeVersion="14" ma:contentTypeDescription="建立新的文件。" ma:contentTypeScope="" ma:versionID="52a308a5c333e05c59e9f7e8060690f5">
  <xsd:schema xmlns:xsd="http://www.w3.org/2001/XMLSchema" xmlns:xs="http://www.w3.org/2001/XMLSchema" xmlns:p="http://schemas.microsoft.com/office/2006/metadata/properties" xmlns:ns2="0bbb4b91-0ee2-4151-84b1-5b97fa409fe8" xmlns:ns3="8e1bf359-2b41-46a4-8b9b-3ece4fb97bbe" targetNamespace="http://schemas.microsoft.com/office/2006/metadata/properties" ma:root="true" ma:fieldsID="a29115ae61d4af068a4a7563c1e792aa" ns2:_="" ns3:_="">
    <xsd:import namespace="0bbb4b91-0ee2-4151-84b1-5b97fa409fe8"/>
    <xsd:import namespace="8e1bf359-2b41-46a4-8b9b-3ece4fb97b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b4b91-0ee2-4151-84b1-5b97fa409f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影像標籤" ma:readOnly="false" ma:fieldId="{5cf76f15-5ced-4ddc-b409-7134ff3c332f}" ma:taxonomyMulti="true" ma:sspId="e4e264a9-5b14-4428-b4aa-7e2898a0ce9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1bf359-2b41-46a4-8b9b-3ece4fb97bb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c0ea1f8-702a-4b02-b20d-4f5b4019ce63}" ma:internalName="TaxCatchAll" ma:showField="CatchAllData" ma:web="8e1bf359-2b41-46a4-8b9b-3ece4fb97b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2.xml><?xml version="1.0" encoding="utf-8"?>
<?mso-contentType ?>
<FormTemplates xmlns="http://schemas.microsoft.com/sharepoint/v3/contenttype/forms">
  <Display>DocumentLibraryForm</Display>
  <Edit>DocumentLibraryForm</Edit>
  <New>DocumentLibraryForm</New>
</FormTemplates>
</file>

<file path=customXml/item23.xml><?xml version="1.0" encoding="utf-8"?>
<p:properties xmlns:p="http://schemas.microsoft.com/office/2006/metadata/properties" xmlns:xsi="http://www.w3.org/2001/XMLSchema-instance" xmlns:pc="http://schemas.microsoft.com/office/infopath/2007/PartnerControls">
  <documentManagement>
    <lcf76f155ced4ddcb4097134ff3c332f xmlns="0bbb4b91-0ee2-4151-84b1-5b97fa409fe8">
      <Terms xmlns="http://schemas.microsoft.com/office/infopath/2007/PartnerControls"/>
    </lcf76f155ced4ddcb4097134ff3c332f>
    <TaxCatchAll xmlns="8e1bf359-2b41-46a4-8b9b-3ece4fb97bbe" xsi:nil="true"/>
  </documentManagement>
</p:properties>
</file>

<file path=customXml/item3.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4.xml><?xml version="1.0" encoding="utf-8"?>
<TemplafySlideFormConfiguration><![CDATA[{"formFields":[],"formDataEntries":[]}]]></TemplafySlideFormConfiguration>
</file>

<file path=customXml/item5.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6.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7.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8.xml><?xml version="1.0" encoding="utf-8"?>
<TemplafySlideTemplateConfiguration><![CDATA[{"elementsMetadata":[],"enableDocumentContentUpdater":true,"documentContentValidatorConfiguration":{"enableDocumentContentValidator":false,"documentContentValidatorVersion":0},"slideId":"636837486369753289","version":"1.2"}]]></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02E7CCCE-613B-4CED-B813-E473EA1E01B2}">
  <ds:schemaRefs/>
</ds:datastoreItem>
</file>

<file path=customXml/itemProps10.xml><?xml version="1.0" encoding="utf-8"?>
<ds:datastoreItem xmlns:ds="http://schemas.openxmlformats.org/officeDocument/2006/customXml" ds:itemID="{36813A4A-AA57-49B6-B012-BD7C0BF4910D}">
  <ds:schemaRefs/>
</ds:datastoreItem>
</file>

<file path=customXml/itemProps11.xml><?xml version="1.0" encoding="utf-8"?>
<ds:datastoreItem xmlns:ds="http://schemas.openxmlformats.org/officeDocument/2006/customXml" ds:itemID="{E0BFCD2F-E74F-46E7-B1AE-EA32B3F00D32}">
  <ds:schemaRefs/>
</ds:datastoreItem>
</file>

<file path=customXml/itemProps12.xml><?xml version="1.0" encoding="utf-8"?>
<ds:datastoreItem xmlns:ds="http://schemas.openxmlformats.org/officeDocument/2006/customXml" ds:itemID="{520A16F7-39FF-4D96-AAFB-746793CF7007}">
  <ds:schemaRefs/>
</ds:datastoreItem>
</file>

<file path=customXml/itemProps13.xml><?xml version="1.0" encoding="utf-8"?>
<ds:datastoreItem xmlns:ds="http://schemas.openxmlformats.org/officeDocument/2006/customXml" ds:itemID="{C7E3E963-D789-4B35-ABCF-897B9ACEB0F9}">
  <ds:schemaRefs/>
</ds:datastoreItem>
</file>

<file path=customXml/itemProps14.xml><?xml version="1.0" encoding="utf-8"?>
<ds:datastoreItem xmlns:ds="http://schemas.openxmlformats.org/officeDocument/2006/customXml" ds:itemID="{644709C4-B085-4D76-8087-E289EAE79CF6}">
  <ds:schemaRefs/>
</ds:datastoreItem>
</file>

<file path=customXml/itemProps15.xml><?xml version="1.0" encoding="utf-8"?>
<ds:datastoreItem xmlns:ds="http://schemas.openxmlformats.org/officeDocument/2006/customXml" ds:itemID="{826E84A2-462E-4C1C-A7AC-17958962813A}">
  <ds:schemaRefs/>
</ds:datastoreItem>
</file>

<file path=customXml/itemProps16.xml><?xml version="1.0" encoding="utf-8"?>
<ds:datastoreItem xmlns:ds="http://schemas.openxmlformats.org/officeDocument/2006/customXml" ds:itemID="{615F4818-B3D6-4D9D-B433-285D00CCB5DB}">
  <ds:schemaRefs/>
</ds:datastoreItem>
</file>

<file path=customXml/itemProps17.xml><?xml version="1.0" encoding="utf-8"?>
<ds:datastoreItem xmlns:ds="http://schemas.openxmlformats.org/officeDocument/2006/customXml" ds:itemID="{05DC2B94-7C1B-4C14-83B0-9CD2A82C27E0}">
  <ds:schemaRefs/>
</ds:datastoreItem>
</file>

<file path=customXml/itemProps18.xml><?xml version="1.0" encoding="utf-8"?>
<ds:datastoreItem xmlns:ds="http://schemas.openxmlformats.org/officeDocument/2006/customXml" ds:itemID="{A651AC9A-6180-422A-8760-8FF04950CE63}">
  <ds:schemaRefs/>
</ds:datastoreItem>
</file>

<file path=customXml/itemProps19.xml><?xml version="1.0" encoding="utf-8"?>
<ds:datastoreItem xmlns:ds="http://schemas.openxmlformats.org/officeDocument/2006/customXml" ds:itemID="{1334258C-C3E7-4029-A615-C886A240FB15}">
  <ds:schemaRefs/>
</ds:datastoreItem>
</file>

<file path=customXml/itemProps2.xml><?xml version="1.0" encoding="utf-8"?>
<ds:datastoreItem xmlns:ds="http://schemas.openxmlformats.org/officeDocument/2006/customXml" ds:itemID="{F4C08C7F-F953-44DE-ACDE-930692BDDB0F}">
  <ds:schemaRefs/>
</ds:datastoreItem>
</file>

<file path=customXml/itemProps20.xml><?xml version="1.0" encoding="utf-8"?>
<ds:datastoreItem xmlns:ds="http://schemas.openxmlformats.org/officeDocument/2006/customXml" ds:itemID="{C74AD6AE-4D50-48CB-B44E-A810F42DBFB8}">
  <ds:schemaRefs/>
</ds:datastoreItem>
</file>

<file path=customXml/itemProps21.xml><?xml version="1.0" encoding="utf-8"?>
<ds:datastoreItem xmlns:ds="http://schemas.openxmlformats.org/officeDocument/2006/customXml" ds:itemID="{95A9BD87-B25D-428E-9FEC-119A10451764}"/>
</file>

<file path=customXml/itemProps22.xml><?xml version="1.0" encoding="utf-8"?>
<ds:datastoreItem xmlns:ds="http://schemas.openxmlformats.org/officeDocument/2006/customXml" ds:itemID="{07AC6AFB-A063-48B2-B4A3-7F9EB686F45B}"/>
</file>

<file path=customXml/itemProps23.xml><?xml version="1.0" encoding="utf-8"?>
<ds:datastoreItem xmlns:ds="http://schemas.openxmlformats.org/officeDocument/2006/customXml" ds:itemID="{265EEC09-AE04-4CAA-B2AC-6C34823D3745}"/>
</file>

<file path=customXml/itemProps3.xml><?xml version="1.0" encoding="utf-8"?>
<ds:datastoreItem xmlns:ds="http://schemas.openxmlformats.org/officeDocument/2006/customXml" ds:itemID="{95EB6199-A994-45A6-943A-A022591A5060}">
  <ds:schemaRefs/>
</ds:datastoreItem>
</file>

<file path=customXml/itemProps4.xml><?xml version="1.0" encoding="utf-8"?>
<ds:datastoreItem xmlns:ds="http://schemas.openxmlformats.org/officeDocument/2006/customXml" ds:itemID="{2CB7F77E-4AF2-493D-B56E-7260CC215C64}">
  <ds:schemaRefs/>
</ds:datastoreItem>
</file>

<file path=customXml/itemProps5.xml><?xml version="1.0" encoding="utf-8"?>
<ds:datastoreItem xmlns:ds="http://schemas.openxmlformats.org/officeDocument/2006/customXml" ds:itemID="{756F1334-5D06-4550-9C7F-4827F06FAE6B}">
  <ds:schemaRefs/>
</ds:datastoreItem>
</file>

<file path=customXml/itemProps6.xml><?xml version="1.0" encoding="utf-8"?>
<ds:datastoreItem xmlns:ds="http://schemas.openxmlformats.org/officeDocument/2006/customXml" ds:itemID="{BBE7F5F6-5C63-4933-93F3-A0B22CC580A5}">
  <ds:schemaRefs/>
</ds:datastoreItem>
</file>

<file path=customXml/itemProps7.xml><?xml version="1.0" encoding="utf-8"?>
<ds:datastoreItem xmlns:ds="http://schemas.openxmlformats.org/officeDocument/2006/customXml" ds:itemID="{1252445A-8083-4F0A-ABBE-CDAA473206BF}">
  <ds:schemaRefs/>
</ds:datastoreItem>
</file>

<file path=customXml/itemProps8.xml><?xml version="1.0" encoding="utf-8"?>
<ds:datastoreItem xmlns:ds="http://schemas.openxmlformats.org/officeDocument/2006/customXml" ds:itemID="{5D8AA7A9-D420-4B57-863A-47421FC3BEF1}">
  <ds:schemaRefs/>
</ds:datastoreItem>
</file>

<file path=customXml/itemProps9.xml><?xml version="1.0" encoding="utf-8"?>
<ds:datastoreItem xmlns:ds="http://schemas.openxmlformats.org/officeDocument/2006/customXml" ds:itemID="{33A24908-B16E-4123-B2EF-36A9520C0159}">
  <ds:schemaRefs/>
</ds:datastoreItem>
</file>

<file path=docProps/app.xml><?xml version="1.0" encoding="utf-8"?>
<Properties xmlns="http://schemas.openxmlformats.org/officeDocument/2006/extended-properties" xmlns:vt="http://schemas.openxmlformats.org/officeDocument/2006/docPropsVTypes">
  <Template>blank</Template>
  <TotalTime>1723</TotalTime>
  <Words>2488</Words>
  <Application>Microsoft Office PowerPoint</Application>
  <PresentationFormat>Custom</PresentationFormat>
  <Paragraphs>249</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MS PGothic</vt:lpstr>
      <vt:lpstr>MS PGothic</vt:lpstr>
      <vt:lpstr>Arial</vt:lpstr>
      <vt:lpstr>Times</vt:lpstr>
      <vt:lpstr>Times New Roman</vt:lpstr>
      <vt:lpstr>Verdana</vt:lpstr>
      <vt:lpstr>Blank</vt:lpstr>
      <vt:lpstr>The Emerging Landscape for Cybersecurity  under Advanced AI</vt:lpstr>
      <vt:lpstr>Outline</vt:lpstr>
      <vt:lpstr>Cyber Security Data Breach in 2024</vt:lpstr>
      <vt:lpstr>The Hong Kong Computer Emergency Response Team Coordination Centre (HKCERT)</vt:lpstr>
      <vt:lpstr>Traditional Security Landscape</vt:lpstr>
      <vt:lpstr>Outline</vt:lpstr>
      <vt:lpstr>Cybersecurity Trends for 2025</vt:lpstr>
      <vt:lpstr>Machine Learning and AI Scope</vt:lpstr>
      <vt:lpstr>AI-Driven Cyber Threats (1)</vt:lpstr>
      <vt:lpstr>AI-Driven Cyber Threats (2)</vt:lpstr>
      <vt:lpstr>Traditional Network Security Mechanisms</vt:lpstr>
      <vt:lpstr>IDS Types (Mature, Basic but Important Security Technique)</vt:lpstr>
      <vt:lpstr>AI-Enhanced Cyber Solutions</vt:lpstr>
      <vt:lpstr>Outline</vt:lpstr>
      <vt:lpstr>Emerging and Open Challenges on AI in Security</vt:lpstr>
      <vt:lpstr> Potential Countermeasures</vt:lpstr>
      <vt:lpstr>Case: CIDN framework with major components</vt:lpstr>
      <vt:lpstr>Case: Blockchain with ML/AI-based CIDS</vt:lpstr>
      <vt:lpstr>Future Trend and Topics -- Gartner</vt:lpstr>
      <vt:lpstr>Outline</vt:lpstr>
      <vt:lpstr>Take Away Key Points</vt:lpstr>
      <vt:lpstr>PowerPoint Presentation</vt:lpstr>
    </vt:vector>
  </TitlesOfParts>
  <Company>DTU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 Afzal-Houshmand</dc:creator>
  <cp:lastModifiedBy>Weizhi Meng</cp:lastModifiedBy>
  <cp:revision>192</cp:revision>
  <dcterms:created xsi:type="dcterms:W3CDTF">2019-06-17T07:16:30Z</dcterms:created>
  <dcterms:modified xsi:type="dcterms:W3CDTF">2025-06-21T08:40:09Z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dIsCodeFreeTemplate">
    <vt:lpwstr>True</vt:lpwstr>
  </property>
  <property fmtid="{D5CDD505-2E9C-101B-9397-08002B2CF9AE}" pid="3" name="TemplafyTenantId">
    <vt:lpwstr>dtu</vt:lpwstr>
  </property>
  <property fmtid="{D5CDD505-2E9C-101B-9397-08002B2CF9AE}" pid="4" name="TemplafyTemplateId">
    <vt:lpwstr>636784030496976655</vt:lpwstr>
  </property>
  <property fmtid="{D5CDD505-2E9C-101B-9397-08002B2CF9AE}" pid="5" name="TemplafyUserProfileId">
    <vt:lpwstr>636838302414865013</vt:lpwstr>
  </property>
  <property fmtid="{D5CDD505-2E9C-101B-9397-08002B2CF9AE}" pid="6" name="TemplafyLanguageCode">
    <vt:lpwstr>en-GB</vt:lpwstr>
  </property>
  <property fmtid="{D5CDD505-2E9C-101B-9397-08002B2CF9AE}" pid="7" name="ContentTypeId">
    <vt:lpwstr>0x010100EA3C6F449E1C954F8E631DF62F6561C5</vt:lpwstr>
  </property>
  <property fmtid="{D5CDD505-2E9C-101B-9397-08002B2CF9AE}" pid="8" name="Order">
    <vt:r8>515800</vt:r8>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_ExtendedDescription">
    <vt:lpwstr/>
  </property>
  <property fmtid="{D5CDD505-2E9C-101B-9397-08002B2CF9AE}" pid="13" name="TriggerFlowInfo">
    <vt:lpwstr/>
  </property>
</Properties>
</file>