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customXml/itemProps15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7.svg" ContentType="image/svg+xml"/>
  <Override PartName="/ppt/media/image8.webp" ContentType="image/webp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3"/>
    <p:sldId id="258" r:id="rId4"/>
    <p:sldId id="259" r:id="rId5"/>
    <p:sldId id="303" r:id="rId6"/>
    <p:sldId id="304" r:id="rId7"/>
    <p:sldId id="302" r:id="rId8"/>
    <p:sldId id="307" r:id="rId9"/>
    <p:sldId id="308" r:id="rId10"/>
    <p:sldId id="305" r:id="rId11"/>
    <p:sldId id="280" r:id="rId12"/>
    <p:sldId id="306" r:id="rId13"/>
    <p:sldId id="309" r:id="rId14"/>
    <p:sldId id="279" r:id="rId15"/>
    <p:sldId id="260" r:id="rId16"/>
    <p:sldId id="297" r:id="rId17"/>
    <p:sldId id="310" r:id="rId18"/>
    <p:sldId id="311" r:id="rId19"/>
    <p:sldId id="312" r:id="rId20"/>
    <p:sldId id="313" r:id="rId21"/>
    <p:sldId id="314" r:id="rId22"/>
    <p:sldId id="298" r:id="rId23"/>
    <p:sldId id="315" r:id="rId24"/>
    <p:sldId id="316" r:id="rId25"/>
    <p:sldId id="317" r:id="rId26"/>
    <p:sldId id="287" r:id="rId27"/>
    <p:sldId id="299" r:id="rId28"/>
    <p:sldId id="319" r:id="rId29"/>
    <p:sldId id="320" r:id="rId30"/>
    <p:sldId id="318" r:id="rId31"/>
    <p:sldId id="321" r:id="rId32"/>
    <p:sldId id="322" r:id="rId33"/>
    <p:sldId id="300" r:id="rId34"/>
    <p:sldId id="277" r:id="rId35"/>
  </p:sldIdLst>
  <p:sldSz cx="12192000" cy="6858000"/>
  <p:notesSz cx="7103745" cy="10234295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viewProps" Target="viewProps.xml"/><Relationship Id="rId26" Type="http://schemas.openxmlformats.org/officeDocument/2006/relationships/slide" Target="slides/slide24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42" Type="http://schemas.openxmlformats.org/officeDocument/2006/relationships/customXmlProps" Target="../customXml/itemProps155.xml"/><Relationship Id="rId34" Type="http://schemas.openxmlformats.org/officeDocument/2006/relationships/slide" Target="slides/slide32.xml"/><Relationship Id="rId21" Type="http://schemas.openxmlformats.org/officeDocument/2006/relationships/slide" Target="slides/slide19.xml"/><Relationship Id="rId47" Type="http://schemas.openxmlformats.org/officeDocument/2006/relationships/customXml" Target="../customXml/item4.xml"/><Relationship Id="rId7" Type="http://schemas.openxmlformats.org/officeDocument/2006/relationships/slide" Target="slides/slide5.xml"/><Relationship Id="rId29" Type="http://schemas.openxmlformats.org/officeDocument/2006/relationships/slide" Target="slides/slide27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40" Type="http://schemas.openxmlformats.org/officeDocument/2006/relationships/tableStyles" Target="tableStyles.xml"/><Relationship Id="rId37" Type="http://schemas.openxmlformats.org/officeDocument/2006/relationships/handoutMaster" Target="handoutMasters/handoutMaster1.xml"/><Relationship Id="rId32" Type="http://schemas.openxmlformats.org/officeDocument/2006/relationships/slide" Target="slides/slide30.xml"/><Relationship Id="rId24" Type="http://schemas.openxmlformats.org/officeDocument/2006/relationships/slide" Target="slides/slide22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36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3" Type="http://schemas.openxmlformats.org/officeDocument/2006/relationships/slide" Target="slides/slide21.xml"/><Relationship Id="rId15" Type="http://schemas.openxmlformats.org/officeDocument/2006/relationships/slide" Target="slides/slide13.xml"/><Relationship Id="rId44" Type="http://schemas.openxmlformats.org/officeDocument/2006/relationships/tags" Target="tags/tag156.xml"/><Relationship Id="rId31" Type="http://schemas.openxmlformats.org/officeDocument/2006/relationships/slide" Target="slides/slide29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3" Type="http://schemas.openxmlformats.org/officeDocument/2006/relationships/customXml" Target="../customXml/item1.xml"/><Relationship Id="rId4" Type="http://schemas.openxmlformats.org/officeDocument/2006/relationships/slide" Target="slides/slide2.xml"/><Relationship Id="rId35" Type="http://schemas.openxmlformats.org/officeDocument/2006/relationships/slide" Target="slides/slide33.xml"/><Relationship Id="rId30" Type="http://schemas.openxmlformats.org/officeDocument/2006/relationships/slide" Target="slides/slide28.xml"/><Relationship Id="rId27" Type="http://schemas.openxmlformats.org/officeDocument/2006/relationships/slide" Target="slides/slide25.xml"/><Relationship Id="rId22" Type="http://schemas.openxmlformats.org/officeDocument/2006/relationships/slide" Target="slides/slide20.xml"/><Relationship Id="rId14" Type="http://schemas.openxmlformats.org/officeDocument/2006/relationships/slide" Target="slides/slide1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38" Type="http://schemas.openxmlformats.org/officeDocument/2006/relationships/presProps" Target="presProps.xml"/><Relationship Id="rId33" Type="http://schemas.openxmlformats.org/officeDocument/2006/relationships/slide" Target="slides/slide31.xml"/><Relationship Id="rId25" Type="http://schemas.openxmlformats.org/officeDocument/2006/relationships/slide" Target="slides/slide23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46" Type="http://schemas.openxmlformats.org/officeDocument/2006/relationships/customXml" Target="../customXml/item3.xml"/><Relationship Id="rId41" Type="http://schemas.openxmlformats.org/officeDocument/2006/relationships/commentAuthors" Target="commentAuthors.xml"/><Relationship Id="rId20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4.png"/><Relationship Id="rId7" Type="http://schemas.openxmlformats.org/officeDocument/2006/relationships/tags" Target="../tags/tag3.xml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1.png"/><Relationship Id="rId2" Type="http://schemas.openxmlformats.org/officeDocument/2006/relationships/tags" Target="../tags/tag6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1.png"/><Relationship Id="rId2" Type="http://schemas.openxmlformats.org/officeDocument/2006/relationships/tags" Target="../tags/tag22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徽标&#10;&#10;AI 生成的内容可能不正确。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70" y="1438159"/>
            <a:ext cx="4494458" cy="3992919"/>
          </a:xfrm>
          <a:prstGeom prst="rect">
            <a:avLst/>
          </a:prstGeom>
        </p:spPr>
      </p:pic>
      <p:pic>
        <p:nvPicPr>
          <p:cNvPr id="11" name="图片 10" descr="徽标&#10;&#10;AI 生成的内容可能不正确。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70" y="1438159"/>
            <a:ext cx="4494458" cy="39929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10"/>
            </p:custDataLst>
          </p:nvPr>
        </p:nvSpPr>
        <p:spPr>
          <a:xfrm>
            <a:off x="990600" y="287020"/>
            <a:ext cx="6229350" cy="3131185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rgbClr val="40404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11"/>
            </p:custDataLst>
          </p:nvPr>
        </p:nvSpPr>
        <p:spPr>
          <a:xfrm>
            <a:off x="990600" y="3561715"/>
            <a:ext cx="6228715" cy="1354455"/>
          </a:xfrm>
        </p:spPr>
        <p:txBody>
          <a:bodyPr wrap="square" lIns="36195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4040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5"/>
            </p:custDataLst>
          </p:nvPr>
        </p:nvSpPr>
        <p:spPr>
          <a:xfrm>
            <a:off x="990600" y="4988560"/>
            <a:ext cx="3048635" cy="504190"/>
          </a:xfrm>
        </p:spPr>
        <p:txBody>
          <a:bodyPr wrap="square" lIns="36195" tIns="0" rIns="0" b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404040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徽标&#10;&#10;AI 生成的内容可能不正确。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70" y="1438159"/>
            <a:ext cx="4494458" cy="3992919"/>
          </a:xfrm>
          <a:prstGeom prst="rect">
            <a:avLst/>
          </a:prstGeom>
        </p:spPr>
      </p:pic>
      <p:pic>
        <p:nvPicPr>
          <p:cNvPr id="12" name="图片 11" descr="徽标&#10;&#10;AI 生成的内容可能不正确。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70" y="1438159"/>
            <a:ext cx="4494458" cy="39929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>
            <a:off x="1066800" y="223520"/>
            <a:ext cx="6756400" cy="3258185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rgbClr val="40404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1066800" y="3625215"/>
            <a:ext cx="6756400" cy="1338580"/>
          </a:xfrm>
        </p:spPr>
        <p:txBody>
          <a:bodyPr wrap="square" lIns="36195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rgbClr val="4040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1066800" y="5022850"/>
            <a:ext cx="3136900" cy="504190"/>
          </a:xfrm>
        </p:spPr>
        <p:txBody>
          <a:bodyPr wrap="square" lIns="36195" tIns="0" rIns="0" b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404040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12888" y="2510631"/>
            <a:ext cx="2880000" cy="1081088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rgbClr val="404040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图标&#10;&#10;AI 生成的内容可能不正确。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98" y="0"/>
            <a:ext cx="4638502" cy="6858000"/>
          </a:xfrm>
          <a:prstGeom prst="rect">
            <a:avLst/>
          </a:prstGeom>
        </p:spPr>
      </p:pic>
      <p:pic>
        <p:nvPicPr>
          <p:cNvPr id="10" name="图片 9" descr="图标&#10;&#10;AI 生成的内容可能不正确。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98" y="0"/>
            <a:ext cx="4638502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1323340" y="3540125"/>
            <a:ext cx="6358890" cy="2283460"/>
          </a:xfrm>
        </p:spPr>
        <p:txBody>
          <a:bodyPr wrap="square" anchor="t">
            <a:normAutofit/>
          </a:bodyPr>
          <a:lstStyle>
            <a:lvl1pPr algn="l">
              <a:defRPr sz="5400">
                <a:solidFill>
                  <a:srgbClr val="40404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9"/>
            </p:custDataLst>
          </p:nvPr>
        </p:nvSpPr>
        <p:spPr>
          <a:xfrm>
            <a:off x="1323340" y="1905000"/>
            <a:ext cx="6358890" cy="1537970"/>
          </a:xfrm>
        </p:spPr>
        <p:txBody>
          <a:bodyPr wrap="none" anchor="ctr">
            <a:normAutofit/>
          </a:bodyPr>
          <a:lstStyle>
            <a:lvl1pPr marL="0" indent="0" algn="l">
              <a:buNone/>
              <a:defRPr sz="8800" b="1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image" Target="../media/image1.png"/><Relationship Id="rId12" Type="http://schemas.openxmlformats.org/officeDocument/2006/relationships/tags" Target="../tags/tag7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1"/>
          <p:cNvSpPr/>
          <p:nvPr userDrawn="1">
            <p:custDataLst>
              <p:tags r:id="rId15"/>
            </p:custDataLst>
          </p:nvPr>
        </p:nvSpPr>
        <p:spPr>
          <a:xfrm>
            <a:off x="167005" y="119698"/>
            <a:ext cx="11857990" cy="6618605"/>
          </a:xfrm>
          <a:prstGeom prst="roundRect">
            <a:avLst>
              <a:gd name="adj" fmla="val 5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+mn-ea"/>
              <a:cs typeface="黑体" panose="02010609060101010101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8.web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2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5.xml"/><Relationship Id="rId2" Type="http://schemas.openxmlformats.org/officeDocument/2006/relationships/image" Target="../media/image26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7.xml"/><Relationship Id="rId2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6.xml"/><Relationship Id="rId2" Type="http://schemas.openxmlformats.org/officeDocument/2006/relationships/image" Target="../media/image28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8.xml"/><Relationship Id="rId2" Type="http://schemas.openxmlformats.org/officeDocument/2006/relationships/image" Target="../media/image29.png"/><Relationship Id="rId1" Type="http://schemas.openxmlformats.org/officeDocument/2006/relationships/tags" Target="../tags/tag14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0.xml"/><Relationship Id="rId2" Type="http://schemas.openxmlformats.org/officeDocument/2006/relationships/image" Target="../media/image30.png"/><Relationship Id="rId1" Type="http://schemas.openxmlformats.org/officeDocument/2006/relationships/tags" Target="../tags/tag1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55625" y="287020"/>
            <a:ext cx="7086600" cy="3131185"/>
          </a:xfrm>
        </p:spPr>
        <p:txBody>
          <a:bodyPr/>
          <a:lstStyle/>
          <a:p>
            <a:pPr algn="ctr"/>
            <a:r>
              <a:rPr lang="zh-CN" altLang="en-US"/>
              <a:t>生成式人工智能</a:t>
            </a:r>
            <a:br>
              <a:rPr lang="zh-CN" altLang="en-US"/>
            </a:br>
            <a:r>
              <a:rPr lang="zh-CN" altLang="en-US"/>
              <a:t>助力學生</a:t>
            </a:r>
            <a:r>
              <a:rPr lang="zh-CN" altLang="en-US"/>
              <a:t>成長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979170" y="5029200"/>
            <a:ext cx="6167120" cy="867410"/>
          </a:xfrm>
        </p:spPr>
        <p:txBody>
          <a:bodyPr>
            <a:noAutofit/>
          </a:bodyPr>
          <a:lstStyle/>
          <a:p>
            <a:pPr algn="ctr"/>
            <a:r>
              <a:rPr lang="en-US" altLang="zh-CN" sz="3100"/>
              <a:t>  </a:t>
            </a:r>
            <a:r>
              <a:rPr lang="zh-CN" altLang="en-US" sz="3100"/>
              <a:t>廣東省廣州市番禺區珊瑚灣畔小學</a:t>
            </a:r>
            <a:r>
              <a:rPr lang="en-US" altLang="zh-CN" sz="3100"/>
              <a:t>      </a:t>
            </a:r>
            <a:r>
              <a:rPr lang="zh-CN" altLang="en-US" sz="3100"/>
              <a:t>梁振舉</a:t>
            </a:r>
            <a:endParaRPr lang="zh-CN" altLang="en-US" sz="3100"/>
          </a:p>
          <a:p>
            <a:pPr algn="ctr"/>
            <a:r>
              <a:rPr lang="en-US" altLang="zh-CN" sz="3100"/>
              <a:t>2025</a:t>
            </a:r>
            <a:r>
              <a:rPr lang="zh-CN" altLang="en-US" sz="3100"/>
              <a:t>年</a:t>
            </a:r>
            <a:r>
              <a:rPr lang="en-US" altLang="zh-CN" sz="3100"/>
              <a:t>7</a:t>
            </a:r>
            <a:r>
              <a:rPr lang="zh-CN" altLang="en-US" sz="3100"/>
              <a:t>月</a:t>
            </a:r>
            <a:r>
              <a:rPr lang="en-US" altLang="zh-CN" sz="3100"/>
              <a:t>2</a:t>
            </a:r>
            <a:r>
              <a:rPr lang="zh-CN" altLang="en-US" sz="3100"/>
              <a:t>日</a:t>
            </a:r>
            <a:endParaRPr lang="zh-CN" altLang="en-US" sz="310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研究</a:t>
            </a:r>
            <a:r>
              <a:rPr lang="zh-CN" altLang="en-US"/>
              <a:t>探索的过程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20000"/>
          </a:bodyPr>
          <a:lstStyle/>
          <a:p>
            <a:r>
              <a:rPr lang="zh-CN" altLang="en-US"/>
              <a:t>0</a:t>
            </a:r>
            <a:r>
              <a:rPr lang="en-US" altLang="zh-CN"/>
              <a:t>2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44715" y="5136515"/>
            <a:ext cx="4367530" cy="720090"/>
          </a:xfrm>
        </p:spPr>
        <p:txBody>
          <a:bodyPr>
            <a:normAutofit fontScale="90000"/>
          </a:bodyPr>
          <a:p>
            <a:r>
              <a:rPr lang="en-US" altLang="zh-CN" sz="4000">
                <a:solidFill>
                  <a:schemeClr val="tx1"/>
                </a:solidFill>
              </a:rPr>
              <a:t>2024</a:t>
            </a:r>
            <a:r>
              <a:rPr lang="zh-CN" altLang="en-US" sz="4000">
                <a:solidFill>
                  <a:schemeClr val="tx1"/>
                </a:solidFill>
              </a:rPr>
              <a:t>年诺贝尔物理学奖授予约翰</a:t>
            </a:r>
            <a:r>
              <a:rPr lang="en-US" altLang="zh-CN" sz="4000">
                <a:solidFill>
                  <a:schemeClr val="tx1"/>
                </a:solidFill>
              </a:rPr>
              <a:t>·J·</a:t>
            </a:r>
            <a:r>
              <a:rPr lang="zh-CN" altLang="en-US" sz="4000">
                <a:solidFill>
                  <a:schemeClr val="tx1"/>
                </a:solidFill>
              </a:rPr>
              <a:t>霍普菲尔德（</a:t>
            </a:r>
            <a:r>
              <a:rPr lang="en-US" altLang="zh-CN" sz="4000">
                <a:solidFill>
                  <a:schemeClr val="tx1"/>
                </a:solidFill>
              </a:rPr>
              <a:t>John J. Hopfield</a:t>
            </a:r>
            <a:r>
              <a:rPr lang="zh-CN" altLang="en-US" sz="4000">
                <a:solidFill>
                  <a:schemeClr val="tx1"/>
                </a:solidFill>
              </a:rPr>
              <a:t>）和杰弗里</a:t>
            </a:r>
            <a:r>
              <a:rPr lang="en-US" altLang="zh-CN" sz="4000">
                <a:solidFill>
                  <a:schemeClr val="tx1"/>
                </a:solidFill>
              </a:rPr>
              <a:t>·E·</a:t>
            </a:r>
            <a:r>
              <a:rPr lang="zh-CN" altLang="en-US" sz="4000">
                <a:solidFill>
                  <a:schemeClr val="tx1"/>
                </a:solidFill>
              </a:rPr>
              <a:t>辛顿（</a:t>
            </a:r>
            <a:r>
              <a:rPr lang="en-US" altLang="zh-CN" sz="4000">
                <a:solidFill>
                  <a:schemeClr val="tx1"/>
                </a:solidFill>
              </a:rPr>
              <a:t>Geoffrey E. Hinton</a:t>
            </a:r>
            <a:r>
              <a:rPr lang="zh-CN" altLang="en-US" sz="4000">
                <a:solidFill>
                  <a:schemeClr val="tx1"/>
                </a:solidFill>
              </a:rPr>
              <a:t>）</a:t>
            </a:r>
            <a:r>
              <a:rPr lang="zh-CN" altLang="en-US" sz="4000"/>
              <a:t>，以表彰他们</a:t>
            </a:r>
            <a:r>
              <a:rPr lang="en-US" altLang="zh-CN" sz="4000"/>
              <a:t>“</a:t>
            </a:r>
            <a:r>
              <a:rPr lang="zh-CN" altLang="en-US" sz="4000"/>
              <a:t>在实现使用人工神经网络进行机器学习方面的基础性发现和发明。</a:t>
            </a:r>
            <a:endParaRPr lang="zh-CN" altLang="en-US" sz="4000"/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156335" y="287020"/>
            <a:ext cx="5744845" cy="5746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人工智能、教學、學習</a:t>
            </a:r>
            <a:r>
              <a:rPr lang="en-US" altLang="zh-CN"/>
              <a:t>---</a:t>
            </a:r>
            <a:r>
              <a:rPr lang="zh-CN" altLang="en-US"/>
              <a:t>教育者</a:t>
            </a:r>
            <a:r>
              <a:rPr lang="zh-CN" altLang="en-US"/>
              <a:t>何為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2790" y="1741805"/>
            <a:ext cx="10800080" cy="4433570"/>
          </a:xfrm>
        </p:spPr>
        <p:txBody>
          <a:bodyPr/>
          <a:p>
            <a:pPr marL="0" indent="0">
              <a:lnSpc>
                <a:spcPct val="160000"/>
              </a:lnSpc>
              <a:buNone/>
            </a:pPr>
            <a:r>
              <a:rPr lang="zh-CN" altLang="en-US" sz="6600"/>
              <a:t>培養什麼能力？</a:t>
            </a:r>
            <a:endParaRPr lang="zh-CN" altLang="en-US" sz="6600"/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sz="6600"/>
              <a:t>如何培養？</a:t>
            </a:r>
            <a:endParaRPr lang="zh-CN" altLang="en-US" sz="66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人工智能</a:t>
            </a:r>
            <a:r>
              <a:rPr lang="en-US" altLang="zh-CN"/>
              <a:t>   </a:t>
            </a:r>
            <a:r>
              <a:rPr lang="zh-CN" altLang="en-US"/>
              <a:t>教學</a:t>
            </a:r>
            <a:r>
              <a:rPr lang="en-US" altLang="zh-CN"/>
              <a:t>   </a:t>
            </a:r>
            <a:r>
              <a:rPr lang="zh-CN" altLang="en-US"/>
              <a:t>學習</a:t>
            </a:r>
            <a:r>
              <a:rPr lang="en-US" altLang="zh-CN"/>
              <a:t>---</a:t>
            </a:r>
            <a:r>
              <a:rPr lang="zh-CN" altLang="en-US"/>
              <a:t>教育者的</a:t>
            </a:r>
            <a:r>
              <a:rPr lang="zh-CN" altLang="en-US"/>
              <a:t>思考</a:t>
            </a:r>
            <a:endParaRPr lang="zh-CN" altLang="en-US"/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200660" y="2927985"/>
            <a:ext cx="5542280" cy="28682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67755" y="2944495"/>
            <a:ext cx="5585460" cy="2935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5020" y="1641475"/>
            <a:ext cx="2334260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GAI</a:t>
            </a:r>
            <a:r>
              <a:rPr lang="zh-CN" altLang="en-US" sz="3200"/>
              <a:t>賦能</a:t>
            </a:r>
            <a:r>
              <a:rPr lang="en-US" altLang="zh-CN" sz="3200"/>
              <a:t>  </a:t>
            </a:r>
            <a:endParaRPr lang="en-US" altLang="zh-CN"/>
          </a:p>
        </p:txBody>
      </p:sp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200660" y="2927350"/>
            <a:ext cx="5695950" cy="293560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7226935" y="4760595"/>
            <a:ext cx="3232150" cy="2603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206115" y="1654175"/>
            <a:ext cx="254190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/>
              <a:t>個性化學習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5938520" y="1654175"/>
            <a:ext cx="264604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  </a:t>
            </a:r>
            <a:r>
              <a:rPr lang="zh-CN" altLang="en-US" sz="3200"/>
              <a:t>家校共育</a:t>
            </a:r>
            <a:r>
              <a:rPr lang="en-US" altLang="zh-CN"/>
              <a:t>   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lstStyle/>
          <a:p>
            <a:r>
              <a:rPr lang="zh-CN" altLang="en-US"/>
              <a:t>賦能課堂，對學習的</a:t>
            </a:r>
            <a:r>
              <a:rPr lang="zh-CN" altLang="en-US"/>
              <a:t>支持</a:t>
            </a:r>
            <a:endParaRPr lang="zh-CN" altLang="en-US"/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C9F754DE-2CAD-44b6-B708-469DEB6407EB-1" descr="C:/Users/梁振举/AppData/Local/Temp/wpp.LIvuIZ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28" y="1373505"/>
            <a:ext cx="4624705" cy="5396865"/>
          </a:xfrm>
          <a:prstGeom prst="rect">
            <a:avLst/>
          </a:prstGeom>
        </p:spPr>
      </p:pic>
      <p:sp>
        <p:nvSpPr>
          <p:cNvPr id="9" name="左中括号 8"/>
          <p:cNvSpPr/>
          <p:nvPr/>
        </p:nvSpPr>
        <p:spPr>
          <a:xfrm>
            <a:off x="6073775" y="1997710"/>
            <a:ext cx="408940" cy="341630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5621020" y="3625850"/>
            <a:ext cx="277495" cy="21907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28765" y="1837055"/>
            <a:ext cx="1884045" cy="583565"/>
          </a:xfrm>
          <a:prstGeom prst="rect">
            <a:avLst/>
          </a:prstGeom>
          <a:noFill/>
          <a:ln w="5715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r>
              <a:rPr lang="zh-CN" altLang="en-US" sz="3200"/>
              <a:t>目標精當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6657975" y="3470275"/>
            <a:ext cx="1869440" cy="583565"/>
          </a:xfrm>
          <a:prstGeom prst="rect">
            <a:avLst/>
          </a:prstGeom>
          <a:noFill/>
          <a:ln w="5715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r>
              <a:rPr lang="zh-CN" altLang="en-US" sz="3200"/>
              <a:t>教學精准</a:t>
            </a:r>
            <a:endParaRPr lang="zh-CN" altLang="en-US" sz="3200"/>
          </a:p>
        </p:txBody>
      </p:sp>
      <p:sp>
        <p:nvSpPr>
          <p:cNvPr id="13" name="文本框 12"/>
          <p:cNvSpPr txBox="1"/>
          <p:nvPr/>
        </p:nvSpPr>
        <p:spPr>
          <a:xfrm>
            <a:off x="6657975" y="5103495"/>
            <a:ext cx="1912620" cy="583565"/>
          </a:xfrm>
          <a:prstGeom prst="rect">
            <a:avLst/>
          </a:prstGeom>
          <a:noFill/>
          <a:ln w="5715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r>
              <a:rPr lang="zh-CN" altLang="en-US" sz="3200"/>
              <a:t>測評精確</a:t>
            </a:r>
            <a:endParaRPr lang="zh-CN" altLang="en-US" sz="3200"/>
          </a:p>
        </p:txBody>
      </p:sp>
      <p:sp>
        <p:nvSpPr>
          <p:cNvPr id="14" name="文本框 13"/>
          <p:cNvSpPr txBox="1"/>
          <p:nvPr/>
        </p:nvSpPr>
        <p:spPr>
          <a:xfrm>
            <a:off x="9951085" y="1525270"/>
            <a:ext cx="1066165" cy="4523105"/>
          </a:xfrm>
          <a:prstGeom prst="rect">
            <a:avLst/>
          </a:prstGeom>
          <a:noFill/>
          <a:ln w="76200">
            <a:gradFill>
              <a:gsLst>
                <a:gs pos="25000">
                  <a:srgbClr val="F4594F"/>
                </a:gs>
                <a:gs pos="75000">
                  <a:srgbClr val="F6A487"/>
                </a:gs>
                <a:gs pos="0">
                  <a:srgbClr val="FF3E35"/>
                </a:gs>
                <a:gs pos="100000">
                  <a:srgbClr val="FFDEA8"/>
                </a:gs>
              </a:gsLst>
              <a:lin ang="18900000" scaled="0"/>
            </a:gradFill>
          </a:ln>
        </p:spPr>
        <p:txBody>
          <a:bodyPr wrap="square" rtlCol="0">
            <a:spAutoFit/>
          </a:bodyPr>
          <a:p>
            <a:pPr algn="ctr"/>
            <a:r>
              <a:rPr lang="zh-CN" altLang="en-US" sz="4800"/>
              <a:t>教</a:t>
            </a:r>
            <a:endParaRPr lang="zh-CN" altLang="en-US" sz="4800"/>
          </a:p>
          <a:p>
            <a:pPr algn="ctr"/>
            <a:r>
              <a:rPr lang="zh-CN" altLang="en-US" sz="4800"/>
              <a:t>學</a:t>
            </a:r>
            <a:endParaRPr lang="zh-CN" altLang="en-US" sz="4800"/>
          </a:p>
          <a:p>
            <a:pPr algn="ctr"/>
            <a:r>
              <a:rPr lang="zh-CN" altLang="en-US" sz="4800"/>
              <a:t>評</a:t>
            </a:r>
            <a:endParaRPr lang="zh-CN" altLang="en-US" sz="4800"/>
          </a:p>
          <a:p>
            <a:pPr algn="ctr"/>
            <a:r>
              <a:rPr lang="zh-CN" altLang="en-US" sz="4800"/>
              <a:t>一</a:t>
            </a:r>
            <a:endParaRPr lang="zh-CN" altLang="en-US" sz="4800"/>
          </a:p>
          <a:p>
            <a:pPr algn="ctr"/>
            <a:r>
              <a:rPr lang="zh-CN" altLang="en-US" sz="4800"/>
              <a:t>致</a:t>
            </a:r>
            <a:endParaRPr lang="zh-CN" altLang="en-US" sz="4800"/>
          </a:p>
          <a:p>
            <a:pPr algn="ctr"/>
            <a:r>
              <a:rPr lang="zh-CN" altLang="en-US" sz="4800"/>
              <a:t>性</a:t>
            </a:r>
            <a:endParaRPr lang="zh-CN" altLang="en-US" sz="4800"/>
          </a:p>
        </p:txBody>
      </p:sp>
      <p:sp>
        <p:nvSpPr>
          <p:cNvPr id="15" name="右中括号 14"/>
          <p:cNvSpPr/>
          <p:nvPr/>
        </p:nvSpPr>
        <p:spPr>
          <a:xfrm>
            <a:off x="8866505" y="2026920"/>
            <a:ext cx="189865" cy="335788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9275445" y="3622675"/>
            <a:ext cx="438150" cy="236220"/>
          </a:xfrm>
          <a:prstGeom prst="rightArrow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animBg="1"/>
      <p:bldP spid="11" grpId="0" bldLvl="0" animBg="1"/>
      <p:bldP spid="12" grpId="0" bldLvl="0" animBg="1"/>
      <p:bldP spid="13" grpId="0" bldLvl="0" animBg="1"/>
      <p:bldP spid="14" grpId="0" bldLvl="0" animBg="1"/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p>
            <a:r>
              <a:rPr lang="zh-CN" altLang="en-US"/>
              <a:t>賦能課堂，對學習的</a:t>
            </a:r>
            <a:r>
              <a:rPr lang="zh-CN" altLang="en-US"/>
              <a:t>支持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70" y="1245870"/>
            <a:ext cx="2423795" cy="4709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410" y="1428115"/>
            <a:ext cx="1859280" cy="831850"/>
          </a:xfrm>
          <a:prstGeom prst="rect">
            <a:avLst/>
          </a:prstGeom>
        </p:spPr>
      </p:pic>
      <p:sp>
        <p:nvSpPr>
          <p:cNvPr id="6" name="右大括号 5"/>
          <p:cNvSpPr/>
          <p:nvPr/>
        </p:nvSpPr>
        <p:spPr>
          <a:xfrm>
            <a:off x="4531995" y="1819275"/>
            <a:ext cx="346710" cy="4462145"/>
          </a:xfrm>
          <a:prstGeom prst="rightBrac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620385" y="1635760"/>
            <a:ext cx="8597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設計和優化教學設計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7035165" y="3171825"/>
            <a:ext cx="4481195" cy="706755"/>
          </a:xfrm>
          <a:prstGeom prst="rect">
            <a:avLst/>
          </a:prstGeom>
          <a:noFill/>
          <a:ln w="57150" cmpd="sng">
            <a:gradFill>
              <a:gsLst>
                <a:gs pos="25000">
                  <a:srgbClr val="FF6952"/>
                </a:gs>
                <a:gs pos="75000">
                  <a:srgbClr val="FFD2AC"/>
                </a:gs>
                <a:gs pos="0">
                  <a:srgbClr val="FF3E35"/>
                </a:gs>
                <a:gs pos="100000">
                  <a:srgbClr val="FFE3BE"/>
                </a:gs>
              </a:gsLst>
              <a:lin ang="18900000" scaled="0"/>
            </a:gradFill>
          </a:ln>
        </p:spPr>
        <p:txBody>
          <a:bodyPr wrap="square" rtlCol="0">
            <a:spAutoFit/>
          </a:bodyPr>
          <a:p>
            <a:r>
              <a:rPr lang="zh-CN" altLang="en-US" sz="4000"/>
              <a:t>關鍵：提示詞設計</a:t>
            </a:r>
            <a:endParaRPr lang="zh-CN" altLang="en-US" sz="4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75" y="5955030"/>
            <a:ext cx="996950" cy="6667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146175" y="1543050"/>
            <a:ext cx="4370070" cy="1691640"/>
          </a:xfrm>
          <a:prstGeom prst="rect">
            <a:avLst/>
          </a:prstGeom>
          <a:noFill/>
          <a:ln w="57150">
            <a:gradFill>
              <a:gsLst>
                <a:gs pos="50000">
                  <a:srgbClr val="1F5FBF"/>
                </a:gs>
                <a:gs pos="0">
                  <a:srgbClr val="1486CB"/>
                </a:gs>
                <a:gs pos="100000">
                  <a:srgbClr val="2A34B2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pPr algn="ctr"/>
            <a:r>
              <a:rPr lang="en-US" altLang="zh-CN" sz="3200"/>
              <a:t>TAG</a:t>
            </a:r>
            <a:r>
              <a:rPr lang="zh-CN" altLang="en-US" sz="3200"/>
              <a:t>框架</a:t>
            </a:r>
            <a:endParaRPr lang="zh-CN" altLang="en-US" sz="3200"/>
          </a:p>
          <a:p>
            <a:pPr algn="just"/>
            <a:r>
              <a:rPr lang="en-US" altLang="zh-CN" sz="2400" b="1"/>
              <a:t>T</a:t>
            </a:r>
            <a:r>
              <a:rPr lang="en-US" altLang="zh-CN" sz="2400"/>
              <a:t>ask </a:t>
            </a:r>
            <a:r>
              <a:rPr lang="zh-CN" altLang="en-US" sz="2400"/>
              <a:t>任務：明確需要做的</a:t>
            </a:r>
            <a:r>
              <a:rPr lang="zh-CN" altLang="en-US" sz="2400"/>
              <a:t>事</a:t>
            </a:r>
            <a:endParaRPr lang="zh-CN" altLang="en-US" sz="2400"/>
          </a:p>
          <a:p>
            <a:pPr algn="just"/>
            <a:r>
              <a:rPr lang="en-US" altLang="zh-CN" sz="2400" b="1"/>
              <a:t>A</a:t>
            </a:r>
            <a:r>
              <a:rPr lang="en-US" altLang="zh-CN" sz="2400"/>
              <a:t>ction </a:t>
            </a:r>
            <a:r>
              <a:rPr lang="zh-CN" altLang="en-US" sz="2400"/>
              <a:t>行動：需要進行的活動</a:t>
            </a:r>
            <a:r>
              <a:rPr lang="en-US" altLang="zh-CN" sz="2400" b="1"/>
              <a:t>G</a:t>
            </a:r>
            <a:r>
              <a:rPr lang="en-US" altLang="zh-CN" sz="2400"/>
              <a:t>oal </a:t>
            </a:r>
            <a:r>
              <a:rPr lang="zh-CN" altLang="en-US" sz="2400"/>
              <a:t>目標：期望達到的</a:t>
            </a:r>
            <a:r>
              <a:rPr lang="zh-CN" altLang="en-US" sz="2400"/>
              <a:t>結果</a:t>
            </a:r>
            <a:endParaRPr lang="zh-CN" altLang="en-US" sz="24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p>
            <a:r>
              <a:rPr lang="zh-CN" altLang="en-US"/>
              <a:t>常用提示詞設計</a:t>
            </a:r>
            <a:r>
              <a:rPr lang="zh-CN" altLang="en-US"/>
              <a:t>框架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096000" y="1543050"/>
            <a:ext cx="5403215" cy="1691640"/>
          </a:xfrm>
          <a:prstGeom prst="rect">
            <a:avLst/>
          </a:prstGeom>
          <a:noFill/>
          <a:ln w="57150">
            <a:gradFill>
              <a:gsLst>
                <a:gs pos="50000">
                  <a:srgbClr val="1F5FBF"/>
                </a:gs>
                <a:gs pos="0">
                  <a:srgbClr val="1486CB"/>
                </a:gs>
                <a:gs pos="100000">
                  <a:srgbClr val="2A34B2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pPr algn="ctr"/>
            <a:r>
              <a:rPr lang="en-US" altLang="zh-CN" sz="3200"/>
              <a:t>PAE</a:t>
            </a:r>
            <a:r>
              <a:rPr lang="zh-CN" altLang="en-US" sz="3200"/>
              <a:t>框架</a:t>
            </a:r>
            <a:endParaRPr lang="zh-CN" altLang="en-US" sz="3200"/>
          </a:p>
          <a:p>
            <a:pPr algn="just"/>
            <a:r>
              <a:rPr lang="en-US" altLang="zh-CN" sz="2400" b="1"/>
              <a:t>P</a:t>
            </a:r>
            <a:r>
              <a:rPr lang="en-US" altLang="zh-CN" sz="2400"/>
              <a:t>urpose </a:t>
            </a:r>
            <a:r>
              <a:rPr lang="zh-CN" altLang="en-US" sz="2400"/>
              <a:t>目的：講清目的、意圖</a:t>
            </a:r>
            <a:endParaRPr lang="zh-CN" altLang="en-US" sz="2400"/>
          </a:p>
          <a:p>
            <a:pPr algn="just"/>
            <a:r>
              <a:rPr lang="en-US" altLang="zh-CN" sz="2400" b="1"/>
              <a:t>A</a:t>
            </a:r>
            <a:r>
              <a:rPr lang="en-US" altLang="zh-CN" sz="2400"/>
              <a:t>ction </a:t>
            </a:r>
            <a:r>
              <a:rPr lang="zh-CN" altLang="en-US" sz="2400"/>
              <a:t>行動：需要進行的活動</a:t>
            </a:r>
            <a:endParaRPr lang="zh-CN" altLang="en-US" sz="2400"/>
          </a:p>
          <a:p>
            <a:pPr algn="just"/>
            <a:r>
              <a:rPr lang="en-US" altLang="zh-CN" sz="2400" b="1"/>
              <a:t>E</a:t>
            </a:r>
            <a:r>
              <a:rPr lang="en-US" altLang="zh-CN" sz="2400"/>
              <a:t>xpectation </a:t>
            </a:r>
            <a:r>
              <a:rPr lang="zh-CN" altLang="en-US" sz="2400"/>
              <a:t>期望：說明</a:t>
            </a:r>
            <a:r>
              <a:rPr lang="zh-CN" altLang="en-US" sz="2400"/>
              <a:t>希望的</a:t>
            </a:r>
            <a:r>
              <a:rPr lang="zh-CN" altLang="en-US" sz="2400"/>
              <a:t>結果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146175" y="3601720"/>
            <a:ext cx="4370070" cy="1691640"/>
          </a:xfrm>
          <a:prstGeom prst="rect">
            <a:avLst/>
          </a:prstGeom>
          <a:noFill/>
          <a:ln w="57150">
            <a:gradFill>
              <a:gsLst>
                <a:gs pos="50000">
                  <a:srgbClr val="1F5FBF"/>
                </a:gs>
                <a:gs pos="0">
                  <a:srgbClr val="1486CB"/>
                </a:gs>
                <a:gs pos="100000">
                  <a:srgbClr val="2A34B2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pPr algn="ctr"/>
            <a:r>
              <a:rPr lang="en-US" altLang="zh-CN" sz="3200"/>
              <a:t>RTF</a:t>
            </a:r>
            <a:r>
              <a:rPr lang="zh-CN" altLang="en-US" sz="3200"/>
              <a:t>框架</a:t>
            </a:r>
            <a:endParaRPr lang="zh-CN" altLang="en-US" sz="3200"/>
          </a:p>
          <a:p>
            <a:pPr algn="just"/>
            <a:r>
              <a:rPr lang="en-US" altLang="zh-CN" sz="2400" b="1"/>
              <a:t>R</a:t>
            </a:r>
            <a:r>
              <a:rPr lang="en-US" altLang="zh-CN" sz="2400"/>
              <a:t>ole </a:t>
            </a:r>
            <a:r>
              <a:rPr lang="zh-CN" altLang="en-US" sz="2400"/>
              <a:t>角色：大模型的</a:t>
            </a:r>
            <a:r>
              <a:rPr lang="zh-CN" altLang="en-US" sz="2400"/>
              <a:t>角色</a:t>
            </a:r>
            <a:endParaRPr lang="zh-CN" altLang="en-US" sz="2400"/>
          </a:p>
          <a:p>
            <a:pPr algn="just"/>
            <a:r>
              <a:rPr lang="en-US" altLang="zh-CN" sz="2400" b="1"/>
              <a:t>T</a:t>
            </a:r>
            <a:r>
              <a:rPr lang="en-US" altLang="zh-CN" sz="2400"/>
              <a:t>ask </a:t>
            </a:r>
            <a:r>
              <a:rPr lang="zh-CN" altLang="en-US" sz="2400">
                <a:sym typeface="+mn-ea"/>
              </a:rPr>
              <a:t>任務：明確需要做的事</a:t>
            </a:r>
            <a:r>
              <a:rPr lang="en-US" altLang="zh-CN" sz="2400" b="1"/>
              <a:t>F</a:t>
            </a:r>
            <a:r>
              <a:rPr lang="en-US" altLang="zh-CN" sz="2400"/>
              <a:t>ormat </a:t>
            </a:r>
            <a:r>
              <a:rPr lang="zh-CN" altLang="en-US" sz="2400"/>
              <a:t>格式：期望結果的</a:t>
            </a:r>
            <a:r>
              <a:rPr lang="zh-CN" altLang="en-US" sz="2400"/>
              <a:t>格式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6096000" y="3601720"/>
            <a:ext cx="5403850" cy="2430145"/>
          </a:xfrm>
          <a:prstGeom prst="rect">
            <a:avLst/>
          </a:prstGeom>
          <a:noFill/>
          <a:ln w="57150">
            <a:gradFill>
              <a:gsLst>
                <a:gs pos="50000">
                  <a:srgbClr val="1F5FBF"/>
                </a:gs>
                <a:gs pos="0">
                  <a:srgbClr val="1486CB"/>
                </a:gs>
                <a:gs pos="100000">
                  <a:srgbClr val="2A34B2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pPr algn="ctr"/>
            <a:r>
              <a:rPr lang="en-US" altLang="zh-CN" sz="3200"/>
              <a:t>TRACE</a:t>
            </a:r>
            <a:r>
              <a:rPr lang="zh-CN" altLang="en-US" sz="3200"/>
              <a:t>框架</a:t>
            </a:r>
            <a:endParaRPr lang="zh-CN" altLang="en-US" sz="3200"/>
          </a:p>
          <a:p>
            <a:pPr algn="just"/>
            <a:r>
              <a:rPr lang="en-US" altLang="zh-CN" sz="2400" b="1"/>
              <a:t>T</a:t>
            </a:r>
            <a:r>
              <a:rPr lang="en-US" altLang="zh-CN" sz="2400"/>
              <a:t>ask </a:t>
            </a:r>
            <a:r>
              <a:rPr lang="zh-CN" altLang="en-US" sz="2400"/>
              <a:t>任務：明確需要做的</a:t>
            </a:r>
            <a:r>
              <a:rPr lang="zh-CN" altLang="en-US" sz="2400"/>
              <a:t>事</a:t>
            </a:r>
            <a:endParaRPr lang="zh-CN" altLang="en-US" sz="2400"/>
          </a:p>
          <a:p>
            <a:pPr algn="just"/>
            <a:r>
              <a:rPr lang="en-US" altLang="zh-CN" sz="2400" b="1"/>
              <a:t>R</a:t>
            </a:r>
            <a:r>
              <a:rPr lang="en-US" altLang="zh-CN" sz="2400"/>
              <a:t>equrst </a:t>
            </a:r>
            <a:r>
              <a:rPr lang="zh-CN" altLang="en-US" sz="2400"/>
              <a:t>需要：描述</a:t>
            </a:r>
            <a:r>
              <a:rPr lang="zh-CN" altLang="en-US" sz="2400"/>
              <a:t>需要</a:t>
            </a:r>
            <a:endParaRPr lang="zh-CN" altLang="en-US" sz="2400"/>
          </a:p>
          <a:p>
            <a:pPr algn="just"/>
            <a:r>
              <a:rPr lang="en-US" altLang="zh-CN" sz="2400" b="1">
                <a:sym typeface="+mn-ea"/>
              </a:rPr>
              <a:t>A</a:t>
            </a:r>
            <a:r>
              <a:rPr lang="en-US" altLang="zh-CN" sz="2400">
                <a:sym typeface="+mn-ea"/>
              </a:rPr>
              <a:t>ction </a:t>
            </a:r>
            <a:r>
              <a:rPr lang="zh-CN" altLang="en-US" sz="2400">
                <a:sym typeface="+mn-ea"/>
              </a:rPr>
              <a:t>行動：需要進行的活動</a:t>
            </a:r>
            <a:endParaRPr lang="zh-CN" altLang="en-US" sz="2400"/>
          </a:p>
          <a:p>
            <a:pPr algn="just"/>
            <a:r>
              <a:rPr lang="en-US" altLang="zh-CN" sz="2400" b="1"/>
              <a:t>C</a:t>
            </a:r>
            <a:r>
              <a:rPr lang="en-US" altLang="zh-CN" sz="2400"/>
              <a:t>ontext </a:t>
            </a:r>
            <a:r>
              <a:rPr lang="zh-CN" altLang="en-US" sz="2400"/>
              <a:t>語境：背景或</a:t>
            </a:r>
            <a:r>
              <a:rPr lang="zh-CN" altLang="en-US" sz="2400"/>
              <a:t>情況</a:t>
            </a:r>
            <a:endParaRPr lang="zh-CN" altLang="en-US" sz="2400"/>
          </a:p>
          <a:p>
            <a:pPr algn="just"/>
            <a:r>
              <a:rPr lang="en-US" altLang="zh-CN" sz="2400" b="1"/>
              <a:t>E</a:t>
            </a:r>
            <a:r>
              <a:rPr lang="en-US" altLang="zh-CN" sz="2400"/>
              <a:t>xampie </a:t>
            </a:r>
            <a:r>
              <a:rPr lang="zh-CN" altLang="en-US" sz="2400"/>
              <a:t>示範：舉例</a:t>
            </a:r>
            <a:r>
              <a:rPr lang="zh-CN" altLang="en-US" sz="2400"/>
              <a:t>說明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20065" y="1776730"/>
            <a:ext cx="590359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3200"/>
              <a:t>       </a:t>
            </a:r>
            <a:r>
              <a:rPr lang="zh-CN" altLang="en-US" sz="3200"/>
              <a:t>為小學四年級下冊古詩《清平樂</a:t>
            </a:r>
            <a:r>
              <a:rPr lang="en-US" altLang="zh-CN" sz="3200"/>
              <a:t> · </a:t>
            </a:r>
            <a:r>
              <a:rPr lang="zh-CN" altLang="en-US" sz="3200"/>
              <a:t>村居》設計一份教學</a:t>
            </a:r>
            <a:r>
              <a:rPr lang="zh-CN" altLang="en-US" sz="3200"/>
              <a:t>設計。</a:t>
            </a:r>
            <a:endParaRPr lang="zh-CN" altLang="en-US" sz="3200"/>
          </a:p>
          <a:p>
            <a:pPr algn="just"/>
            <a:r>
              <a:rPr lang="en-US" altLang="zh-CN" sz="3200"/>
              <a:t>       </a:t>
            </a:r>
            <a:r>
              <a:rPr lang="zh-CN" altLang="en-US" sz="3200"/>
              <a:t>教學設計要有指導學生讀生字和多音字的方法。要有賞讀村居的活動過程。要有指導學生想像說法的活動</a:t>
            </a:r>
            <a:r>
              <a:rPr lang="zh-CN" altLang="en-US" sz="3200"/>
              <a:t>設計。</a:t>
            </a:r>
            <a:endParaRPr lang="zh-CN" altLang="en-US" sz="3200"/>
          </a:p>
          <a:p>
            <a:pPr algn="just"/>
            <a:r>
              <a:rPr lang="en-US" altLang="zh-CN" sz="3200"/>
              <a:t>        </a:t>
            </a:r>
            <a:r>
              <a:rPr lang="zh-CN" altLang="en-US" sz="3200"/>
              <a:t>達到在誦讀中感受宋詞的音韻美，想像鄉村翁媼天倫樂，感受詞人愛國</a:t>
            </a:r>
            <a:r>
              <a:rPr lang="zh-CN" altLang="en-US" sz="3200"/>
              <a:t>情。</a:t>
            </a:r>
            <a:endParaRPr lang="zh-CN" altLang="en-US" sz="32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p>
            <a:r>
              <a:rPr lang="zh-CN" altLang="en-US"/>
              <a:t>賦能課堂，對學習的</a:t>
            </a:r>
            <a:r>
              <a:rPr lang="zh-CN" altLang="en-US"/>
              <a:t>支持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32955" y="199390"/>
            <a:ext cx="4370070" cy="1691640"/>
          </a:xfrm>
          <a:prstGeom prst="rect">
            <a:avLst/>
          </a:prstGeom>
          <a:noFill/>
          <a:ln w="57150">
            <a:gradFill>
              <a:gsLst>
                <a:gs pos="50000">
                  <a:srgbClr val="1F5FBF"/>
                </a:gs>
                <a:gs pos="0">
                  <a:srgbClr val="1486CB"/>
                </a:gs>
                <a:gs pos="100000">
                  <a:srgbClr val="2A34B2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pPr algn="ctr"/>
            <a:r>
              <a:rPr lang="en-US" altLang="zh-CN" sz="3200"/>
              <a:t>TAG</a:t>
            </a:r>
            <a:r>
              <a:rPr lang="zh-CN" altLang="en-US" sz="3200"/>
              <a:t>框架</a:t>
            </a:r>
            <a:endParaRPr lang="zh-CN" altLang="en-US" sz="3200"/>
          </a:p>
          <a:p>
            <a:pPr algn="just"/>
            <a:r>
              <a:rPr lang="en-US" altLang="zh-CN" sz="2400" b="1"/>
              <a:t>T</a:t>
            </a:r>
            <a:r>
              <a:rPr lang="en-US" altLang="zh-CN" sz="2400"/>
              <a:t>ask </a:t>
            </a:r>
            <a:r>
              <a:rPr lang="zh-CN" altLang="en-US" sz="2400"/>
              <a:t>任務：明確需要做的</a:t>
            </a:r>
            <a:r>
              <a:rPr lang="zh-CN" altLang="en-US" sz="2400"/>
              <a:t>事</a:t>
            </a:r>
            <a:endParaRPr lang="zh-CN" altLang="en-US" sz="2400"/>
          </a:p>
          <a:p>
            <a:pPr algn="just"/>
            <a:r>
              <a:rPr lang="en-US" altLang="zh-CN" sz="2400" b="1"/>
              <a:t>A</a:t>
            </a:r>
            <a:r>
              <a:rPr lang="en-US" altLang="zh-CN" sz="2400"/>
              <a:t>ction </a:t>
            </a:r>
            <a:r>
              <a:rPr lang="zh-CN" altLang="en-US" sz="2400"/>
              <a:t>行動：需要進行的活動</a:t>
            </a:r>
            <a:r>
              <a:rPr lang="en-US" altLang="zh-CN" sz="2400" b="1"/>
              <a:t>G</a:t>
            </a:r>
            <a:r>
              <a:rPr lang="en-US" altLang="zh-CN" sz="2400"/>
              <a:t>oal </a:t>
            </a:r>
            <a:r>
              <a:rPr lang="zh-CN" altLang="en-US" sz="2400"/>
              <a:t>目標：期望達到的</a:t>
            </a:r>
            <a:r>
              <a:rPr lang="zh-CN" altLang="en-US" sz="2400"/>
              <a:t>結果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455" y="2097405"/>
            <a:ext cx="3295650" cy="4629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1891030"/>
            <a:ext cx="12007850" cy="4800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10998200" cy="720090"/>
          </a:xfrm>
        </p:spPr>
        <p:txBody>
          <a:bodyPr>
            <a:normAutofit/>
          </a:bodyPr>
          <a:p>
            <a:r>
              <a:rPr lang="en-US" altLang="zh-CN"/>
              <a:t>DeepSeek</a:t>
            </a:r>
            <a:r>
              <a:rPr lang="zh-CN" altLang="en-US">
                <a:solidFill>
                  <a:schemeClr val="tx1"/>
                </a:solidFill>
              </a:rPr>
              <a:t>生成提示詞</a:t>
            </a:r>
            <a:r>
              <a:rPr lang="zh-CN" altLang="en-US"/>
              <a:t>，文心一言</a:t>
            </a:r>
            <a:r>
              <a:rPr lang="zh-CN" altLang="en-US">
                <a:solidFill>
                  <a:schemeClr val="tx1"/>
                </a:solidFill>
              </a:rPr>
              <a:t>生成圖片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934845"/>
            <a:ext cx="10833735" cy="3761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2073910"/>
            <a:ext cx="7744460" cy="3483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1825625"/>
            <a:ext cx="8645525" cy="422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" y="1934845"/>
            <a:ext cx="6324600" cy="3848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60" y="1934210"/>
            <a:ext cx="6654800" cy="41205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60" y="1825625"/>
            <a:ext cx="4883150" cy="43497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610" y="1625600"/>
            <a:ext cx="8046085" cy="487743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9"/>
          <a:stretch>
            <a:fillRect/>
          </a:stretch>
        </p:blipFill>
        <p:spPr>
          <a:xfrm>
            <a:off x="1363980" y="635"/>
            <a:ext cx="9401810" cy="685736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10998200" cy="72009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tx1"/>
                </a:solidFill>
              </a:rPr>
              <a:t>GAI</a:t>
            </a:r>
            <a:r>
              <a:rPr lang="zh-CN" altLang="en-US">
                <a:solidFill>
                  <a:schemeClr val="tx1"/>
                </a:solidFill>
              </a:rPr>
              <a:t>賦能，</a:t>
            </a:r>
            <a:r>
              <a:rPr lang="zh-CN" altLang="en-US">
                <a:solidFill>
                  <a:schemeClr val="tx1"/>
                </a:solidFill>
              </a:rPr>
              <a:t>支持個性化</a:t>
            </a:r>
            <a:r>
              <a:rPr lang="zh-CN" altLang="en-US">
                <a:solidFill>
                  <a:schemeClr val="tx1"/>
                </a:solidFill>
              </a:rPr>
              <a:t>學習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080135"/>
            <a:ext cx="3333750" cy="53784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101590" y="2586355"/>
            <a:ext cx="126111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對學生個性化幫助</a:t>
            </a:r>
            <a:endParaRPr lang="zh-CN" altLang="en-US" sz="4000"/>
          </a:p>
        </p:txBody>
      </p:sp>
      <p:sp>
        <p:nvSpPr>
          <p:cNvPr id="20" name="文本框 19"/>
          <p:cNvSpPr txBox="1"/>
          <p:nvPr/>
        </p:nvSpPr>
        <p:spPr>
          <a:xfrm>
            <a:off x="7242175" y="1812290"/>
            <a:ext cx="366903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我是一名小學三年級學生，我的計算能力一般，有什麼好建議能夠快速提昇我的計算水平？</a:t>
            </a:r>
            <a:endParaRPr lang="zh-CN" altLang="en-US" sz="44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>
            <p:custDataLst>
              <p:tags r:id="rId1"/>
            </p:custDataLst>
          </p:nvPr>
        </p:nvSpPr>
        <p:spPr>
          <a:xfrm>
            <a:off x="1695189" y="2478088"/>
            <a:ext cx="2515121" cy="357634"/>
          </a:xfrm>
          <a:custGeom>
            <a:avLst/>
            <a:gdLst>
              <a:gd name="connsiteX0" fmla="*/ 465832 w 2515121"/>
              <a:gd name="connsiteY0" fmla="*/ 63847 h 357634"/>
              <a:gd name="connsiteX1" fmla="*/ 397632 w 2515121"/>
              <a:gd name="connsiteY1" fmla="*/ 95994 h 357634"/>
              <a:gd name="connsiteX2" fmla="*/ 372740 w 2515121"/>
              <a:gd name="connsiteY2" fmla="*/ 179263 h 357634"/>
              <a:gd name="connsiteX3" fmla="*/ 397073 w 2515121"/>
              <a:gd name="connsiteY3" fmla="*/ 261751 h 357634"/>
              <a:gd name="connsiteX4" fmla="*/ 463823 w 2515121"/>
              <a:gd name="connsiteY4" fmla="*/ 293786 h 357634"/>
              <a:gd name="connsiteX5" fmla="*/ 531242 w 2515121"/>
              <a:gd name="connsiteY5" fmla="*/ 263091 h 357634"/>
              <a:gd name="connsiteX6" fmla="*/ 555352 w 2515121"/>
              <a:gd name="connsiteY6" fmla="*/ 180603 h 357634"/>
              <a:gd name="connsiteX7" fmla="*/ 531912 w 2515121"/>
              <a:gd name="connsiteY7" fmla="*/ 95212 h 357634"/>
              <a:gd name="connsiteX8" fmla="*/ 465832 w 2515121"/>
              <a:gd name="connsiteY8" fmla="*/ 63847 h 357634"/>
              <a:gd name="connsiteX9" fmla="*/ 1980008 w 2515121"/>
              <a:gd name="connsiteY9" fmla="*/ 5804 h 357634"/>
              <a:gd name="connsiteX10" fmla="*/ 2251024 w 2515121"/>
              <a:gd name="connsiteY10" fmla="*/ 5804 h 357634"/>
              <a:gd name="connsiteX11" fmla="*/ 2251024 w 2515121"/>
              <a:gd name="connsiteY11" fmla="*/ 66079 h 357634"/>
              <a:gd name="connsiteX12" fmla="*/ 2152351 w 2515121"/>
              <a:gd name="connsiteY12" fmla="*/ 66079 h 357634"/>
              <a:gd name="connsiteX13" fmla="*/ 2152351 w 2515121"/>
              <a:gd name="connsiteY13" fmla="*/ 351606 h 357634"/>
              <a:gd name="connsiteX14" fmla="*/ 2078458 w 2515121"/>
              <a:gd name="connsiteY14" fmla="*/ 351606 h 357634"/>
              <a:gd name="connsiteX15" fmla="*/ 2078458 w 2515121"/>
              <a:gd name="connsiteY15" fmla="*/ 66079 h 357634"/>
              <a:gd name="connsiteX16" fmla="*/ 1980008 w 2515121"/>
              <a:gd name="connsiteY16" fmla="*/ 66079 h 357634"/>
              <a:gd name="connsiteX17" fmla="*/ 1621854 w 2515121"/>
              <a:gd name="connsiteY17" fmla="*/ 5804 h 357634"/>
              <a:gd name="connsiteX18" fmla="*/ 1702221 w 2515121"/>
              <a:gd name="connsiteY18" fmla="*/ 5804 h 357634"/>
              <a:gd name="connsiteX19" fmla="*/ 1843310 w 2515121"/>
              <a:gd name="connsiteY19" fmla="*/ 223242 h 357634"/>
              <a:gd name="connsiteX20" fmla="*/ 1860499 w 2515121"/>
              <a:gd name="connsiteY20" fmla="*/ 250701 h 357634"/>
              <a:gd name="connsiteX21" fmla="*/ 1861616 w 2515121"/>
              <a:gd name="connsiteY21" fmla="*/ 250701 h 357634"/>
              <a:gd name="connsiteX22" fmla="*/ 1859383 w 2515121"/>
              <a:gd name="connsiteY22" fmla="*/ 202927 h 357634"/>
              <a:gd name="connsiteX23" fmla="*/ 1859383 w 2515121"/>
              <a:gd name="connsiteY23" fmla="*/ 5804 h 357634"/>
              <a:gd name="connsiteX24" fmla="*/ 1929258 w 2515121"/>
              <a:gd name="connsiteY24" fmla="*/ 5804 h 357634"/>
              <a:gd name="connsiteX25" fmla="*/ 1929258 w 2515121"/>
              <a:gd name="connsiteY25" fmla="*/ 351606 h 357634"/>
              <a:gd name="connsiteX26" fmla="*/ 1853802 w 2515121"/>
              <a:gd name="connsiteY26" fmla="*/ 351606 h 357634"/>
              <a:gd name="connsiteX27" fmla="*/ 1707355 w 2515121"/>
              <a:gd name="connsiteY27" fmla="*/ 127917 h 357634"/>
              <a:gd name="connsiteX28" fmla="*/ 1690835 w 2515121"/>
              <a:gd name="connsiteY28" fmla="*/ 99789 h 357634"/>
              <a:gd name="connsiteX29" fmla="*/ 1689719 w 2515121"/>
              <a:gd name="connsiteY29" fmla="*/ 99789 h 357634"/>
              <a:gd name="connsiteX30" fmla="*/ 1691728 w 2515121"/>
              <a:gd name="connsiteY30" fmla="*/ 154930 h 357634"/>
              <a:gd name="connsiteX31" fmla="*/ 1691728 w 2515121"/>
              <a:gd name="connsiteY31" fmla="*/ 351606 h 357634"/>
              <a:gd name="connsiteX32" fmla="*/ 1621854 w 2515121"/>
              <a:gd name="connsiteY32" fmla="*/ 351606 h 357634"/>
              <a:gd name="connsiteX33" fmla="*/ 1364680 w 2515121"/>
              <a:gd name="connsiteY33" fmla="*/ 5804 h 357634"/>
              <a:gd name="connsiteX34" fmla="*/ 1561356 w 2515121"/>
              <a:gd name="connsiteY34" fmla="*/ 5804 h 357634"/>
              <a:gd name="connsiteX35" fmla="*/ 1561356 w 2515121"/>
              <a:gd name="connsiteY35" fmla="*/ 66079 h 357634"/>
              <a:gd name="connsiteX36" fmla="*/ 1438350 w 2515121"/>
              <a:gd name="connsiteY36" fmla="*/ 66079 h 357634"/>
              <a:gd name="connsiteX37" fmla="*/ 1438350 w 2515121"/>
              <a:gd name="connsiteY37" fmla="*/ 147563 h 357634"/>
              <a:gd name="connsiteX38" fmla="*/ 1552650 w 2515121"/>
              <a:gd name="connsiteY38" fmla="*/ 147563 h 357634"/>
              <a:gd name="connsiteX39" fmla="*/ 1552650 w 2515121"/>
              <a:gd name="connsiteY39" fmla="*/ 207615 h 357634"/>
              <a:gd name="connsiteX40" fmla="*/ 1438350 w 2515121"/>
              <a:gd name="connsiteY40" fmla="*/ 207615 h 357634"/>
              <a:gd name="connsiteX41" fmla="*/ 1438350 w 2515121"/>
              <a:gd name="connsiteY41" fmla="*/ 291331 h 357634"/>
              <a:gd name="connsiteX42" fmla="*/ 1569393 w 2515121"/>
              <a:gd name="connsiteY42" fmla="*/ 291331 h 357634"/>
              <a:gd name="connsiteX43" fmla="*/ 1569393 w 2515121"/>
              <a:gd name="connsiteY43" fmla="*/ 351606 h 357634"/>
              <a:gd name="connsiteX44" fmla="*/ 1364680 w 2515121"/>
              <a:gd name="connsiteY44" fmla="*/ 351606 h 357634"/>
              <a:gd name="connsiteX45" fmla="*/ 1046558 w 2515121"/>
              <a:gd name="connsiteY45" fmla="*/ 5804 h 357634"/>
              <a:gd name="connsiteX46" fmla="*/ 1317574 w 2515121"/>
              <a:gd name="connsiteY46" fmla="*/ 5804 h 357634"/>
              <a:gd name="connsiteX47" fmla="*/ 1317574 w 2515121"/>
              <a:gd name="connsiteY47" fmla="*/ 66079 h 357634"/>
              <a:gd name="connsiteX48" fmla="*/ 1218901 w 2515121"/>
              <a:gd name="connsiteY48" fmla="*/ 66079 h 357634"/>
              <a:gd name="connsiteX49" fmla="*/ 1218901 w 2515121"/>
              <a:gd name="connsiteY49" fmla="*/ 351606 h 357634"/>
              <a:gd name="connsiteX50" fmla="*/ 1145008 w 2515121"/>
              <a:gd name="connsiteY50" fmla="*/ 351606 h 357634"/>
              <a:gd name="connsiteX51" fmla="*/ 1145008 w 2515121"/>
              <a:gd name="connsiteY51" fmla="*/ 66079 h 357634"/>
              <a:gd name="connsiteX52" fmla="*/ 1046558 w 2515121"/>
              <a:gd name="connsiteY52" fmla="*/ 66079 h 357634"/>
              <a:gd name="connsiteX53" fmla="*/ 688404 w 2515121"/>
              <a:gd name="connsiteY53" fmla="*/ 5804 h 357634"/>
              <a:gd name="connsiteX54" fmla="*/ 768772 w 2515121"/>
              <a:gd name="connsiteY54" fmla="*/ 5804 h 357634"/>
              <a:gd name="connsiteX55" fmla="*/ 909861 w 2515121"/>
              <a:gd name="connsiteY55" fmla="*/ 223242 h 357634"/>
              <a:gd name="connsiteX56" fmla="*/ 927050 w 2515121"/>
              <a:gd name="connsiteY56" fmla="*/ 250701 h 357634"/>
              <a:gd name="connsiteX57" fmla="*/ 928167 w 2515121"/>
              <a:gd name="connsiteY57" fmla="*/ 250701 h 357634"/>
              <a:gd name="connsiteX58" fmla="*/ 925934 w 2515121"/>
              <a:gd name="connsiteY58" fmla="*/ 202927 h 357634"/>
              <a:gd name="connsiteX59" fmla="*/ 925934 w 2515121"/>
              <a:gd name="connsiteY59" fmla="*/ 5804 h 357634"/>
              <a:gd name="connsiteX60" fmla="*/ 995809 w 2515121"/>
              <a:gd name="connsiteY60" fmla="*/ 5804 h 357634"/>
              <a:gd name="connsiteX61" fmla="*/ 995809 w 2515121"/>
              <a:gd name="connsiteY61" fmla="*/ 351606 h 357634"/>
              <a:gd name="connsiteX62" fmla="*/ 920353 w 2515121"/>
              <a:gd name="connsiteY62" fmla="*/ 351606 h 357634"/>
              <a:gd name="connsiteX63" fmla="*/ 773906 w 2515121"/>
              <a:gd name="connsiteY63" fmla="*/ 127917 h 357634"/>
              <a:gd name="connsiteX64" fmla="*/ 757386 w 2515121"/>
              <a:gd name="connsiteY64" fmla="*/ 99789 h 357634"/>
              <a:gd name="connsiteX65" fmla="*/ 756270 w 2515121"/>
              <a:gd name="connsiteY65" fmla="*/ 99789 h 357634"/>
              <a:gd name="connsiteX66" fmla="*/ 758279 w 2515121"/>
              <a:gd name="connsiteY66" fmla="*/ 154930 h 357634"/>
              <a:gd name="connsiteX67" fmla="*/ 758279 w 2515121"/>
              <a:gd name="connsiteY67" fmla="*/ 351606 h 357634"/>
              <a:gd name="connsiteX68" fmla="*/ 688404 w 2515121"/>
              <a:gd name="connsiteY68" fmla="*/ 351606 h 357634"/>
              <a:gd name="connsiteX69" fmla="*/ 2414885 w 2515121"/>
              <a:gd name="connsiteY69" fmla="*/ 0 h 357634"/>
              <a:gd name="connsiteX70" fmla="*/ 2499940 w 2515121"/>
              <a:gd name="connsiteY70" fmla="*/ 13171 h 357634"/>
              <a:gd name="connsiteX71" fmla="*/ 2499940 w 2515121"/>
              <a:gd name="connsiteY71" fmla="*/ 82376 h 357634"/>
              <a:gd name="connsiteX72" fmla="*/ 2418457 w 2515121"/>
              <a:gd name="connsiteY72" fmla="*/ 58712 h 357634"/>
              <a:gd name="connsiteX73" fmla="*/ 2374925 w 2515121"/>
              <a:gd name="connsiteY73" fmla="*/ 68647 h 357634"/>
              <a:gd name="connsiteX74" fmla="*/ 2358628 w 2515121"/>
              <a:gd name="connsiteY74" fmla="*/ 95324 h 357634"/>
              <a:gd name="connsiteX75" fmla="*/ 2369790 w 2515121"/>
              <a:gd name="connsiteY75" fmla="*/ 119992 h 357634"/>
              <a:gd name="connsiteX76" fmla="*/ 2424931 w 2515121"/>
              <a:gd name="connsiteY76" fmla="*/ 150465 h 357634"/>
              <a:gd name="connsiteX77" fmla="*/ 2495810 w 2515121"/>
              <a:gd name="connsiteY77" fmla="*/ 197123 h 357634"/>
              <a:gd name="connsiteX78" fmla="*/ 2515121 w 2515121"/>
              <a:gd name="connsiteY78" fmla="*/ 255612 h 357634"/>
              <a:gd name="connsiteX79" fmla="*/ 2479849 w 2515121"/>
              <a:gd name="connsiteY79" fmla="*/ 331514 h 357634"/>
              <a:gd name="connsiteX80" fmla="*/ 2379613 w 2515121"/>
              <a:gd name="connsiteY80" fmla="*/ 357634 h 357634"/>
              <a:gd name="connsiteX81" fmla="*/ 2282279 w 2515121"/>
              <a:gd name="connsiteY81" fmla="*/ 338435 h 357634"/>
              <a:gd name="connsiteX82" fmla="*/ 2282279 w 2515121"/>
              <a:gd name="connsiteY82" fmla="*/ 264542 h 357634"/>
              <a:gd name="connsiteX83" fmla="*/ 2377157 w 2515121"/>
              <a:gd name="connsiteY83" fmla="*/ 299144 h 357634"/>
              <a:gd name="connsiteX84" fmla="*/ 2422475 w 2515121"/>
              <a:gd name="connsiteY84" fmla="*/ 288763 h 357634"/>
              <a:gd name="connsiteX85" fmla="*/ 2437656 w 2515121"/>
              <a:gd name="connsiteY85" fmla="*/ 262086 h 357634"/>
              <a:gd name="connsiteX86" fmla="*/ 2425601 w 2515121"/>
              <a:gd name="connsiteY86" fmla="*/ 235520 h 357634"/>
              <a:gd name="connsiteX87" fmla="*/ 2361977 w 2515121"/>
              <a:gd name="connsiteY87" fmla="*/ 201587 h 357634"/>
              <a:gd name="connsiteX88" fmla="*/ 2280940 w 2515121"/>
              <a:gd name="connsiteY88" fmla="*/ 101575 h 357634"/>
              <a:gd name="connsiteX89" fmla="*/ 2317663 w 2515121"/>
              <a:gd name="connsiteY89" fmla="*/ 26677 h 357634"/>
              <a:gd name="connsiteX90" fmla="*/ 2414885 w 2515121"/>
              <a:gd name="connsiteY90" fmla="*/ 0 h 357634"/>
              <a:gd name="connsiteX91" fmla="*/ 468064 w 2515121"/>
              <a:gd name="connsiteY91" fmla="*/ 0 h 357634"/>
              <a:gd name="connsiteX92" fmla="*/ 587387 w 2515121"/>
              <a:gd name="connsiteY92" fmla="*/ 49336 h 357634"/>
              <a:gd name="connsiteX93" fmla="*/ 632594 w 2515121"/>
              <a:gd name="connsiteY93" fmla="*/ 176138 h 357634"/>
              <a:gd name="connsiteX94" fmla="*/ 585602 w 2515121"/>
              <a:gd name="connsiteY94" fmla="*/ 307293 h 357634"/>
              <a:gd name="connsiteX95" fmla="*/ 462483 w 2515121"/>
              <a:gd name="connsiteY95" fmla="*/ 357634 h 357634"/>
              <a:gd name="connsiteX96" fmla="*/ 341709 w 2515121"/>
              <a:gd name="connsiteY96" fmla="*/ 308855 h 357634"/>
              <a:gd name="connsiteX97" fmla="*/ 295275 w 2515121"/>
              <a:gd name="connsiteY97" fmla="*/ 183282 h 357634"/>
              <a:gd name="connsiteX98" fmla="*/ 342714 w 2515121"/>
              <a:gd name="connsiteY98" fmla="*/ 51011 h 357634"/>
              <a:gd name="connsiteX99" fmla="*/ 468064 w 2515121"/>
              <a:gd name="connsiteY99" fmla="*/ 0 h 357634"/>
              <a:gd name="connsiteX100" fmla="*/ 183505 w 2515121"/>
              <a:gd name="connsiteY100" fmla="*/ 0 h 357634"/>
              <a:gd name="connsiteX101" fmla="*/ 268337 w 2515121"/>
              <a:gd name="connsiteY101" fmla="*/ 13171 h 357634"/>
              <a:gd name="connsiteX102" fmla="*/ 268337 w 2515121"/>
              <a:gd name="connsiteY102" fmla="*/ 84385 h 357634"/>
              <a:gd name="connsiteX103" fmla="*/ 188863 w 2515121"/>
              <a:gd name="connsiteY103" fmla="*/ 63847 h 357634"/>
              <a:gd name="connsiteX104" fmla="*/ 107826 w 2515121"/>
              <a:gd name="connsiteY104" fmla="*/ 96217 h 357634"/>
              <a:gd name="connsiteX105" fmla="*/ 77465 w 2515121"/>
              <a:gd name="connsiteY105" fmla="*/ 180826 h 357634"/>
              <a:gd name="connsiteX106" fmla="*/ 106263 w 2515121"/>
              <a:gd name="connsiteY106" fmla="*/ 262756 h 357634"/>
              <a:gd name="connsiteX107" fmla="*/ 184175 w 2515121"/>
              <a:gd name="connsiteY107" fmla="*/ 293786 h 357634"/>
              <a:gd name="connsiteX108" fmla="*/ 268337 w 2515121"/>
              <a:gd name="connsiteY108" fmla="*/ 271462 h 357634"/>
              <a:gd name="connsiteX109" fmla="*/ 268337 w 2515121"/>
              <a:gd name="connsiteY109" fmla="*/ 339105 h 357634"/>
              <a:gd name="connsiteX110" fmla="*/ 169887 w 2515121"/>
              <a:gd name="connsiteY110" fmla="*/ 357634 h 357634"/>
              <a:gd name="connsiteX111" fmla="*/ 45876 w 2515121"/>
              <a:gd name="connsiteY111" fmla="*/ 310864 h 357634"/>
              <a:gd name="connsiteX112" fmla="*/ 0 w 2515121"/>
              <a:gd name="connsiteY112" fmla="*/ 186184 h 357634"/>
              <a:gd name="connsiteX113" fmla="*/ 51234 w 2515121"/>
              <a:gd name="connsiteY113" fmla="*/ 52127 h 357634"/>
              <a:gd name="connsiteX114" fmla="*/ 183505 w 2515121"/>
              <a:gd name="connsiteY114" fmla="*/ 0 h 35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515121" h="357634">
                <a:moveTo>
                  <a:pt x="465832" y="63847"/>
                </a:moveTo>
                <a:cubicBezTo>
                  <a:pt x="436959" y="63847"/>
                  <a:pt x="414226" y="74563"/>
                  <a:pt x="397632" y="95994"/>
                </a:cubicBezTo>
                <a:cubicBezTo>
                  <a:pt x="381037" y="117425"/>
                  <a:pt x="372740" y="145182"/>
                  <a:pt x="372740" y="179263"/>
                </a:cubicBezTo>
                <a:cubicBezTo>
                  <a:pt x="372740" y="212898"/>
                  <a:pt x="380851" y="240394"/>
                  <a:pt x="397073" y="261751"/>
                </a:cubicBezTo>
                <a:cubicBezTo>
                  <a:pt x="413296" y="283108"/>
                  <a:pt x="435545" y="293786"/>
                  <a:pt x="463823" y="293786"/>
                </a:cubicBezTo>
                <a:cubicBezTo>
                  <a:pt x="492696" y="293786"/>
                  <a:pt x="515169" y="283554"/>
                  <a:pt x="531242" y="263091"/>
                </a:cubicBezTo>
                <a:cubicBezTo>
                  <a:pt x="547316" y="242627"/>
                  <a:pt x="555352" y="215131"/>
                  <a:pt x="555352" y="180603"/>
                </a:cubicBezTo>
                <a:cubicBezTo>
                  <a:pt x="555352" y="144586"/>
                  <a:pt x="547539" y="116123"/>
                  <a:pt x="531912" y="95212"/>
                </a:cubicBezTo>
                <a:cubicBezTo>
                  <a:pt x="516285" y="74302"/>
                  <a:pt x="494258" y="63847"/>
                  <a:pt x="465832" y="63847"/>
                </a:cubicBezTo>
                <a:close/>
                <a:moveTo>
                  <a:pt x="1980008" y="5804"/>
                </a:moveTo>
                <a:lnTo>
                  <a:pt x="2251024" y="5804"/>
                </a:lnTo>
                <a:lnTo>
                  <a:pt x="2251024" y="66079"/>
                </a:lnTo>
                <a:lnTo>
                  <a:pt x="2152351" y="66079"/>
                </a:lnTo>
                <a:lnTo>
                  <a:pt x="2152351" y="351606"/>
                </a:lnTo>
                <a:lnTo>
                  <a:pt x="2078458" y="351606"/>
                </a:lnTo>
                <a:lnTo>
                  <a:pt x="2078458" y="66079"/>
                </a:lnTo>
                <a:lnTo>
                  <a:pt x="1980008" y="66079"/>
                </a:lnTo>
                <a:close/>
                <a:moveTo>
                  <a:pt x="1621854" y="5804"/>
                </a:moveTo>
                <a:lnTo>
                  <a:pt x="1702221" y="5804"/>
                </a:lnTo>
                <a:lnTo>
                  <a:pt x="1843310" y="223242"/>
                </a:lnTo>
                <a:cubicBezTo>
                  <a:pt x="1852686" y="237678"/>
                  <a:pt x="1858416" y="246831"/>
                  <a:pt x="1860499" y="250701"/>
                </a:cubicBezTo>
                <a:lnTo>
                  <a:pt x="1861616" y="250701"/>
                </a:lnTo>
                <a:cubicBezTo>
                  <a:pt x="1860127" y="242366"/>
                  <a:pt x="1859383" y="226442"/>
                  <a:pt x="1859383" y="202927"/>
                </a:cubicBezTo>
                <a:lnTo>
                  <a:pt x="1859383" y="5804"/>
                </a:lnTo>
                <a:lnTo>
                  <a:pt x="1929258" y="5804"/>
                </a:lnTo>
                <a:lnTo>
                  <a:pt x="1929258" y="351606"/>
                </a:lnTo>
                <a:lnTo>
                  <a:pt x="1853802" y="351606"/>
                </a:lnTo>
                <a:lnTo>
                  <a:pt x="1707355" y="127917"/>
                </a:lnTo>
                <a:cubicBezTo>
                  <a:pt x="1699765" y="116309"/>
                  <a:pt x="1694258" y="106933"/>
                  <a:pt x="1690835" y="99789"/>
                </a:cubicBezTo>
                <a:lnTo>
                  <a:pt x="1689719" y="99789"/>
                </a:lnTo>
                <a:cubicBezTo>
                  <a:pt x="1691059" y="111695"/>
                  <a:pt x="1691728" y="130075"/>
                  <a:pt x="1691728" y="154930"/>
                </a:cubicBezTo>
                <a:lnTo>
                  <a:pt x="1691728" y="351606"/>
                </a:lnTo>
                <a:lnTo>
                  <a:pt x="1621854" y="351606"/>
                </a:lnTo>
                <a:close/>
                <a:moveTo>
                  <a:pt x="1364680" y="5804"/>
                </a:moveTo>
                <a:lnTo>
                  <a:pt x="1561356" y="5804"/>
                </a:lnTo>
                <a:lnTo>
                  <a:pt x="1561356" y="66079"/>
                </a:lnTo>
                <a:lnTo>
                  <a:pt x="1438350" y="66079"/>
                </a:lnTo>
                <a:lnTo>
                  <a:pt x="1438350" y="147563"/>
                </a:lnTo>
                <a:lnTo>
                  <a:pt x="1552650" y="147563"/>
                </a:lnTo>
                <a:lnTo>
                  <a:pt x="1552650" y="207615"/>
                </a:lnTo>
                <a:lnTo>
                  <a:pt x="1438350" y="207615"/>
                </a:lnTo>
                <a:lnTo>
                  <a:pt x="1438350" y="291331"/>
                </a:lnTo>
                <a:lnTo>
                  <a:pt x="1569393" y="291331"/>
                </a:lnTo>
                <a:lnTo>
                  <a:pt x="1569393" y="351606"/>
                </a:lnTo>
                <a:lnTo>
                  <a:pt x="1364680" y="351606"/>
                </a:lnTo>
                <a:close/>
                <a:moveTo>
                  <a:pt x="1046558" y="5804"/>
                </a:moveTo>
                <a:lnTo>
                  <a:pt x="1317574" y="5804"/>
                </a:lnTo>
                <a:lnTo>
                  <a:pt x="1317574" y="66079"/>
                </a:lnTo>
                <a:lnTo>
                  <a:pt x="1218901" y="66079"/>
                </a:lnTo>
                <a:lnTo>
                  <a:pt x="1218901" y="351606"/>
                </a:lnTo>
                <a:lnTo>
                  <a:pt x="1145008" y="351606"/>
                </a:lnTo>
                <a:lnTo>
                  <a:pt x="1145008" y="66079"/>
                </a:lnTo>
                <a:lnTo>
                  <a:pt x="1046558" y="66079"/>
                </a:lnTo>
                <a:close/>
                <a:moveTo>
                  <a:pt x="688404" y="5804"/>
                </a:moveTo>
                <a:lnTo>
                  <a:pt x="768772" y="5804"/>
                </a:lnTo>
                <a:lnTo>
                  <a:pt x="909861" y="223242"/>
                </a:lnTo>
                <a:cubicBezTo>
                  <a:pt x="919237" y="237678"/>
                  <a:pt x="924967" y="246831"/>
                  <a:pt x="927050" y="250701"/>
                </a:cubicBezTo>
                <a:lnTo>
                  <a:pt x="928167" y="250701"/>
                </a:lnTo>
                <a:cubicBezTo>
                  <a:pt x="926678" y="242366"/>
                  <a:pt x="925934" y="226442"/>
                  <a:pt x="925934" y="202927"/>
                </a:cubicBezTo>
                <a:lnTo>
                  <a:pt x="925934" y="5804"/>
                </a:lnTo>
                <a:lnTo>
                  <a:pt x="995809" y="5804"/>
                </a:lnTo>
                <a:lnTo>
                  <a:pt x="995809" y="351606"/>
                </a:lnTo>
                <a:lnTo>
                  <a:pt x="920353" y="351606"/>
                </a:lnTo>
                <a:lnTo>
                  <a:pt x="773906" y="127917"/>
                </a:lnTo>
                <a:cubicBezTo>
                  <a:pt x="766316" y="116309"/>
                  <a:pt x="760809" y="106933"/>
                  <a:pt x="757386" y="99789"/>
                </a:cubicBezTo>
                <a:lnTo>
                  <a:pt x="756270" y="99789"/>
                </a:lnTo>
                <a:cubicBezTo>
                  <a:pt x="757610" y="111695"/>
                  <a:pt x="758279" y="130075"/>
                  <a:pt x="758279" y="154930"/>
                </a:cubicBezTo>
                <a:lnTo>
                  <a:pt x="758279" y="351606"/>
                </a:lnTo>
                <a:lnTo>
                  <a:pt x="688404" y="351606"/>
                </a:lnTo>
                <a:close/>
                <a:moveTo>
                  <a:pt x="2414885" y="0"/>
                </a:moveTo>
                <a:cubicBezTo>
                  <a:pt x="2448669" y="0"/>
                  <a:pt x="2477021" y="4390"/>
                  <a:pt x="2499940" y="13171"/>
                </a:cubicBezTo>
                <a:lnTo>
                  <a:pt x="2499940" y="82376"/>
                </a:lnTo>
                <a:cubicBezTo>
                  <a:pt x="2476723" y="66600"/>
                  <a:pt x="2449562" y="58712"/>
                  <a:pt x="2418457" y="58712"/>
                </a:cubicBezTo>
                <a:cubicBezTo>
                  <a:pt x="2400300" y="58712"/>
                  <a:pt x="2385789" y="62024"/>
                  <a:pt x="2374925" y="68647"/>
                </a:cubicBezTo>
                <a:cubicBezTo>
                  <a:pt x="2364060" y="75270"/>
                  <a:pt x="2358628" y="84162"/>
                  <a:pt x="2358628" y="95324"/>
                </a:cubicBezTo>
                <a:cubicBezTo>
                  <a:pt x="2358628" y="104254"/>
                  <a:pt x="2362349" y="112477"/>
                  <a:pt x="2369790" y="119992"/>
                </a:cubicBezTo>
                <a:cubicBezTo>
                  <a:pt x="2377232" y="127508"/>
                  <a:pt x="2395612" y="137666"/>
                  <a:pt x="2424931" y="150465"/>
                </a:cubicBezTo>
                <a:cubicBezTo>
                  <a:pt x="2459310" y="165199"/>
                  <a:pt x="2482937" y="180751"/>
                  <a:pt x="2495810" y="197123"/>
                </a:cubicBezTo>
                <a:cubicBezTo>
                  <a:pt x="2508684" y="213494"/>
                  <a:pt x="2515121" y="232990"/>
                  <a:pt x="2515121" y="255612"/>
                </a:cubicBezTo>
                <a:cubicBezTo>
                  <a:pt x="2515121" y="288801"/>
                  <a:pt x="2503364" y="314101"/>
                  <a:pt x="2479849" y="331514"/>
                </a:cubicBezTo>
                <a:cubicBezTo>
                  <a:pt x="2456334" y="348927"/>
                  <a:pt x="2422922" y="357634"/>
                  <a:pt x="2379613" y="357634"/>
                </a:cubicBezTo>
                <a:cubicBezTo>
                  <a:pt x="2340025" y="357634"/>
                  <a:pt x="2307580" y="351234"/>
                  <a:pt x="2282279" y="338435"/>
                </a:cubicBezTo>
                <a:lnTo>
                  <a:pt x="2282279" y="264542"/>
                </a:lnTo>
                <a:cubicBezTo>
                  <a:pt x="2310110" y="287610"/>
                  <a:pt x="2341736" y="299144"/>
                  <a:pt x="2377157" y="299144"/>
                </a:cubicBezTo>
                <a:cubicBezTo>
                  <a:pt x="2397249" y="299144"/>
                  <a:pt x="2412355" y="295684"/>
                  <a:pt x="2422475" y="288763"/>
                </a:cubicBezTo>
                <a:cubicBezTo>
                  <a:pt x="2432596" y="281843"/>
                  <a:pt x="2437656" y="272950"/>
                  <a:pt x="2437656" y="262086"/>
                </a:cubicBezTo>
                <a:cubicBezTo>
                  <a:pt x="2437656" y="252710"/>
                  <a:pt x="2433638" y="243855"/>
                  <a:pt x="2425601" y="235520"/>
                </a:cubicBezTo>
                <a:cubicBezTo>
                  <a:pt x="2417564" y="227186"/>
                  <a:pt x="2396356" y="215875"/>
                  <a:pt x="2361977" y="201587"/>
                </a:cubicBezTo>
                <a:cubicBezTo>
                  <a:pt x="2307952" y="178668"/>
                  <a:pt x="2280940" y="145330"/>
                  <a:pt x="2280940" y="101575"/>
                </a:cubicBezTo>
                <a:cubicBezTo>
                  <a:pt x="2280940" y="69428"/>
                  <a:pt x="2293181" y="44462"/>
                  <a:pt x="2317663" y="26677"/>
                </a:cubicBezTo>
                <a:cubicBezTo>
                  <a:pt x="2342145" y="8892"/>
                  <a:pt x="2374553" y="0"/>
                  <a:pt x="2414885" y="0"/>
                </a:cubicBezTo>
                <a:close/>
                <a:moveTo>
                  <a:pt x="468064" y="0"/>
                </a:moveTo>
                <a:cubicBezTo>
                  <a:pt x="517475" y="0"/>
                  <a:pt x="557250" y="16445"/>
                  <a:pt x="587387" y="49336"/>
                </a:cubicBezTo>
                <a:cubicBezTo>
                  <a:pt x="617525" y="82227"/>
                  <a:pt x="632594" y="124494"/>
                  <a:pt x="632594" y="176138"/>
                </a:cubicBezTo>
                <a:cubicBezTo>
                  <a:pt x="632594" y="230014"/>
                  <a:pt x="616930" y="273732"/>
                  <a:pt x="585602" y="307293"/>
                </a:cubicBezTo>
                <a:cubicBezTo>
                  <a:pt x="554273" y="340853"/>
                  <a:pt x="513234" y="357634"/>
                  <a:pt x="462483" y="357634"/>
                </a:cubicBezTo>
                <a:cubicBezTo>
                  <a:pt x="412924" y="357634"/>
                  <a:pt x="372666" y="341374"/>
                  <a:pt x="341709" y="308855"/>
                </a:cubicBezTo>
                <a:cubicBezTo>
                  <a:pt x="310753" y="276336"/>
                  <a:pt x="295275" y="234478"/>
                  <a:pt x="295275" y="183282"/>
                </a:cubicBezTo>
                <a:cubicBezTo>
                  <a:pt x="295275" y="129108"/>
                  <a:pt x="311088" y="85018"/>
                  <a:pt x="342714" y="51011"/>
                </a:cubicBezTo>
                <a:cubicBezTo>
                  <a:pt x="374340" y="17003"/>
                  <a:pt x="416123" y="0"/>
                  <a:pt x="468064" y="0"/>
                </a:cubicBezTo>
                <a:close/>
                <a:moveTo>
                  <a:pt x="183505" y="0"/>
                </a:moveTo>
                <a:cubicBezTo>
                  <a:pt x="217289" y="0"/>
                  <a:pt x="245566" y="4390"/>
                  <a:pt x="268337" y="13171"/>
                </a:cubicBezTo>
                <a:lnTo>
                  <a:pt x="268337" y="84385"/>
                </a:lnTo>
                <a:cubicBezTo>
                  <a:pt x="244971" y="70693"/>
                  <a:pt x="218480" y="63847"/>
                  <a:pt x="188863" y="63847"/>
                </a:cubicBezTo>
                <a:cubicBezTo>
                  <a:pt x="155079" y="63847"/>
                  <a:pt x="128067" y="74637"/>
                  <a:pt x="107826" y="96217"/>
                </a:cubicBezTo>
                <a:cubicBezTo>
                  <a:pt x="87585" y="117797"/>
                  <a:pt x="77465" y="146000"/>
                  <a:pt x="77465" y="180826"/>
                </a:cubicBezTo>
                <a:cubicBezTo>
                  <a:pt x="77465" y="214759"/>
                  <a:pt x="87064" y="242069"/>
                  <a:pt x="106263" y="262756"/>
                </a:cubicBezTo>
                <a:cubicBezTo>
                  <a:pt x="125462" y="283443"/>
                  <a:pt x="151433" y="293786"/>
                  <a:pt x="184175" y="293786"/>
                </a:cubicBezTo>
                <a:cubicBezTo>
                  <a:pt x="214982" y="293786"/>
                  <a:pt x="243036" y="286345"/>
                  <a:pt x="268337" y="271462"/>
                </a:cubicBezTo>
                <a:lnTo>
                  <a:pt x="268337" y="339105"/>
                </a:lnTo>
                <a:cubicBezTo>
                  <a:pt x="243185" y="351457"/>
                  <a:pt x="210369" y="357634"/>
                  <a:pt x="169887" y="357634"/>
                </a:cubicBezTo>
                <a:cubicBezTo>
                  <a:pt x="117797" y="357634"/>
                  <a:pt x="76460" y="342044"/>
                  <a:pt x="45876" y="310864"/>
                </a:cubicBezTo>
                <a:cubicBezTo>
                  <a:pt x="15292" y="279685"/>
                  <a:pt x="0" y="238125"/>
                  <a:pt x="0" y="186184"/>
                </a:cubicBezTo>
                <a:cubicBezTo>
                  <a:pt x="0" y="131564"/>
                  <a:pt x="17078" y="86878"/>
                  <a:pt x="51234" y="52127"/>
                </a:cubicBezTo>
                <a:cubicBezTo>
                  <a:pt x="85390" y="17375"/>
                  <a:pt x="129480" y="0"/>
                  <a:pt x="183505" y="0"/>
                </a:cubicBezTo>
                <a:close/>
              </a:path>
            </a:pathLst>
          </a:custGeom>
          <a:noFill/>
          <a:ln w="6350">
            <a:gradFill>
              <a:gsLst>
                <a:gs pos="0">
                  <a:schemeClr val="accent1"/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0" name="椭圆 19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6493907">
            <a:off x="6113145" y="2520950"/>
            <a:ext cx="431800" cy="431800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2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6" name="序号"/>
          <p:cNvSpPr txBox="1"/>
          <p:nvPr>
            <p:custDataLst>
              <p:tags r:id="rId4"/>
            </p:custDataLst>
          </p:nvPr>
        </p:nvSpPr>
        <p:spPr>
          <a:xfrm>
            <a:off x="5793740" y="2531110"/>
            <a:ext cx="658495" cy="6661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dirty="0">
                <a:solidFill>
                  <a:srgbClr val="262626"/>
                </a:solidFill>
                <a:latin typeface="+mn-ea"/>
              </a:rPr>
              <a:t>01</a:t>
            </a:r>
            <a:endParaRPr lang="en-US" sz="3600" b="1" dirty="0">
              <a:solidFill>
                <a:srgbClr val="262626"/>
              </a:solidFill>
              <a:latin typeface="+mn-ea"/>
            </a:endParaRPr>
          </a:p>
        </p:txBody>
      </p:sp>
      <p:sp>
        <p:nvSpPr>
          <p:cNvPr id="7" name="项标题"/>
          <p:cNvSpPr txBox="1"/>
          <p:nvPr>
            <p:custDataLst>
              <p:tags r:id="rId5"/>
            </p:custDataLst>
          </p:nvPr>
        </p:nvSpPr>
        <p:spPr>
          <a:xfrm>
            <a:off x="6764020" y="2531110"/>
            <a:ext cx="3703320" cy="6661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spc="300" dirty="0">
                <a:solidFill>
                  <a:srgbClr val="262626"/>
                </a:solidFill>
                <a:latin typeface="+mn-ea"/>
              </a:rPr>
              <a:t>話題討論的緣起</a:t>
            </a:r>
            <a:endParaRPr lang="zh-CN" altLang="en-US" sz="3600" b="1" spc="300" dirty="0">
              <a:solidFill>
                <a:srgbClr val="262626"/>
              </a:solidFill>
              <a:latin typeface="+mn-ea"/>
            </a:endParaRPr>
          </a:p>
        </p:txBody>
      </p:sp>
      <p:sp>
        <p:nvSpPr>
          <p:cNvPr id="24" name="序号"/>
          <p:cNvSpPr txBox="1"/>
          <p:nvPr>
            <p:custDataLst>
              <p:tags r:id="rId6"/>
            </p:custDataLst>
          </p:nvPr>
        </p:nvSpPr>
        <p:spPr>
          <a:xfrm>
            <a:off x="3928745" y="4991100"/>
            <a:ext cx="1461135" cy="106870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endParaRPr lang="en-US" sz="3200" b="1" dirty="0">
              <a:solidFill>
                <a:srgbClr val="262626"/>
              </a:solidFill>
              <a:latin typeface="+mn-ea"/>
            </a:endParaRPr>
          </a:p>
        </p:txBody>
      </p:sp>
      <p:sp>
        <p:nvSpPr>
          <p:cNvPr id="27" name="椭圆 26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6493907">
            <a:off x="6113145" y="3781425"/>
            <a:ext cx="431800" cy="431800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2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8" name="序号"/>
          <p:cNvSpPr txBox="1"/>
          <p:nvPr>
            <p:custDataLst>
              <p:tags r:id="rId8"/>
            </p:custDataLst>
          </p:nvPr>
        </p:nvSpPr>
        <p:spPr>
          <a:xfrm>
            <a:off x="5793740" y="3790950"/>
            <a:ext cx="658495" cy="6661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dirty="0">
                <a:solidFill>
                  <a:srgbClr val="262626"/>
                </a:solidFill>
                <a:latin typeface="+mn-ea"/>
              </a:rPr>
              <a:t>02</a:t>
            </a:r>
            <a:endParaRPr lang="en-US" sz="3600" b="1" dirty="0">
              <a:solidFill>
                <a:srgbClr val="262626"/>
              </a:solidFill>
              <a:latin typeface="+mn-ea"/>
            </a:endParaRPr>
          </a:p>
        </p:txBody>
      </p:sp>
      <p:sp>
        <p:nvSpPr>
          <p:cNvPr id="29" name="项标题"/>
          <p:cNvSpPr txBox="1"/>
          <p:nvPr>
            <p:custDataLst>
              <p:tags r:id="rId9"/>
            </p:custDataLst>
          </p:nvPr>
        </p:nvSpPr>
        <p:spPr>
          <a:xfrm>
            <a:off x="6764020" y="3790950"/>
            <a:ext cx="3703320" cy="6661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spc="300" dirty="0">
                <a:solidFill>
                  <a:srgbClr val="262626"/>
                </a:solidFill>
                <a:latin typeface="+mn-ea"/>
              </a:rPr>
              <a:t>研究</a:t>
            </a:r>
            <a:r>
              <a:rPr lang="zh-CN" altLang="en-US" sz="3600" b="1" spc="300" dirty="0">
                <a:solidFill>
                  <a:srgbClr val="262626"/>
                </a:solidFill>
                <a:latin typeface="+mn-ea"/>
              </a:rPr>
              <a:t>探索的路徑</a:t>
            </a:r>
            <a:endParaRPr lang="zh-CN" altLang="en-US" sz="3600" b="1" spc="300" dirty="0">
              <a:solidFill>
                <a:srgbClr val="262626"/>
              </a:solidFill>
              <a:latin typeface="+mn-ea"/>
            </a:endParaRPr>
          </a:p>
        </p:txBody>
      </p:sp>
      <p:sp>
        <p:nvSpPr>
          <p:cNvPr id="31" name="椭圆 30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 rot="16493907">
            <a:off x="6113145" y="5041265"/>
            <a:ext cx="431800" cy="431800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2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2" name="序号"/>
          <p:cNvSpPr txBox="1"/>
          <p:nvPr>
            <p:custDataLst>
              <p:tags r:id="rId11"/>
            </p:custDataLst>
          </p:nvPr>
        </p:nvSpPr>
        <p:spPr>
          <a:xfrm>
            <a:off x="5793740" y="5051425"/>
            <a:ext cx="658495" cy="6661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dirty="0">
                <a:solidFill>
                  <a:srgbClr val="262626"/>
                </a:solidFill>
                <a:latin typeface="+mn-ea"/>
              </a:rPr>
              <a:t>03</a:t>
            </a:r>
            <a:endParaRPr lang="en-US" sz="3600" b="1" dirty="0">
              <a:solidFill>
                <a:srgbClr val="262626"/>
              </a:solidFill>
              <a:latin typeface="+mn-ea"/>
            </a:endParaRPr>
          </a:p>
        </p:txBody>
      </p:sp>
      <p:sp>
        <p:nvSpPr>
          <p:cNvPr id="33" name="项标题"/>
          <p:cNvSpPr txBox="1"/>
          <p:nvPr>
            <p:custDataLst>
              <p:tags r:id="rId12"/>
            </p:custDataLst>
          </p:nvPr>
        </p:nvSpPr>
        <p:spPr>
          <a:xfrm>
            <a:off x="6764020" y="5051425"/>
            <a:ext cx="3703320" cy="6661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spc="300" dirty="0">
                <a:solidFill>
                  <a:srgbClr val="262626"/>
                </a:solidFill>
                <a:latin typeface="+mn-ea"/>
              </a:rPr>
              <a:t>實踐結論与展望</a:t>
            </a:r>
            <a:endParaRPr lang="zh-CN" altLang="en-US" sz="3600" b="1" spc="300" dirty="0">
              <a:solidFill>
                <a:srgbClr val="262626"/>
              </a:solidFill>
              <a:latin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10998200" cy="72009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tx1"/>
                </a:solidFill>
              </a:rPr>
              <a:t>GAI</a:t>
            </a:r>
            <a:r>
              <a:rPr lang="zh-CN" altLang="en-US">
                <a:solidFill>
                  <a:schemeClr val="tx1"/>
                </a:solidFill>
              </a:rPr>
              <a:t>賦能，</a:t>
            </a:r>
            <a:r>
              <a:rPr lang="zh-CN" altLang="en-US">
                <a:solidFill>
                  <a:schemeClr val="tx1"/>
                </a:solidFill>
              </a:rPr>
              <a:t>支持個性化</a:t>
            </a:r>
            <a:r>
              <a:rPr lang="zh-CN" altLang="en-US">
                <a:solidFill>
                  <a:schemeClr val="tx1"/>
                </a:solidFill>
              </a:rPr>
              <a:t>學習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013"/>
          <a:stretch>
            <a:fillRect/>
          </a:stretch>
        </p:blipFill>
        <p:spPr>
          <a:xfrm>
            <a:off x="369570" y="1290955"/>
            <a:ext cx="11095355" cy="5362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95960" y="1543050"/>
            <a:ext cx="10502900" cy="4890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3200"/>
              <a:t>           </a:t>
            </a:r>
            <a:r>
              <a:rPr lang="zh-CN" altLang="en-US" sz="4800"/>
              <a:t>借助生成式人工智能（</a:t>
            </a:r>
            <a:r>
              <a:rPr lang="en-US" altLang="zh-CN" sz="4800"/>
              <a:t>GAI</a:t>
            </a:r>
            <a:r>
              <a:rPr lang="zh-CN" altLang="en-US" sz="4800"/>
              <a:t>）技术建立学生成长记录档案、探索家校共育新模式的实践探索。整个过程从设想到落地，我们经历了许多挑战，但也收获了惊喜。</a:t>
            </a:r>
            <a:endParaRPr lang="zh-CN" altLang="en-US" sz="48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6834505" cy="720090"/>
          </a:xfrm>
        </p:spPr>
        <p:txBody>
          <a:bodyPr>
            <a:normAutofit/>
          </a:bodyPr>
          <a:lstStyle/>
          <a:p>
            <a:r>
              <a:rPr lang="zh-CN" altLang="en-US"/>
              <a:t>運用</a:t>
            </a:r>
            <a:r>
              <a:rPr lang="en-US" altLang="zh-CN"/>
              <a:t>GAI</a:t>
            </a:r>
            <a:r>
              <a:rPr lang="zh-CN" altLang="en-US"/>
              <a:t>，強化家校協同育人</a:t>
            </a:r>
            <a:r>
              <a:rPr lang="zh-CN" altLang="en-US"/>
              <a:t>功能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95960" y="1285875"/>
            <a:ext cx="10502900" cy="5051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3200"/>
              <a:t>過去的問題</a:t>
            </a:r>
            <a:endParaRPr lang="zh-CN" altLang="en-US" sz="3200"/>
          </a:p>
          <a:p>
            <a:pPr algn="just">
              <a:lnSpc>
                <a:spcPct val="130000"/>
              </a:lnSpc>
            </a:pPr>
            <a:r>
              <a:rPr lang="en-US" altLang="zh-CN" sz="3600"/>
              <a:t>      1. </a:t>
            </a:r>
            <a:r>
              <a:rPr lang="zh-CN" altLang="en-US" sz="3600"/>
              <a:t>成长档案</a:t>
            </a:r>
            <a:r>
              <a:rPr lang="zh-CN" altLang="en-US" sz="3600"/>
              <a:t>零碎。学生表现分散在成绩单、评语、活动照片中，缺乏系统性记录。</a:t>
            </a:r>
            <a:r>
              <a:rPr lang="en-US" altLang="zh-CN" sz="3600"/>
              <a:t>  </a:t>
            </a:r>
            <a:endParaRPr lang="en-US" altLang="zh-CN" sz="3600"/>
          </a:p>
          <a:p>
            <a:pPr algn="just">
              <a:lnSpc>
                <a:spcPct val="130000"/>
              </a:lnSpc>
            </a:pPr>
            <a:r>
              <a:rPr lang="en-US" altLang="zh-CN" sz="3600"/>
              <a:t>       2.</a:t>
            </a:r>
            <a:r>
              <a:rPr lang="zh-CN" altLang="en-US" sz="3600">
                <a:sym typeface="+mn-ea"/>
              </a:rPr>
              <a:t>单向</a:t>
            </a:r>
            <a:r>
              <a:rPr lang="zh-CN" altLang="en-US" sz="3600"/>
              <a:t>家校沟通</a:t>
            </a:r>
            <a:r>
              <a:rPr lang="zh-CN" sz="3600"/>
              <a:t>。</a:t>
            </a:r>
            <a:r>
              <a:rPr lang="zh-CN" altLang="en-US" sz="3600"/>
              <a:t>家长被动接收信息，难以深度参与学生成长过程。</a:t>
            </a:r>
            <a:r>
              <a:rPr lang="en-US" altLang="zh-CN" sz="3600"/>
              <a:t>  </a:t>
            </a:r>
            <a:endParaRPr lang="en-US" altLang="zh-CN" sz="3600"/>
          </a:p>
          <a:p>
            <a:pPr algn="just">
              <a:lnSpc>
                <a:spcPct val="130000"/>
              </a:lnSpc>
            </a:pPr>
            <a:r>
              <a:rPr lang="en-US" altLang="zh-CN" sz="3600"/>
              <a:t>       3. </a:t>
            </a:r>
            <a:r>
              <a:rPr lang="zh-CN" altLang="en-US" sz="3600"/>
              <a:t>评价主观性强</a:t>
            </a:r>
            <a:r>
              <a:rPr lang="zh-CN" sz="3600"/>
              <a:t>。</a:t>
            </a:r>
            <a:r>
              <a:rPr lang="zh-CN" altLang="en-US" sz="3600"/>
              <a:t>教师评语多依赖个人观察，缺少客观数据支撑。</a:t>
            </a:r>
            <a:r>
              <a:rPr lang="en-US" altLang="zh-CN" sz="3600"/>
              <a:t>  </a:t>
            </a:r>
            <a:endParaRPr lang="en-US" altLang="zh-CN" sz="36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6834505" cy="720090"/>
          </a:xfrm>
        </p:spPr>
        <p:txBody>
          <a:bodyPr>
            <a:normAutofit/>
          </a:bodyPr>
          <a:lstStyle/>
          <a:p>
            <a:r>
              <a:rPr lang="zh-CN" altLang="en-US"/>
              <a:t>運用</a:t>
            </a:r>
            <a:r>
              <a:rPr lang="en-US" altLang="zh-CN"/>
              <a:t>GAI</a:t>
            </a:r>
            <a:r>
              <a:rPr lang="zh-CN" altLang="en-US"/>
              <a:t>，強化家校協同育人</a:t>
            </a:r>
            <a:r>
              <a:rPr lang="zh-CN" altLang="en-US"/>
              <a:t>功能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95960" y="1285875"/>
            <a:ext cx="10502900" cy="4411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3600"/>
              <a:t>借助</a:t>
            </a:r>
            <a:r>
              <a:rPr lang="en-US" sz="3600"/>
              <a:t>GAI</a:t>
            </a:r>
            <a:r>
              <a:rPr lang="zh-CN" altLang="en-US" sz="3600"/>
              <a:t>构建</a:t>
            </a:r>
            <a:r>
              <a:rPr lang="en-US" altLang="zh-CN" sz="3600"/>
              <a:t>“</a:t>
            </a:r>
            <a:r>
              <a:rPr lang="zh-CN" altLang="en-US" sz="3600"/>
              <a:t>全息化成长档案</a:t>
            </a:r>
            <a:r>
              <a:rPr lang="en-US" altLang="zh-CN" sz="3600"/>
              <a:t>”</a:t>
            </a:r>
            <a:r>
              <a:rPr lang="zh-CN" altLang="en-US" sz="3600"/>
              <a:t>，实现：</a:t>
            </a:r>
            <a:r>
              <a:rPr lang="en-US" altLang="zh-CN" sz="3600"/>
              <a:t>  </a:t>
            </a:r>
            <a:endParaRPr lang="en-US" altLang="zh-CN" sz="3600"/>
          </a:p>
          <a:p>
            <a:pPr algn="just">
              <a:lnSpc>
                <a:spcPct val="130000"/>
              </a:lnSpc>
            </a:pPr>
            <a:r>
              <a:rPr lang="en-US" altLang="zh-CN" sz="3600"/>
              <a:t>1.</a:t>
            </a:r>
            <a:r>
              <a:rPr lang="zh-CN" altLang="en-US" sz="3600"/>
              <a:t>动态采集</a:t>
            </a:r>
            <a:r>
              <a:rPr lang="zh-CN" sz="3600"/>
              <a:t>。</a:t>
            </a:r>
            <a:r>
              <a:rPr lang="zh-CN" altLang="en-US" sz="3600"/>
              <a:t>自动整合学业、行为、心理等多维数据。</a:t>
            </a:r>
            <a:r>
              <a:rPr lang="en-US" altLang="zh-CN" sz="3600"/>
              <a:t>  </a:t>
            </a:r>
            <a:endParaRPr lang="en-US" altLang="zh-CN" sz="3600"/>
          </a:p>
          <a:p>
            <a:pPr algn="just">
              <a:lnSpc>
                <a:spcPct val="130000"/>
              </a:lnSpc>
            </a:pPr>
            <a:r>
              <a:rPr lang="en-US" altLang="zh-CN" sz="3600"/>
              <a:t>2.</a:t>
            </a:r>
            <a:r>
              <a:rPr lang="zh-CN" altLang="en-US" sz="3600"/>
              <a:t>智能分析</a:t>
            </a:r>
            <a:r>
              <a:rPr lang="zh-CN" sz="3600"/>
              <a:t>。</a:t>
            </a:r>
            <a:r>
              <a:rPr lang="zh-CN" altLang="en-US" sz="3600"/>
              <a:t>通过算法挖掘成长规律，提供个性化建议。</a:t>
            </a:r>
            <a:r>
              <a:rPr lang="en-US" altLang="zh-CN" sz="3600"/>
              <a:t>  </a:t>
            </a:r>
            <a:endParaRPr lang="en-US" altLang="zh-CN" sz="3600"/>
          </a:p>
          <a:p>
            <a:pPr algn="just">
              <a:lnSpc>
                <a:spcPct val="130000"/>
              </a:lnSpc>
            </a:pPr>
            <a:r>
              <a:rPr lang="en-US" altLang="zh-CN" sz="3600"/>
              <a:t>3.</a:t>
            </a:r>
            <a:r>
              <a:rPr lang="zh-CN" altLang="en-US" sz="3600"/>
              <a:t>家校协同</a:t>
            </a:r>
            <a:r>
              <a:rPr lang="zh-CN" sz="3600"/>
              <a:t>。</a:t>
            </a:r>
            <a:r>
              <a:rPr lang="zh-CN" altLang="en-US" sz="3600"/>
              <a:t>家长实时参与互动，形成教育合力。</a:t>
            </a:r>
            <a:r>
              <a:rPr lang="en-US" altLang="zh-CN" sz="3600"/>
              <a:t>  </a:t>
            </a:r>
            <a:endParaRPr lang="en-US" altLang="zh-CN" sz="36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6834505" cy="720090"/>
          </a:xfrm>
        </p:spPr>
        <p:txBody>
          <a:bodyPr>
            <a:normAutofit/>
          </a:bodyPr>
          <a:lstStyle/>
          <a:p>
            <a:r>
              <a:rPr lang="zh-CN" altLang="en-US"/>
              <a:t>運用</a:t>
            </a:r>
            <a:r>
              <a:rPr lang="en-US" altLang="zh-CN"/>
              <a:t>GAI</a:t>
            </a:r>
            <a:r>
              <a:rPr lang="zh-CN" altLang="en-US"/>
              <a:t>，強化家校協同育人</a:t>
            </a:r>
            <a:r>
              <a:rPr lang="zh-CN" altLang="en-US"/>
              <a:t>功能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44550" y="1416050"/>
            <a:ext cx="10502900" cy="6650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3200"/>
              <a:t>實施路徑：</a:t>
            </a:r>
            <a:endParaRPr lang="zh-CN" altLang="en-US" sz="3200"/>
          </a:p>
          <a:p>
            <a:pPr algn="just">
              <a:lnSpc>
                <a:spcPct val="130000"/>
              </a:lnSpc>
            </a:pPr>
            <a:r>
              <a:rPr lang="en-US" altLang="zh-CN" sz="3200"/>
              <a:t>       1) </a:t>
            </a:r>
            <a:r>
              <a:rPr lang="zh-CN" altLang="en-US" sz="3200"/>
              <a:t>藉助</a:t>
            </a:r>
            <a:r>
              <a:rPr lang="en-US" altLang="zh-CN" sz="3200"/>
              <a:t>“</a:t>
            </a:r>
            <a:r>
              <a:rPr lang="zh-CN" altLang="en-US" sz="3200"/>
              <a:t>國平臺</a:t>
            </a:r>
            <a:r>
              <a:rPr lang="en-US" altLang="zh-CN" sz="3200"/>
              <a:t>”</a:t>
            </a:r>
            <a:r>
              <a:rPr lang="zh-CN" altLang="en-US" sz="3200"/>
              <a:t>進行数据采集、分析</a:t>
            </a:r>
            <a:endParaRPr lang="zh-CN" sz="3200"/>
          </a:p>
          <a:p>
            <a:pPr algn="just">
              <a:lnSpc>
                <a:spcPct val="130000"/>
              </a:lnSpc>
            </a:pPr>
            <a:r>
              <a:rPr lang="zh-CN" sz="3200"/>
              <a:t> </a:t>
            </a:r>
            <a:r>
              <a:rPr lang="en-US" altLang="zh-CN" sz="3200"/>
              <a:t>      </a:t>
            </a:r>
            <a:r>
              <a:rPr lang="zh-CN" altLang="en-US" sz="3200"/>
              <a:t>日常行为记录、学情分析、体质健康数据監測、数据处理</a:t>
            </a:r>
            <a:r>
              <a:rPr lang="en-US" altLang="zh-CN" sz="3200"/>
              <a:t>  </a:t>
            </a:r>
            <a:endParaRPr lang="en-US" altLang="zh-CN" sz="3200"/>
          </a:p>
          <a:p>
            <a:pPr algn="just">
              <a:lnSpc>
                <a:spcPct val="130000"/>
              </a:lnSpc>
            </a:pPr>
            <a:r>
              <a:rPr lang="en-US" altLang="zh-CN" sz="3200"/>
              <a:t>       2</a:t>
            </a:r>
            <a:r>
              <a:rPr lang="zh-CN" altLang="en-US" sz="3200"/>
              <a:t>）設計</a:t>
            </a:r>
            <a:r>
              <a:rPr lang="en-US" altLang="zh-CN" sz="3200"/>
              <a:t>“</a:t>
            </a:r>
            <a:r>
              <a:rPr lang="zh-CN" altLang="en-US" sz="3200"/>
              <a:t>成長檔案</a:t>
            </a:r>
            <a:r>
              <a:rPr lang="en-US" altLang="zh-CN" sz="3200"/>
              <a:t>”</a:t>
            </a:r>
            <a:r>
              <a:rPr lang="zh-CN" altLang="en-US" sz="3200"/>
              <a:t>模塊（人工</a:t>
            </a:r>
            <a:r>
              <a:rPr lang="en-US" altLang="zh-CN" sz="3200"/>
              <a:t>+AI</a:t>
            </a:r>
            <a:r>
              <a:rPr lang="zh-CN" altLang="en-US" sz="3200"/>
              <a:t>）</a:t>
            </a:r>
            <a:endParaRPr lang="zh-CN" altLang="en-US" sz="3200"/>
          </a:p>
          <a:p>
            <a:pPr algn="just">
              <a:lnSpc>
                <a:spcPct val="13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</a:t>
            </a:r>
            <a:r>
              <a:rPr lang="zh-CN" altLang="en-US" sz="3200"/>
              <a:t>學業軌跡、行為素描、身心健康、潛能分析</a:t>
            </a:r>
            <a:endParaRPr lang="zh-CN" altLang="en-US" sz="3200"/>
          </a:p>
          <a:p>
            <a:pPr algn="just">
              <a:lnSpc>
                <a:spcPct val="13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 3</a:t>
            </a:r>
            <a:r>
              <a:rPr lang="zh-CN" altLang="en-US" sz="3200"/>
              <a:t>）家校共育互動機制</a:t>
            </a:r>
            <a:endParaRPr lang="zh-CN" altLang="en-US" sz="3200"/>
          </a:p>
          <a:p>
            <a:pPr algn="just">
              <a:lnSpc>
                <a:spcPct val="13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 </a:t>
            </a:r>
            <a:r>
              <a:rPr lang="zh-CN" altLang="en-US" sz="3200"/>
              <a:t>成長任務推送、即時反饋与激勵</a:t>
            </a:r>
            <a:endParaRPr lang="zh-CN" altLang="en-US" sz="3200"/>
          </a:p>
          <a:p>
            <a:pPr algn="just">
              <a:lnSpc>
                <a:spcPct val="130000"/>
              </a:lnSpc>
            </a:pPr>
            <a:r>
              <a:rPr lang="zh-CN" altLang="en-US" sz="3600"/>
              <a:t> </a:t>
            </a:r>
            <a:r>
              <a:rPr lang="en-US" altLang="zh-CN" sz="3600"/>
              <a:t>      </a:t>
            </a:r>
            <a:endParaRPr lang="en-US" altLang="zh-CN" sz="3600"/>
          </a:p>
          <a:p>
            <a:pPr algn="just">
              <a:lnSpc>
                <a:spcPct val="130000"/>
              </a:lnSpc>
            </a:pPr>
            <a:endParaRPr lang="en-US" altLang="zh-CN" sz="36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6834505" cy="720090"/>
          </a:xfrm>
        </p:spPr>
        <p:txBody>
          <a:bodyPr>
            <a:normAutofit/>
          </a:bodyPr>
          <a:lstStyle/>
          <a:p>
            <a:r>
              <a:rPr lang="zh-CN" altLang="en-US"/>
              <a:t>運用</a:t>
            </a:r>
            <a:r>
              <a:rPr lang="en-US" altLang="zh-CN"/>
              <a:t>GAI</a:t>
            </a:r>
            <a:r>
              <a:rPr lang="zh-CN" altLang="en-US"/>
              <a:t>，強化家校協同育人</a:t>
            </a:r>
            <a:r>
              <a:rPr lang="zh-CN" altLang="en-US"/>
              <a:t>功能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實踐結論与</a:t>
            </a:r>
            <a:r>
              <a:rPr lang="zh-CN" altLang="en-US"/>
              <a:t>展望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20000"/>
          </a:bodyPr>
          <a:lstStyle/>
          <a:p>
            <a:r>
              <a:rPr lang="zh-CN" altLang="en-US"/>
              <a:t>0</a:t>
            </a:r>
            <a:r>
              <a:rPr lang="en-US" altLang="zh-CN"/>
              <a:t>3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01955" y="1080135"/>
            <a:ext cx="1040066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3200"/>
              <a:t>      </a:t>
            </a:r>
            <a:r>
              <a:rPr lang="en-US" altLang="zh-CN" sz="6000"/>
              <a:t>  </a:t>
            </a:r>
            <a:r>
              <a:rPr lang="zh-CN" altLang="en-US" sz="4000"/>
              <a:t>一是</a:t>
            </a:r>
            <a:r>
              <a:rPr lang="en-US" altLang="zh-CN" sz="4000"/>
              <a:t>AI</a:t>
            </a:r>
            <a:r>
              <a:rPr lang="zh-CN" altLang="en-US" sz="4000"/>
              <a:t>对学生学习支持。运用</a:t>
            </a:r>
            <a:r>
              <a:rPr lang="en-US" altLang="zh-CN" sz="4000"/>
              <a:t>AI</a:t>
            </a:r>
            <a:r>
              <a:rPr lang="zh-CN" altLang="en-US" sz="4000"/>
              <a:t>工具赋能教师优化课堂互动。</a:t>
            </a:r>
            <a:endParaRPr lang="zh-CN" altLang="en-US" sz="4000"/>
          </a:p>
          <a:p>
            <a:pPr algn="just"/>
            <a:r>
              <a:rPr lang="zh-CN" altLang="en-US" sz="4000"/>
              <a:t> </a:t>
            </a:r>
            <a:r>
              <a:rPr lang="en-US" altLang="zh-CN" sz="4000"/>
              <a:t>      </a:t>
            </a:r>
            <a:r>
              <a:rPr lang="zh-CN" altLang="en-US" sz="4000"/>
              <a:t>二是搭建个性化学习路径。运用</a:t>
            </a:r>
            <a:r>
              <a:rPr lang="en-US" altLang="zh-CN" sz="4000"/>
              <a:t>AI</a:t>
            </a:r>
            <a:r>
              <a:rPr lang="zh-CN" altLang="en-US" sz="4000"/>
              <a:t>工具开发、推送学习资源。</a:t>
            </a:r>
            <a:endParaRPr lang="zh-CN" altLang="en-US" sz="4000"/>
          </a:p>
          <a:p>
            <a:pPr algn="just"/>
            <a:r>
              <a:rPr lang="zh-CN" altLang="en-US" sz="4000"/>
              <a:t> </a:t>
            </a:r>
            <a:r>
              <a:rPr lang="en-US" altLang="zh-CN" sz="4000"/>
              <a:t>      </a:t>
            </a:r>
            <a:r>
              <a:rPr lang="zh-CN" altLang="en-US" sz="4000"/>
              <a:t>三是形成</a:t>
            </a:r>
            <a:r>
              <a:rPr lang="en-US" altLang="zh-CN" sz="4000"/>
              <a:t>AI</a:t>
            </a:r>
            <a:r>
              <a:rPr lang="zh-CN" altLang="en-US" sz="4000"/>
              <a:t>成长档案。及时记录学生学业表现与综合素质发展轨迹。</a:t>
            </a:r>
            <a:endParaRPr lang="zh-CN" altLang="en-US" sz="4000"/>
          </a:p>
          <a:p>
            <a:pPr algn="just"/>
            <a:r>
              <a:rPr lang="zh-CN" altLang="en-US" sz="4000"/>
              <a:t> </a:t>
            </a:r>
            <a:r>
              <a:rPr lang="en-US" altLang="zh-CN" sz="4000"/>
              <a:t>      </a:t>
            </a:r>
            <a:r>
              <a:rPr lang="zh-CN" altLang="en-US" sz="4000"/>
              <a:t>探讨</a:t>
            </a:r>
            <a:r>
              <a:rPr lang="en-US" altLang="zh-CN" sz="4000"/>
              <a:t>AI</a:t>
            </a:r>
            <a:r>
              <a:rPr lang="zh-CN" altLang="en-US" sz="4000"/>
              <a:t>介入对学生学习效率、创新能力和自我认知的作用。</a:t>
            </a:r>
            <a:endParaRPr lang="zh-CN" altLang="en-US" sz="40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lstStyle/>
          <a:p>
            <a:r>
              <a:rPr lang="zh-CN" altLang="en-US"/>
              <a:t>實踐</a:t>
            </a:r>
            <a:r>
              <a:rPr lang="zh-CN" altLang="en-US"/>
              <a:t>所得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01955" y="1353820"/>
            <a:ext cx="1040066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3200"/>
              <a:t>      </a:t>
            </a:r>
            <a:r>
              <a:rPr lang="en-US" altLang="zh-CN" sz="6000"/>
              <a:t> GAI</a:t>
            </a:r>
            <a:r>
              <a:rPr lang="zh-CN" altLang="en-US" sz="6000"/>
              <a:t>賦能</a:t>
            </a:r>
            <a:r>
              <a:rPr lang="zh-CN" altLang="en-US" sz="6000">
                <a:sym typeface="+mn-ea"/>
              </a:rPr>
              <a:t>教學</a:t>
            </a:r>
            <a:endParaRPr lang="zh-CN" altLang="en-US" sz="6000">
              <a:sym typeface="+mn-ea"/>
            </a:endParaRPr>
          </a:p>
          <a:p>
            <a:pPr algn="just"/>
            <a:endParaRPr lang="zh-CN" altLang="en-US" sz="6000">
              <a:sym typeface="+mn-ea"/>
            </a:endParaRPr>
          </a:p>
          <a:p>
            <a:pPr algn="just"/>
            <a:r>
              <a:rPr lang="zh-CN" altLang="en-US" sz="6000">
                <a:sym typeface="+mn-ea"/>
              </a:rPr>
              <a:t> </a:t>
            </a:r>
            <a:r>
              <a:rPr lang="en-US" altLang="zh-CN" sz="6000">
                <a:sym typeface="+mn-ea"/>
              </a:rPr>
              <a:t>                 </a:t>
            </a:r>
            <a:r>
              <a:rPr lang="zh-CN" altLang="en-US" sz="6000"/>
              <a:t>拓展了</a:t>
            </a:r>
            <a:r>
              <a:rPr lang="zh-CN" altLang="en-US" sz="6000"/>
              <a:t>育人寬度</a:t>
            </a:r>
            <a:endParaRPr lang="zh-CN" altLang="en-US" sz="6000"/>
          </a:p>
          <a:p>
            <a:pPr algn="just"/>
            <a:r>
              <a:rPr lang="zh-CN" altLang="en-US" sz="6000"/>
              <a:t> </a:t>
            </a:r>
            <a:r>
              <a:rPr lang="en-US" altLang="zh-CN" sz="6000"/>
              <a:t>                 </a:t>
            </a:r>
            <a:r>
              <a:rPr lang="zh-CN" altLang="en-US" sz="6000"/>
              <a:t>增加了</a:t>
            </a:r>
            <a:r>
              <a:rPr lang="zh-CN" altLang="en-US" sz="6000"/>
              <a:t>育人深度</a:t>
            </a:r>
            <a:endParaRPr lang="zh-CN" altLang="en-US" sz="6000"/>
          </a:p>
          <a:p>
            <a:pPr algn="just"/>
            <a:r>
              <a:rPr lang="zh-CN" altLang="en-US" sz="6000"/>
              <a:t> </a:t>
            </a:r>
            <a:r>
              <a:rPr lang="en-US" altLang="zh-CN" sz="6000"/>
              <a:t>                 </a:t>
            </a:r>
            <a:r>
              <a:rPr lang="zh-CN" altLang="en-US" sz="6000"/>
              <a:t>提昇了</a:t>
            </a:r>
            <a:r>
              <a:rPr lang="zh-CN" altLang="en-US" sz="6000"/>
              <a:t>育人溫度</a:t>
            </a:r>
            <a:endParaRPr lang="zh-CN" altLang="en-US" sz="60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lstStyle/>
          <a:p>
            <a:r>
              <a:rPr lang="zh-CN" altLang="en-US"/>
              <a:t>實踐</a:t>
            </a:r>
            <a:r>
              <a:rPr lang="zh-CN" altLang="en-US"/>
              <a:t>所得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95960" y="1353820"/>
            <a:ext cx="10749280" cy="5406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3200"/>
              <a:t>        </a:t>
            </a:r>
            <a:r>
              <a:rPr lang="zh-CN" altLang="en-US" sz="3200"/>
              <a:t>在理论层面上，探讨了</a:t>
            </a:r>
            <a:r>
              <a:rPr lang="en-US" altLang="zh-CN" sz="3200"/>
              <a:t>AI</a:t>
            </a:r>
            <a:r>
              <a:rPr lang="zh-CN" altLang="en-US" sz="3200"/>
              <a:t>对学生学习效率、创新能力、自我认知的影响作用。</a:t>
            </a:r>
            <a:endParaRPr lang="zh-CN" altLang="en-US" sz="3200"/>
          </a:p>
          <a:p>
            <a:pPr algn="just">
              <a:lnSpc>
                <a:spcPct val="120000"/>
              </a:lnSpc>
            </a:pPr>
            <a:r>
              <a:rPr lang="en-US" altLang="zh-CN" sz="3200"/>
              <a:t>       </a:t>
            </a:r>
            <a:r>
              <a:rPr lang="zh-CN" altLang="en-US" sz="3200"/>
              <a:t>在实践层面上，创建</a:t>
            </a:r>
            <a:r>
              <a:rPr lang="en-US" altLang="zh-CN" sz="3200"/>
              <a:t>“</a:t>
            </a:r>
            <a:r>
              <a:rPr lang="zh-CN" altLang="en-US" sz="3200"/>
              <a:t>技术</a:t>
            </a:r>
            <a:r>
              <a:rPr lang="en-US" altLang="zh-CN" sz="3200"/>
              <a:t>-</a:t>
            </a:r>
            <a:r>
              <a:rPr lang="zh-CN" altLang="en-US" sz="3200"/>
              <a:t>教学</a:t>
            </a:r>
            <a:r>
              <a:rPr lang="en-US" altLang="zh-CN" sz="3200"/>
              <a:t>-</a:t>
            </a:r>
            <a:r>
              <a:rPr lang="zh-CN" altLang="en-US" sz="3200"/>
              <a:t>生态</a:t>
            </a:r>
            <a:r>
              <a:rPr lang="en-US" altLang="zh-CN" sz="3200"/>
              <a:t>”AI</a:t>
            </a:r>
            <a:r>
              <a:rPr lang="zh-CN" altLang="en-US" sz="3200"/>
              <a:t>使用范式。</a:t>
            </a:r>
            <a:endParaRPr lang="zh-CN" altLang="en-US" sz="3200"/>
          </a:p>
          <a:p>
            <a:pPr algn="just">
              <a:lnSpc>
                <a:spcPct val="12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 </a:t>
            </a:r>
            <a:r>
              <a:rPr lang="zh-CN" altLang="en-US" sz="3200"/>
              <a:t>技术上，形成学科数字资源开发的模板等</a:t>
            </a:r>
            <a:r>
              <a:rPr lang="en-US" altLang="zh-CN" sz="3200"/>
              <a:t>AI</a:t>
            </a:r>
            <a:r>
              <a:rPr lang="zh-CN" altLang="en-US" sz="3200"/>
              <a:t>工具的二次开发方案。</a:t>
            </a:r>
            <a:endParaRPr lang="zh-CN" altLang="en-US" sz="3200"/>
          </a:p>
          <a:p>
            <a:pPr algn="just">
              <a:lnSpc>
                <a:spcPct val="12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 </a:t>
            </a:r>
            <a:r>
              <a:rPr lang="zh-CN" altLang="en-US" sz="3200"/>
              <a:t>教学上，构建</a:t>
            </a:r>
            <a:r>
              <a:rPr lang="en-US" altLang="zh-CN" sz="3200"/>
              <a:t>AI</a:t>
            </a:r>
            <a:r>
              <a:rPr lang="zh-CN" altLang="en-US" sz="3200"/>
              <a:t>赋能课堂教学策略及学生个性化学习路径。</a:t>
            </a:r>
            <a:endParaRPr lang="zh-CN" altLang="en-US" sz="3200"/>
          </a:p>
          <a:p>
            <a:pPr algn="just">
              <a:lnSpc>
                <a:spcPct val="12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 </a:t>
            </a:r>
            <a:r>
              <a:rPr lang="zh-CN" altLang="en-US" sz="3200"/>
              <a:t>生态上，制定</a:t>
            </a:r>
            <a:r>
              <a:rPr lang="en-US" altLang="zh-CN" sz="3200"/>
              <a:t>AI</a:t>
            </a:r>
            <a:r>
              <a:rPr lang="zh-CN" altLang="en-US" sz="3200"/>
              <a:t>应用伦理规范，推动家校协同</a:t>
            </a:r>
            <a:r>
              <a:rPr lang="en-US" altLang="zh-CN" sz="3200"/>
              <a:t>AI</a:t>
            </a:r>
            <a:r>
              <a:rPr lang="zh-CN" altLang="en-US" sz="3200"/>
              <a:t>素养提升方案。</a:t>
            </a:r>
            <a:endParaRPr lang="zh-CN" altLang="en-US" sz="3200"/>
          </a:p>
        </p:txBody>
      </p:sp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4924425" cy="720090"/>
          </a:xfrm>
        </p:spPr>
        <p:txBody>
          <a:bodyPr/>
          <a:lstStyle/>
          <a:p>
            <a:r>
              <a:rPr lang="zh-CN" altLang="en-US"/>
              <a:t>實踐</a:t>
            </a:r>
            <a:r>
              <a:rPr lang="zh-CN" altLang="en-US"/>
              <a:t>所得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10356215" cy="720090"/>
          </a:xfrm>
        </p:spPr>
        <p:txBody>
          <a:bodyPr/>
          <a:lstStyle/>
          <a:p>
            <a:r>
              <a:rPr lang="zh-CN" altLang="en-US"/>
              <a:t>未來已來，育人的新要求：</a:t>
            </a:r>
            <a:r>
              <a:rPr lang="zh-CN" altLang="en-US">
                <a:solidFill>
                  <a:schemeClr val="tx1"/>
                </a:solidFill>
              </a:rPr>
              <a:t>關注人的主體地位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97152" name="图片 2097151"/>
          <p:cNvPicPr/>
          <p:nvPr/>
        </p:nvPicPr>
        <p:blipFill>
          <a:blip r:embed="rId2"/>
          <a:stretch>
            <a:fillRect/>
          </a:stretch>
        </p:blipFill>
        <p:spPr>
          <a:xfrm>
            <a:off x="128270" y="1441450"/>
            <a:ext cx="6534150" cy="5416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979285" y="5501640"/>
            <a:ext cx="4963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此圖及以下兩圖均來源</a:t>
            </a:r>
            <a:r>
              <a:rPr lang="zh-CN" altLang="en-US" sz="2400"/>
              <a:t>于：胡小勇</a:t>
            </a:r>
            <a:r>
              <a:rPr lang="en-US" altLang="zh-CN" sz="2400"/>
              <a:t>.</a:t>
            </a:r>
            <a:r>
              <a:rPr lang="zh-CN" altLang="en-US" sz="2400"/>
              <a:t>生成式人工智能教師應用指南</a:t>
            </a:r>
            <a:r>
              <a:rPr lang="en-US" altLang="zh-CN" sz="2400"/>
              <a:t>[M].</a:t>
            </a:r>
            <a:r>
              <a:rPr lang="zh-CN" altLang="en-US" sz="2400"/>
              <a:t>廣州：廣東教育出版社</a:t>
            </a:r>
            <a:r>
              <a:rPr lang="en-US" altLang="zh-CN" sz="2400"/>
              <a:t>:2025.</a:t>
            </a:r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6979285" y="2216150"/>
            <a:ext cx="41897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4000" b="1">
                <a:solidFill>
                  <a:srgbClr val="FF0000"/>
                </a:solidFill>
              </a:rPr>
              <a:t>与共同教育願景一致的</a:t>
            </a:r>
            <a:r>
              <a:rPr lang="en-US" altLang="zh-CN" sz="4000" b="1">
                <a:solidFill>
                  <a:srgbClr val="FF0000"/>
                </a:solidFill>
              </a:rPr>
              <a:t>AIED</a:t>
            </a:r>
            <a:r>
              <a:rPr lang="zh-CN" altLang="en-US" sz="4000" b="1">
                <a:solidFill>
                  <a:srgbClr val="FF0000"/>
                </a:solidFill>
              </a:rPr>
              <a:t>應具有的特性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10356215" cy="720090"/>
          </a:xfrm>
        </p:spPr>
        <p:txBody>
          <a:bodyPr/>
          <a:lstStyle/>
          <a:p>
            <a:r>
              <a:rPr lang="zh-CN" altLang="en-US"/>
              <a:t>未來已來，育人的新要求：</a:t>
            </a:r>
            <a:r>
              <a:rPr lang="zh-CN" altLang="en-US">
                <a:solidFill>
                  <a:schemeClr val="tx1"/>
                </a:solidFill>
              </a:rPr>
              <a:t>關注人的主體地位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15" y="1426845"/>
            <a:ext cx="5393055" cy="49872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79285" y="3136265"/>
            <a:ext cx="41897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4000" b="1">
                <a:solidFill>
                  <a:srgbClr val="FF0000"/>
                </a:solidFill>
              </a:rPr>
              <a:t>構建</a:t>
            </a:r>
            <a:r>
              <a:rPr lang="en-US" altLang="zh-CN" sz="4000" b="1">
                <a:solidFill>
                  <a:srgbClr val="FF0000"/>
                </a:solidFill>
              </a:rPr>
              <a:t>“</a:t>
            </a:r>
            <a:r>
              <a:rPr lang="zh-CN" altLang="en-US" sz="4000" b="1">
                <a:solidFill>
                  <a:srgbClr val="FF0000"/>
                </a:solidFill>
              </a:rPr>
              <a:t>人在回路</a:t>
            </a:r>
            <a:r>
              <a:rPr lang="en-US" altLang="zh-CN" sz="4000" b="1">
                <a:solidFill>
                  <a:srgbClr val="FF0000"/>
                </a:solidFill>
              </a:rPr>
              <a:t>”</a:t>
            </a:r>
            <a:r>
              <a:rPr lang="zh-CN" altLang="en-US" sz="4000" b="1">
                <a:solidFill>
                  <a:srgbClr val="FF0000"/>
                </a:solidFill>
              </a:rPr>
              <a:t>的</a:t>
            </a:r>
            <a:r>
              <a:rPr lang="en-US" altLang="zh-CN" sz="4000" b="1">
                <a:solidFill>
                  <a:srgbClr val="FF0000"/>
                </a:solidFill>
              </a:rPr>
              <a:t>AIED</a:t>
            </a:r>
            <a:r>
              <a:rPr lang="zh-CN" altLang="en-US" sz="4000" b="1">
                <a:solidFill>
                  <a:srgbClr val="FF0000"/>
                </a:solidFill>
              </a:rPr>
              <a:t>生態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10356215" cy="720090"/>
          </a:xfrm>
        </p:spPr>
        <p:txBody>
          <a:bodyPr/>
          <a:lstStyle/>
          <a:p>
            <a:r>
              <a:rPr lang="zh-CN" altLang="en-US"/>
              <a:t>未來已來，育人的新要求：</a:t>
            </a:r>
            <a:r>
              <a:rPr lang="zh-CN" altLang="en-US">
                <a:solidFill>
                  <a:schemeClr val="tx1"/>
                </a:solidFill>
              </a:rPr>
              <a:t>關注人的主體地位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74660" y="2347595"/>
            <a:ext cx="27743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4000" b="1">
                <a:solidFill>
                  <a:srgbClr val="FF0000"/>
                </a:solidFill>
              </a:rPr>
              <a:t>探索高階能力培養</a:t>
            </a:r>
            <a:r>
              <a:rPr lang="zh-CN" altLang="en-US" sz="4000" b="1">
                <a:solidFill>
                  <a:srgbClr val="FF0000"/>
                </a:solidFill>
              </a:rPr>
              <a:t>體系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935"/>
            <a:ext cx="7910195" cy="4164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96875" y="683895"/>
            <a:ext cx="11529060" cy="5490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3200"/>
              <a:t>            </a:t>
            </a:r>
            <a:r>
              <a:rPr lang="en-US" altLang="zh-CN" sz="3200">
                <a:solidFill>
                  <a:srgbClr val="FF0000"/>
                </a:solidFill>
              </a:rPr>
              <a:t> </a:t>
            </a:r>
            <a:r>
              <a:rPr lang="zh-CN" altLang="en-US" sz="5400">
                <a:solidFill>
                  <a:srgbClr val="FF0000"/>
                </a:solidFill>
              </a:rPr>
              <a:t>教育的本質是</a:t>
            </a:r>
            <a:r>
              <a:rPr lang="en-US" altLang="zh-CN" sz="5400">
                <a:solidFill>
                  <a:srgbClr val="FF0000"/>
                </a:solidFill>
              </a:rPr>
              <a:t>“</a:t>
            </a:r>
            <a:r>
              <a:rPr lang="zh-CN" altLang="en-US" sz="5400">
                <a:solidFill>
                  <a:srgbClr val="FF0000"/>
                </a:solidFill>
              </a:rPr>
              <a:t>看見每一個孩子</a:t>
            </a:r>
            <a:r>
              <a:rPr lang="en-US" altLang="zh-CN" sz="5400">
                <a:solidFill>
                  <a:srgbClr val="FF0000"/>
                </a:solidFill>
              </a:rPr>
              <a:t>”</a:t>
            </a:r>
            <a:r>
              <a:rPr lang="zh-CN" altLang="en-US" sz="5400">
                <a:solidFill>
                  <a:srgbClr val="FF0000"/>
                </a:solidFill>
              </a:rPr>
              <a:t>。</a:t>
            </a:r>
            <a:r>
              <a:rPr lang="en-US" altLang="zh-CN" sz="5400">
                <a:solidFill>
                  <a:srgbClr val="FF0000"/>
                </a:solidFill>
              </a:rPr>
              <a:t> </a:t>
            </a:r>
            <a:endParaRPr lang="en-US" altLang="zh-CN" sz="5400">
              <a:solidFill>
                <a:srgbClr val="FF0000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altLang="zh-CN" sz="5400">
                <a:solidFill>
                  <a:srgbClr val="FF0000"/>
                </a:solidFill>
              </a:rPr>
              <a:t>        </a:t>
            </a:r>
            <a:r>
              <a:rPr lang="en-US" altLang="zh-CN" sz="5400"/>
              <a:t>AI</a:t>
            </a:r>
            <a:r>
              <a:rPr lang="zh-CN" altLang="en-US" sz="5400"/>
              <a:t>是幫助我們更精准地</a:t>
            </a:r>
            <a:r>
              <a:rPr lang="en-US" altLang="zh-CN" sz="5400"/>
              <a:t>“</a:t>
            </a:r>
            <a:r>
              <a:rPr lang="zh-CN" altLang="en-US" sz="5400"/>
              <a:t>看見</a:t>
            </a:r>
            <a:r>
              <a:rPr lang="en-US" altLang="zh-CN" sz="5400"/>
              <a:t>”</a:t>
            </a:r>
            <a:r>
              <a:rPr lang="zh-CN" altLang="en-US" sz="5400"/>
              <a:t>的</a:t>
            </a:r>
            <a:r>
              <a:rPr lang="zh-CN" altLang="en-US" sz="5400"/>
              <a:t>工具。</a:t>
            </a:r>
            <a:endParaRPr lang="zh-CN" altLang="en-US" sz="5400"/>
          </a:p>
          <a:p>
            <a:pPr algn="just">
              <a:lnSpc>
                <a:spcPct val="130000"/>
              </a:lnSpc>
            </a:pPr>
            <a:r>
              <a:rPr lang="zh-CN" altLang="en-US" sz="5400"/>
              <a:t> </a:t>
            </a:r>
            <a:r>
              <a:rPr lang="en-US" altLang="zh-CN" sz="5400"/>
              <a:t>       </a:t>
            </a:r>
            <a:r>
              <a:rPr lang="zh-CN" altLang="en-US" sz="5400"/>
              <a:t>期待与各位同仁攜手，讓技術共同守護孩子們的成長</a:t>
            </a:r>
            <a:r>
              <a:rPr lang="zh-CN" altLang="en-US" sz="5400"/>
              <a:t>之路！</a:t>
            </a:r>
            <a:r>
              <a:rPr lang="en-US" altLang="zh-CN" sz="5400"/>
              <a:t>  </a:t>
            </a:r>
            <a:endParaRPr lang="en-US" altLang="zh-CN" sz="54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感</a:t>
            </a:r>
            <a:r>
              <a:rPr lang="en-US" altLang="zh-CN"/>
              <a:t>   </a:t>
            </a:r>
            <a:r>
              <a:rPr lang="zh-CN" altLang="en-US"/>
              <a:t>谢</a:t>
            </a:r>
            <a:r>
              <a:rPr lang="en-US" altLang="zh-CN"/>
              <a:t>   </a:t>
            </a:r>
            <a:r>
              <a:rPr lang="zh-CN" altLang="en-US"/>
              <a:t>！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3420" y="1638300"/>
            <a:ext cx="9726295" cy="4835525"/>
          </a:xfrm>
        </p:spPr>
        <p:txBody>
          <a:bodyPr>
            <a:normAutofit fontScale="60000"/>
          </a:bodyPr>
          <a:p>
            <a:pPr marL="0" indent="0">
              <a:buNone/>
            </a:pPr>
            <a:r>
              <a:rPr lang="en-US" altLang="zh-CN"/>
              <a:t>O</a:t>
            </a:r>
            <a:r>
              <a:rPr lang="zh-CN" altLang="en-US" sz="4800"/>
              <a:t>傳統的</a:t>
            </a:r>
            <a:r>
              <a:rPr lang="zh-CN" altLang="en-US" sz="4800"/>
              <a:t>課堂：教材有什麼，就教什麼</a:t>
            </a:r>
            <a:endParaRPr lang="zh-CN" altLang="en-US" sz="4800"/>
          </a:p>
          <a:p>
            <a:pPr marL="0" indent="0">
              <a:buNone/>
            </a:pPr>
            <a:r>
              <a:rPr lang="en-US" altLang="zh-CN" sz="4800"/>
              <a:t>O</a:t>
            </a:r>
            <a:r>
              <a:rPr lang="zh-CN" altLang="en-US" sz="4800"/>
              <a:t>现在的課堂：基於教材，跳出教材，指向核心素養培育</a:t>
            </a:r>
            <a:endParaRPr lang="zh-CN" altLang="en-US" sz="4800"/>
          </a:p>
          <a:p>
            <a:pPr marL="0" indent="0">
              <a:buNone/>
            </a:pPr>
            <a:r>
              <a:rPr lang="zh-CN" altLang="en-US" sz="4800"/>
              <a:t> </a:t>
            </a:r>
            <a:r>
              <a:rPr lang="en-US" altLang="zh-CN" sz="4800"/>
              <a:t>                        </a:t>
            </a:r>
            <a:r>
              <a:rPr lang="zh-CN" altLang="en-US" sz="4800"/>
              <a:t>寬度</a:t>
            </a:r>
            <a:r>
              <a:rPr lang="en-US" altLang="zh-CN" sz="4800"/>
              <a:t>+</a:t>
            </a:r>
            <a:r>
              <a:rPr lang="zh-CN" altLang="en-US" sz="4800"/>
              <a:t>深度</a:t>
            </a:r>
            <a:r>
              <a:rPr lang="en-US" altLang="zh-CN" sz="4800"/>
              <a:t>+</a:t>
            </a:r>
            <a:r>
              <a:rPr lang="zh-CN" altLang="en-US" sz="4800"/>
              <a:t>溫度</a:t>
            </a:r>
            <a:r>
              <a:rPr lang="en-US" altLang="zh-CN" sz="4800"/>
              <a:t>=</a:t>
            </a:r>
            <a:r>
              <a:rPr lang="zh-CN" altLang="en-US" sz="4800"/>
              <a:t>素養課堂</a:t>
            </a:r>
            <a:endParaRPr lang="zh-CN" altLang="en-US" sz="4800"/>
          </a:p>
          <a:p>
            <a:pPr marL="0" indent="0">
              <a:buNone/>
            </a:pPr>
            <a:r>
              <a:rPr lang="en-US" altLang="en-US" sz="4800"/>
              <a:t>◎</a:t>
            </a:r>
            <a:r>
              <a:rPr lang="zh-CN" altLang="en-US" sz="4800"/>
              <a:t>寬度：課本有什麼</a:t>
            </a:r>
            <a:r>
              <a:rPr lang="en-US" altLang="zh-CN" sz="4800"/>
              <a:t>+</a:t>
            </a:r>
            <a:r>
              <a:rPr lang="zh-CN" altLang="en-US" sz="4800"/>
              <a:t>社會生活有什麼</a:t>
            </a:r>
            <a:r>
              <a:rPr lang="en-US" altLang="zh-CN" sz="4800"/>
              <a:t>+</a:t>
            </a:r>
            <a:r>
              <a:rPr lang="zh-CN" altLang="en-US" sz="4800"/>
              <a:t>未來</a:t>
            </a:r>
            <a:r>
              <a:rPr lang="zh-CN" altLang="en-US" sz="4800"/>
              <a:t>變革有什麼</a:t>
            </a:r>
            <a:endParaRPr lang="zh-CN" altLang="en-US" sz="4800"/>
          </a:p>
          <a:p>
            <a:pPr marL="0" indent="0">
              <a:buNone/>
            </a:pPr>
            <a:r>
              <a:rPr lang="en-US" altLang="en-US" sz="4800"/>
              <a:t>◎</a:t>
            </a:r>
            <a:r>
              <a:rPr lang="zh-CN" altLang="en-US" sz="4800"/>
              <a:t>深度：知識有什麼</a:t>
            </a:r>
            <a:r>
              <a:rPr lang="en-US" altLang="zh-CN" sz="4800"/>
              <a:t>+</a:t>
            </a:r>
            <a:r>
              <a:rPr lang="zh-CN" altLang="en-US" sz="4800"/>
              <a:t>智慧有什麼</a:t>
            </a:r>
            <a:r>
              <a:rPr lang="en-US" altLang="zh-CN" sz="4800"/>
              <a:t>+</a:t>
            </a:r>
            <a:r>
              <a:rPr lang="zh-CN" altLang="en-US" sz="4800"/>
              <a:t>思想有什麼</a:t>
            </a:r>
            <a:r>
              <a:rPr lang="en-US" altLang="zh-CN" sz="4800"/>
              <a:t>+</a:t>
            </a:r>
            <a:r>
              <a:rPr lang="zh-CN" altLang="en-US" sz="4800"/>
              <a:t>能力有什麼</a:t>
            </a:r>
            <a:endParaRPr lang="zh-CN" altLang="en-US" sz="4800"/>
          </a:p>
          <a:p>
            <a:pPr marL="0" indent="0">
              <a:buNone/>
            </a:pPr>
            <a:r>
              <a:rPr lang="en-US" altLang="en-US" sz="4800"/>
              <a:t>◎</a:t>
            </a:r>
            <a:r>
              <a:rPr lang="zh-CN" altLang="en-US" sz="4800"/>
              <a:t>温度：學生需要学什麼</a:t>
            </a:r>
            <a:r>
              <a:rPr lang="en-US" altLang="zh-CN" sz="4800"/>
              <a:t>+</a:t>
            </a:r>
            <a:r>
              <a:rPr lang="zh-CN" altLang="en-US" sz="4800"/>
              <a:t>怎樣讓學生</a:t>
            </a:r>
            <a:r>
              <a:rPr lang="zh-CN" altLang="en-US" sz="4800"/>
              <a:t>學得有思想、有智慧、</a:t>
            </a:r>
            <a:endParaRPr lang="zh-CN" altLang="en-US" sz="4800"/>
          </a:p>
          <a:p>
            <a:pPr marL="0" indent="0">
              <a:buNone/>
            </a:pPr>
            <a:r>
              <a:rPr lang="zh-CN" altLang="en-US" sz="4800"/>
              <a:t>有能力、有創意，形成素養</a:t>
            </a:r>
            <a:endParaRPr lang="zh-CN" altLang="en-US" sz="4800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554220" y="1109980"/>
            <a:ext cx="3100705" cy="2667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3590" y="1923415"/>
            <a:ext cx="8653145" cy="483552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zh-CN" altLang="en-US" sz="4800"/>
              <a:t>數智時代</a:t>
            </a:r>
            <a:endParaRPr lang="zh-CN" altLang="en-US" sz="4800"/>
          </a:p>
          <a:p>
            <a:pPr marL="0" indent="0">
              <a:buNone/>
            </a:pPr>
            <a:r>
              <a:rPr lang="zh-CN" altLang="en-US" sz="4800"/>
              <a:t>如何重新定義教師的角色？</a:t>
            </a:r>
            <a:endParaRPr lang="zh-CN" altLang="en-US" sz="4800"/>
          </a:p>
          <a:p>
            <a:pPr marL="0" indent="0">
              <a:buNone/>
            </a:pPr>
            <a:r>
              <a:rPr lang="zh-CN" altLang="en-US" sz="4800"/>
              <a:t>如何守護教育的人文本質？</a:t>
            </a:r>
            <a:endParaRPr lang="zh-CN" altLang="en-US" sz="4800"/>
          </a:p>
          <a:p>
            <a:pPr marL="0" indent="0">
              <a:buNone/>
            </a:pPr>
            <a:endParaRPr lang="zh-CN" altLang="en-US" sz="48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554220" y="1109980"/>
            <a:ext cx="3100705" cy="2667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3600"/>
              <a:t>O</a:t>
            </a:r>
            <a:r>
              <a:rPr lang="zh-CN" altLang="en-US" sz="3600"/>
              <a:t>學生成長：</a:t>
            </a:r>
            <a:endParaRPr lang="zh-CN" altLang="en-US" sz="3600"/>
          </a:p>
          <a:p>
            <a:pPr marL="0" indent="0">
              <a:buNone/>
            </a:pPr>
            <a:endParaRPr lang="zh-CN" altLang="en-US" sz="3600"/>
          </a:p>
          <a:p>
            <a:pPr marL="0" indent="0">
              <a:buNone/>
            </a:pPr>
            <a:r>
              <a:rPr lang="en-US" altLang="zh-CN" sz="6000"/>
              <a:t>        </a:t>
            </a:r>
            <a:r>
              <a:rPr lang="zh-CN" altLang="en-US" sz="6000"/>
              <a:t>德、智、體、美、勞</a:t>
            </a:r>
            <a:endParaRPr lang="zh-CN" altLang="en-US" sz="60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554220" y="1109980"/>
            <a:ext cx="3100705" cy="2667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pPr marL="0" indent="0">
              <a:buNone/>
            </a:pPr>
            <a:r>
              <a:rPr lang="en-US" altLang="zh-CN" sz="3600"/>
              <a:t>O</a:t>
            </a:r>
            <a:r>
              <a:rPr lang="zh-CN" altLang="en-US" sz="3600"/>
              <a:t>小學生認知</a:t>
            </a:r>
            <a:r>
              <a:rPr lang="zh-CN" altLang="en-US" sz="3600"/>
              <a:t>特徵：</a:t>
            </a:r>
            <a:endParaRPr lang="zh-CN" altLang="en-US" sz="3600"/>
          </a:p>
          <a:p>
            <a:pPr marL="0" indent="0">
              <a:buNone/>
            </a:pPr>
            <a:endParaRPr lang="zh-CN" altLang="en-US" sz="3600"/>
          </a:p>
          <a:p>
            <a:pPr marL="0" indent="0">
              <a:buNone/>
            </a:pPr>
            <a:r>
              <a:rPr lang="en-US" altLang="zh-CN" sz="6000"/>
              <a:t>        1.</a:t>
            </a:r>
            <a:r>
              <a:rPr lang="zh-CN" altLang="en-US" sz="6000"/>
              <a:t>形象思維</a:t>
            </a:r>
            <a:r>
              <a:rPr lang="zh-CN" altLang="en-US" sz="6000"/>
              <a:t>為主</a:t>
            </a:r>
            <a:endParaRPr lang="zh-CN" altLang="en-US" sz="6000"/>
          </a:p>
          <a:p>
            <a:pPr marL="0" indent="0">
              <a:buNone/>
            </a:pPr>
            <a:r>
              <a:rPr lang="en-US" altLang="zh-CN" sz="6000"/>
              <a:t>        2.</a:t>
            </a:r>
            <a:r>
              <a:rPr lang="zh-CN" altLang="en-US" sz="6000"/>
              <a:t>注意力</a:t>
            </a:r>
            <a:r>
              <a:rPr lang="zh-CN" altLang="en-US" sz="6000"/>
              <a:t>集中時間</a:t>
            </a:r>
            <a:r>
              <a:rPr lang="zh-CN" altLang="en-US" sz="6000"/>
              <a:t>短</a:t>
            </a:r>
            <a:endParaRPr lang="zh-CN" altLang="en-US" sz="6000"/>
          </a:p>
          <a:p>
            <a:pPr marL="0" indent="0">
              <a:buNone/>
            </a:pPr>
            <a:r>
              <a:rPr lang="en-US" altLang="zh-CN" sz="6000"/>
              <a:t>        3.</a:t>
            </a:r>
            <a:r>
              <a:rPr lang="zh-CN" altLang="en-US" sz="6000"/>
              <a:t>憑藉興趣愛好</a:t>
            </a:r>
            <a:endParaRPr lang="zh-CN" altLang="en-US" sz="60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554220" y="1109980"/>
            <a:ext cx="3100705" cy="2667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9755" y="1496695"/>
            <a:ext cx="10800080" cy="5197475"/>
          </a:xfrm>
        </p:spPr>
        <p:txBody>
          <a:bodyPr>
            <a:normAutofit fontScale="80000"/>
          </a:bodyPr>
          <a:p>
            <a:pPr marL="0" indent="0">
              <a:buNone/>
            </a:pPr>
            <a:r>
              <a:rPr lang="en-US" altLang="zh-CN" sz="3600"/>
              <a:t>        </a:t>
            </a:r>
            <a:r>
              <a:rPr lang="en-US" altLang="zh-CN" sz="6000" b="1"/>
              <a:t>AIGC</a:t>
            </a:r>
            <a:r>
              <a:rPr lang="zh-CN" altLang="en-US" sz="6000" b="1"/>
              <a:t>：</a:t>
            </a:r>
            <a:endParaRPr lang="zh-CN" altLang="en-US" sz="6000" b="1"/>
          </a:p>
          <a:p>
            <a:pPr marL="0" indent="0">
              <a:buNone/>
            </a:pPr>
            <a:endParaRPr lang="zh-CN" altLang="en-US" sz="3600"/>
          </a:p>
          <a:p>
            <a:pPr marL="0" indent="0">
              <a:buNone/>
            </a:pPr>
            <a:r>
              <a:rPr lang="en-US" altLang="zh-CN" sz="6000"/>
              <a:t>        1.</a:t>
            </a:r>
            <a:r>
              <a:rPr lang="zh-CN" altLang="en-US" sz="6000"/>
              <a:t>沉浸式學習（</a:t>
            </a:r>
            <a:r>
              <a:rPr lang="en-US" altLang="zh-CN" sz="6000"/>
              <a:t>VR</a:t>
            </a:r>
            <a:r>
              <a:rPr lang="zh-CN" altLang="en-US" sz="6000"/>
              <a:t>、</a:t>
            </a:r>
            <a:r>
              <a:rPr lang="en-US" altLang="zh-CN" sz="6000"/>
              <a:t>AR</a:t>
            </a:r>
            <a:r>
              <a:rPr lang="zh-CN" altLang="en-US" sz="6000"/>
              <a:t>、</a:t>
            </a:r>
            <a:r>
              <a:rPr lang="en-US" altLang="zh-CN" sz="6000"/>
              <a:t>XR</a:t>
            </a:r>
            <a:r>
              <a:rPr lang="zh-CN" altLang="en-US" sz="6000"/>
              <a:t>）</a:t>
            </a:r>
            <a:endParaRPr lang="zh-CN" altLang="en-US" sz="6000"/>
          </a:p>
          <a:p>
            <a:pPr marL="0" indent="0">
              <a:buNone/>
            </a:pPr>
            <a:r>
              <a:rPr lang="en-US" altLang="zh-CN" sz="6000"/>
              <a:t>         2.</a:t>
            </a:r>
            <a:r>
              <a:rPr lang="zh-CN" altLang="en-US" sz="6000"/>
              <a:t>及時反饋，動態</a:t>
            </a:r>
            <a:r>
              <a:rPr lang="zh-CN" altLang="en-US" sz="6000"/>
              <a:t>調整</a:t>
            </a:r>
            <a:r>
              <a:rPr lang="en-US" altLang="zh-CN" sz="6000"/>
              <a:t>         </a:t>
            </a:r>
            <a:endParaRPr lang="en-US" altLang="zh-CN" sz="6000"/>
          </a:p>
          <a:p>
            <a:pPr marL="0" indent="0">
              <a:buNone/>
            </a:pPr>
            <a:r>
              <a:rPr lang="en-US" altLang="zh-CN" sz="6000"/>
              <a:t>         3.</a:t>
            </a:r>
            <a:r>
              <a:rPr lang="zh-CN" altLang="en-US" sz="6000"/>
              <a:t>個性化、差異化</a:t>
            </a:r>
            <a:r>
              <a:rPr lang="zh-CN" altLang="en-US" sz="6000"/>
              <a:t>指導</a:t>
            </a:r>
            <a:endParaRPr lang="zh-CN" altLang="en-US" sz="60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554220" y="1109980"/>
            <a:ext cx="3100705" cy="2667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片 4" descr="电视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5960" y="1538605"/>
            <a:ext cx="604520" cy="6045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話題討論的</a:t>
            </a:r>
            <a:r>
              <a:rPr lang="zh-CN" altLang="en-US"/>
              <a:t>緣起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3590" y="1923415"/>
            <a:ext cx="8653145" cy="483552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altLang="zh-CN" sz="4800"/>
              <a:t>       AIGC</a:t>
            </a:r>
            <a:r>
              <a:rPr lang="zh-CN" altLang="en-US" sz="4800"/>
              <a:t>如何成為</a:t>
            </a:r>
            <a:r>
              <a:rPr lang="en-US" altLang="zh-CN" sz="4800"/>
              <a:t>“</a:t>
            </a:r>
            <a:r>
              <a:rPr lang="zh-CN" altLang="en-US" sz="4800"/>
              <a:t>有温度的教育協作者</a:t>
            </a:r>
            <a:r>
              <a:rPr lang="en-US" altLang="zh-CN" sz="4800"/>
              <a:t>”</a:t>
            </a:r>
            <a:r>
              <a:rPr lang="zh-CN" altLang="en-US" sz="4800"/>
              <a:t>，而非</a:t>
            </a:r>
            <a:r>
              <a:rPr lang="en-US" altLang="zh-CN" sz="4800"/>
              <a:t>“</a:t>
            </a:r>
            <a:r>
              <a:rPr lang="zh-CN" altLang="en-US" sz="4800"/>
              <a:t>冰冷的能力</a:t>
            </a:r>
            <a:r>
              <a:rPr lang="zh-CN" altLang="en-US" sz="4800"/>
              <a:t>審判者</a:t>
            </a:r>
            <a:r>
              <a:rPr lang="en-US" altLang="zh-CN" sz="4800"/>
              <a:t>”</a:t>
            </a:r>
            <a:r>
              <a:rPr lang="zh-CN" altLang="en-US" sz="4800"/>
              <a:t>？</a:t>
            </a:r>
            <a:r>
              <a:rPr lang="en-US" altLang="zh-CN" sz="4800"/>
              <a:t>  </a:t>
            </a:r>
            <a:endParaRPr lang="en-US" altLang="zh-CN" sz="4800"/>
          </a:p>
          <a:p>
            <a:pPr marL="0" indent="0">
              <a:buNone/>
            </a:pPr>
            <a:endParaRPr lang="en-US" altLang="zh-CN" sz="48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554220" y="1109980"/>
            <a:ext cx="3100705" cy="2667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1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  <p:tag name="resource_record_key" val="{&quot;10&quot;:[19968879],&quot;65&quot;:[20238665]}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ags/tag10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0"/>
  <p:tag name="KSO_WM_UNIT_PRESET_TEXT" val="添加章节标题"/>
  <p:tag name="KSO_WM_UNIT_TEXT_TYPE" val="1"/>
</p:tagLst>
</file>

<file path=ppt/tags/tag10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66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VALUE" val="6"/>
</p:tagLst>
</file>

<file path=ppt/tags/tag107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665"/>
  <p:tag name="KSO_WM_TEMPLATE_CATEGORY" val="custom"/>
  <p:tag name="KSO_WM_SLIDE_INDEX" val="7"/>
  <p:tag name="KSO_WM_SLIDE_ID" val="custom20238665_7"/>
  <p:tag name="KSO_WM_TEMPLATE_MASTER_TYPE" val="0"/>
  <p:tag name="KSO_WM_SLIDE_LAYOUT" val="a_e"/>
  <p:tag name="KSO_WM_SLIDE_LAYOUT_CNT" val="1_1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ags/tag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1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8665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TEXT_LAYER_COUNT" val="1"/>
  <p:tag name="KSO_WM_UNIT_VALUE" val="340"/>
  <p:tag name="KSO_WM_UNIT_PRESET_TEXT" val="单击此处添加文本"/>
  <p:tag name="KSO_WM_UNIT_TEXT_TYPE" val="1"/>
</p:tagLst>
</file>

<file path=ppt/tags/tag112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665"/>
  <p:tag name="KSO_WM_TEMPLATE_CATEGORY" val="custom"/>
  <p:tag name="KSO_WM_SLIDE_INDEX" val="8"/>
  <p:tag name="KSO_WM_SLIDE_ID" val="custom2023866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1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8665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TEXT_LAYER_COUNT" val="1"/>
  <p:tag name="KSO_WM_UNIT_VALUE" val="340"/>
  <p:tag name="KSO_WM_UNIT_PRESET_TEXT" val="单击此处添加文本"/>
  <p:tag name="KSO_WM_UNIT_TEXT_TYPE" val="1"/>
</p:tagLst>
</file>

<file path=ppt/tags/tag115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665"/>
  <p:tag name="KSO_WM_TEMPLATE_CATEGORY" val="custom"/>
  <p:tag name="KSO_WM_SLIDE_INDEX" val="8"/>
  <p:tag name="KSO_WM_SLIDE_ID" val="custom20238665_8"/>
  <p:tag name="KSO_WM_TEMPLATE_MASTER_TYPE" val="0"/>
  <p:tag name="KSO_WM_SLIDE_LAYOUT" val="a_f"/>
  <p:tag name="KSO_WM_SLIDE_LAYOUT_CNT" val="1_1"/>
  <p:tag name="KSO_WM_SLIDE_SIZE" val="850*457"/>
  <p:tag name="KSO_WM_SLIDE_POSITION" val="54*28"/>
  <p:tag name="resource_record_key" val="{&quot;13&quot;:[4364881],&quot;65&quot;:[20238665]}"/>
</p:tagLst>
</file>

<file path=ppt/tags/tag11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17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4364879],&quot;65&quot;:[20238665]}"/>
</p:tagLst>
</file>

<file path=ppt/tags/tag1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19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0&quot;:[3656065],&quot;13&quot;:[4364942],&quot;65&quot;:[20238665]}"/>
</p:tagLst>
</file>

<file path=ppt/tags/tag1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0"/>
</p:tagLst>
</file>

<file path=ppt/tags/tag12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21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23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25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27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29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31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3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33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35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3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0"/>
  <p:tag name="KSO_WM_UNIT_PRESET_TEXT" val="添加章节标题"/>
  <p:tag name="KSO_WM_UNIT_TEXT_TYPE" val="1"/>
</p:tagLst>
</file>

<file path=ppt/tags/tag13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66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VALUE" val="6"/>
</p:tagLst>
</file>

<file path=ppt/tags/tag13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665"/>
  <p:tag name="KSO_WM_TEMPLATE_CATEGORY" val="custom"/>
  <p:tag name="KSO_WM_SLIDE_INDEX" val="7"/>
  <p:tag name="KSO_WM_SLIDE_ID" val="custom20238665_7"/>
  <p:tag name="KSO_WM_TEMPLATE_MASTER_TYPE" val="0"/>
  <p:tag name="KSO_WM_SLIDE_LAYOUT" val="a_e"/>
  <p:tag name="KSO_WM_SLIDE_LAYOUT_CNT" val="1_1"/>
</p:tagLst>
</file>

<file path=ppt/tags/tag1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42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44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46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48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9"/>
  <p:tag name="KSO_WM_UNIT_PRESET_TEXT" val="单击此处添加标题"/>
  <p:tag name="KSO_WM_UNIT_TEXT_TYPE" val="1"/>
</p:tagLst>
</file>

<file path=ppt/tags/tag1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51.xml><?xml version="1.0" encoding="utf-8"?>
<p:tagLst xmlns:p="http://schemas.openxmlformats.org/presentationml/2006/main">
  <p:tag name="KSO_WM_SLIDE_ID" val="custom20233212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12"/>
  <p:tag name="KSO_WM_SLIDE_TYPE" val="text"/>
  <p:tag name="KSO_WM_SLIDE_SUBTYPE" val="picTxt"/>
  <p:tag name="KSO_WM_SLIDE_SIZE" val="408.15*360.15"/>
  <p:tag name="KSO_WM_SLIDE_POSITION" val="504.075*131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5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</p:tagLst>
</file>

<file path=ppt/tags/tag15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8665_9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36"/>
</p:tagLst>
</file>

<file path=ppt/tags/tag154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665"/>
  <p:tag name="KSO_WM_TEMPLATE_CATEGORY" val="custom"/>
  <p:tag name="KSO_WM_SLIDE_INDEX" val="9"/>
  <p:tag name="KSO_WM_SLIDE_ID" val="custom20238665_9"/>
  <p:tag name="KSO_WM_TEMPLATE_MASTER_TYPE" val="0"/>
  <p:tag name="KSO_WM_SLIDE_LAYOUT" val="a_b_f"/>
  <p:tag name="KSO_WM_SLIDE_LAYOUT_CNT" val="1_1_1"/>
</p:tagLst>
</file>

<file path=ppt/tags/tag156.xml><?xml version="1.0" encoding="utf-8"?>
<p:tagLst xmlns:p="http://schemas.openxmlformats.org/presentationml/2006/main">
  <p:tag name="resource_record_key" val="{&quot;10&quot;:[19968879,3656065],&quot;13&quot;:[4364886,4364881,4364879,4364942],&quot;65&quot;:[20238665]}"/>
</p:tagLst>
</file>

<file path=ppt/tags/tag1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1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0"/>
</p:tagLst>
</file>

<file path=ppt/tags/tag2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6"/>
</p:tagLst>
</file>

<file path=ppt/tags/tag2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3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60"/>
</p:tagLst>
</file>

<file path=ppt/tags/tag33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60"/>
</p:tagLst>
</file>

<file path=ppt/tags/tag3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38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UNIT_VALUE" val="162"/>
</p:tagLst>
</file>

<file path=ppt/tags/tag39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UNIT_VALUE" val="162"/>
</p:tagLst>
</file>

<file path=ppt/tags/tag4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4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4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5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408"/>
</p:tagLst>
</file>

<file path=ppt/tags/tag5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5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72"/>
</p:tagLst>
</file>

<file path=ppt/tags/tag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6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6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6"/>
</p:tagLst>
</file>

<file path=ppt/tags/tag6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2"/>
</p:tagLst>
</file>

<file path=ppt/tags/tag7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665"/>
</p:tagLst>
</file>

<file path=ppt/tags/tag7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50"/>
  <p:tag name="KSO_WM_TEMPLATE_CATEGORY" val="custom"/>
  <p:tag name="KSO_WM_TEMPLATE_INDEX" val="20238665"/>
</p:tagLst>
</file>

<file path=ppt/tags/tag7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665"/>
  <p:tag name="KSO_WM_TEMPLATE_CATEGORY" val="custom"/>
  <p:tag name="KSO_WM_TEMPLATE_MASTER_TYPE" val="0"/>
</p:tagLst>
</file>

<file path=ppt/tags/tag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4"/>
  <p:tag name="KSO_WM_UNIT_PRESET_TEXT" val="添加文档标题"/>
  <p:tag name="KSO_WM_UNIT_TEXT_TYPE" val="1"/>
</p:tagLst>
</file>

<file path=ppt/tags/tag8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8665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TEXT_LAYER_COUNT" val="1"/>
  <p:tag name="KSO_WM_UNIT_VALUE" val="11"/>
  <p:tag name="KSO_WM_UNIT_PRESET_TEXT" val="汇报人：WPS"/>
  <p:tag name="KSO_WM_UNIT_TEXT_TYPE" val="1"/>
</p:tagLst>
</file>

<file path=ppt/tags/tag82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665"/>
  <p:tag name="KSO_WM_TEMPLATE_CATEGORY" val="custom"/>
  <p:tag name="KSO_WM_SLIDE_INDEX" val="1"/>
  <p:tag name="KSO_WM_SLIDE_ID" val="custom20238665_1"/>
  <p:tag name="KSO_WM_TEMPLATE_MASTER_TYPE" val="0"/>
  <p:tag name="KSO_WM_SLIDE_LAYOUT" val="a_b_f"/>
  <p:tag name="KSO_WM_SLIDE_LAYOUT_CNT" val="1_1_1"/>
</p:tagLst>
</file>

<file path=ppt/tags/tag8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DIAGRAM_COLOR_TRICK" val="1"/>
  <p:tag name="KSO_WM_DIAGRAM_COLOR_TEXT_CAN_REMOVE" val="n"/>
  <p:tag name="KSO_WM_UNIT_ID" val="custom20238665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</p:tagLst>
</file>

<file path=ppt/tags/tag8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8665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VALUE" val="3"/>
</p:tagLst>
</file>

<file path=ppt/tags/tag85.xml><?xml version="1.0" encoding="utf-8"?>
<p:tagLst xmlns:p="http://schemas.openxmlformats.org/presentationml/2006/main">
  <p:tag name="KSO_WM_UNIT_TYPE" val="l_h_i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0.75,&quot;transparency&quot;:0.9800000190734863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UNIT_TYPE" val="l_h_i"/>
  <p:tag name="KSO_WM_UNIT_SUBTYPE" val="d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UNIT_SUBTYPE" val="a"/>
  <p:tag name="KSO_WM_UNIT_TEXT_LAYER_COUNT" val="1"/>
  <p:tag name="KSO_WM_UNIT_VALUE" val="24"/>
  <p:tag name="KSO_WM_UNIT_PRESET_TEXT" val="单击添加目录项标题"/>
  <p:tag name="KSO_WM_UNIT_TEXT_TYPE" val="1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.xml><?xml version="1.0" encoding="utf-8"?>
<p:tagLst xmlns:p="http://schemas.openxmlformats.org/presentationml/2006/main">
  <p:tag name="KSO_WM_UNIT_TYPE" val="l_h_i"/>
  <p:tag name="KSO_WM_UNIT_SUBTYPE" val="d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p="http://schemas.openxmlformats.org/presentationml/2006/main">
  <p:tag name="KSO_WM_UNIT_TYPE" val="l_h_i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0.75,&quot;transparency&quot;:0.9800000190734863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l_h_i"/>
  <p:tag name="KSO_WM_UNIT_SUBTYPE" val="d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UNIT_SUBTYPE" val="a"/>
  <p:tag name="KSO_WM_UNIT_TEXT_LAYER_COUNT" val="1"/>
  <p:tag name="KSO_WM_UNIT_VALUE" val="24"/>
  <p:tag name="KSO_WM_UNIT_PRESET_TEXT" val="单击添加目录项标题"/>
  <p:tag name="KSO_WM_UNIT_TEXT_TYPE" val="1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.xml><?xml version="1.0" encoding="utf-8"?>
<p:tagLst xmlns:p="http://schemas.openxmlformats.org/presentationml/2006/main">
  <p:tag name="KSO_WM_UNIT_TYPE" val="l_h_i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0.75,&quot;transparency&quot;:0.9800000190734863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3.xml><?xml version="1.0" encoding="utf-8"?>
<p:tagLst xmlns:p="http://schemas.openxmlformats.org/presentationml/2006/main">
  <p:tag name="KSO_WM_UNIT_TYPE" val="l_h_i"/>
  <p:tag name="KSO_WM_UNIT_SUBTYPE" val="d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665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665"/>
  <p:tag name="KSO_WM_TEMPLATE_CATEGORY" val="custom"/>
  <p:tag name="KSO_WM_UNIT_SUBTYPE" val="a"/>
  <p:tag name="KSO_WM_UNIT_TEXT_LAYER_COUNT" val="1"/>
  <p:tag name="KSO_WM_UNIT_VALUE" val="24"/>
  <p:tag name="KSO_WM_UNIT_PRESET_TEXT" val="单击添加目录项标题"/>
  <p:tag name="KSO_WM_UNIT_TEXT_TYPE" val="1"/>
  <p:tag name="KSO_WM_DIAGRAM_MAX_ITEMCNT" val="6"/>
  <p:tag name="KSO_WM_DIAGRAM_MIN_ITEMCNT" val="2"/>
  <p:tag name="KSO_WM_DIAGRAM_VIRTUALLY_FRAME" val="{&quot;height&quot;:433.4895324707031,&quot;left&quot;:309.35,&quot;top&quot;:52.56046436908677,&quot;width&quot;:5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8665"/>
  <p:tag name="KSO_WM_TEMPLATE_CATEGORY" val="custom"/>
  <p:tag name="KSO_WM_SLIDE_INDEX" val="4"/>
  <p:tag name="KSO_WM_SLIDE_ID" val="custom20238665_4"/>
  <p:tag name="KSO_WM_TEMPLATE_MASTER_TYPE" val="0"/>
  <p:tag name="KSO_WM_SLIDE_LAYOUT" val="a_l"/>
  <p:tag name="KSO_WM_SLIDE_LAYOUT_CNT" val="1_1"/>
  <p:tag name="KSO_WM_SLIDE_DIAGTYPE" val="l"/>
</p:tagLst>
</file>

<file path=ppt/tags/tag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6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ISCONTENTSTITLE" val="0"/>
  <p:tag name="KSO_WM_UNIT_VALUE" val="20"/>
  <p:tag name="KSO_WM_UNIT_PRESET_TEXT" val="添加章节标题"/>
  <p:tag name="KSO_WM_UNIT_TEXT_TYPE" val="1"/>
</p:tagLst>
</file>

<file path=ppt/tags/tag9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66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65"/>
  <p:tag name="KSO_WM_TEMPLATE_CATEGORY" val="custom"/>
  <p:tag name="KSO_WM_UNIT_VALUE" val="6"/>
</p:tagLst>
</file>

<file path=ppt/tags/tag9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665"/>
  <p:tag name="KSO_WM_TEMPLATE_CATEGORY" val="custom"/>
  <p:tag name="KSO_WM_SLIDE_INDEX" val="7"/>
  <p:tag name="KSO_WM_SLIDE_ID" val="custom20238665_7"/>
  <p:tag name="KSO_WM_TEMPLATE_MASTER_TYPE" val="0"/>
  <p:tag name="KSO_WM_SLIDE_LAYOUT" val="a_e"/>
  <p:tag name="KSO_WM_SLIDE_LAYOUT_CNT" val="1_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38665"/>
</p:tagLst>
</file>

<file path=ppt/theme/theme1.xml><?xml version="1.0" encoding="utf-8"?>
<a:theme xmlns:a="http://schemas.openxmlformats.org/drawingml/2006/main" name="简约风渐变几何通用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A854C"/>
      </a:accent1>
      <a:accent2>
        <a:srgbClr val="E0A366"/>
      </a:accent2>
      <a:accent3>
        <a:srgbClr val="E6AD00"/>
      </a:accent3>
      <a:accent4>
        <a:srgbClr val="83C937"/>
      </a:accent4>
      <a:accent5>
        <a:srgbClr val="00B050"/>
      </a:accent5>
      <a:accent6>
        <a:srgbClr val="00B0F0"/>
      </a:accent6>
      <a:hlink>
        <a:srgbClr val="000000"/>
      </a:hlink>
      <a:folHlink>
        <a:srgbClr val="919191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lIns="0" tIns="0" rIns="0" bIns="0" rtlCol="0" anchor="b" anchorCtr="0">
        <a:noAutofit/>
      </a:bodyPr>
      <a:lstStyle>
        <a:defPPr>
          <a:spcBef>
            <a:spcPct val="0"/>
          </a:spcBef>
          <a:spcAft>
            <a:spcPct val="0"/>
          </a:spcAft>
          <a:defRPr lang="zh-CN" altLang="en-US" sz="2000" b="1">
            <a:solidFill>
              <a:schemeClr val="accent1"/>
            </a:solidFill>
            <a:latin typeface="+mn-ea"/>
            <a:cs typeface="+mn-ea"/>
            <a:sym typeface="+mn-ea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NDE4MzkyNTEzOTU3IiwKCSJHcm91cElkIiA6ICI0NjIxOTMyNTMiLAoJIkltYWdlIiA6ICJpVkJPUncwS0dnb0FBQUFOU1VoRVVnQUFBc01BQUFNU0NBWUFBQUNQbWNsOEFBQUFBWE5TUjBJQXJzNGM2UUFBSUFCSlJFRlVlSnpzM1hWVVZOc0NCdkJ2aG00UUVRd1VGTHV4TzdEMTJ0MXg3WG9tZHRlMVd5enM3cngyZHhjcVNvY0ZpQ0ROTVBQK1FJNk1NOEFRT25Ebis2MTExNXF6OXo3NzdLUHZ5VGVIZmZZV3lXUXlHWWlJaUlpSU5KQlkzUU1nSWlJaUlsSVhobUVpSWlJaTBsZ013MFJFUkVTa3NSaUdpWWlJaUVoak1Rd1RFUkVSa2NaaUdDWWlJaUlpamNVd1RFUkVSRVFhaTJHWWlJaUlpRFFXd3pBUkVSRVJhU3lHWVNJaUlpTFNXQXpEUkVSRVJLU3hHSWFKaUlpSVNHTXhEQk1SRVJHUnhtSVlKaUlpSWlLTnhUQk1SRVJFUkJxTFlaaUlpSWlJTkJiRE1CRVJFUkZwTElaaElpSWlJdEpZRE1ORVJFUkVwTEVZaG9tSWlJaElZekVNRXhFUkVaSEdZaGdtSWlJaUlvM0ZNRXhFUkVSRUdvdGhtSWlJaUlnMEZzTXdFUkVSRVdrc2htRWlJaUlpMGxnTXcwUkVSRVNrc1JpR2lZaUlpRWhqTVF3VEVSRVJrY1ppR0NZaUlpSWlqY1V3VEVSRVJFUWFpMkdZaUlpSWlEUVd3ekFSRVJFUmFTeUdZU0lpSWlMU1dBekRSRVJFUktTeEdJYUppSWlJU0dNeERCTVJFUkdSeG1JWUppSWlJaUtOeFRCTVJFUkVSQnFMWVppSWlJaUlOQmJETUJFUkVSRnBMSVpoSWlJaUl0SlkydW9lQUJFUkVhbVhwN2MvVHA2OXJPNWgwQjlTcTdvanFsWXFwKzVoWkJzTXcwUkVSQnJPeThjUHF6YnNVUGN3NkEvUjBkWm1HRTZHMHlTSWlJaUlTR1B4eVRBUkVSRUo3QXNWUU9zV1R1b2VCbVd4Ty9lZjRPR1RsNGtISXZXT0pidGhHQ1lpSWlKQllYdGJqQm5lVjkzRG9Dd21rVWgraG1HWmVzZVMzWENhQkJFUkVSRnBMSVpoSWlJaUl0SllETU5FUkVSRXBMRVlob21JaUloSVl6RU1FeEVSMFI4WEhCS0t3YU9uNC9LMXU1bnU2K21MTjVneWV6bGk0K0t6WUdSWjU4a3pOMnpkZVJneUdkOVl5ODY0bWdRUkVSSDljUmV2M3NiNXk3ZlFyRkhkVFBVamxVb3hlK0VhUEh2NUJsSFJNVmk1YUVxNnpvK05pOGZFNllzemZQMThObm5nUEdhZzByb3JOKzVoN2FiZDZOTzlIYlMxdGZEaWxUdnVQWHlXb2V2MDZOSWFSb1lHR1I0bnBZeGhtSWlJaURMbHlUTTNYTGx4VDJtZG1ha0plbmR2aDY5ZnY4bVZuNzF3SFZwYVdpaGJ1aGcrZmdwU1BNL01CSVlHK2dDQXlLam9WSysvYVBaNHRPOHhBamZ2UElUYld3L1lGY3lmWWxzOVhWMW9hMnNKeHhLSkJDZk9YRXExLzlRVUxXS1hZaGorMWVObnI3QmkvWGE1c3Vqb0dHaHJhMEZIUjBmcGNaSTJMWjBZaG44VGhtRWlJaUxLbE9ldjNtTDlscjBBQUpsTUJwbE1CckU0Y1NabWdmdzJLRm04Q0hvT0hLLzAzRWF0bGE5cFBIdktLUFRwM2c2UlVkRW9YYldGU3VPSWlvNUd5NDZwQjlQVmk2ZWpkWXVHQ3VWRmk5amg0b2x0S2wwSEFHSmo0MUM4VWxPVjJ3TkF2NTRkMEs5bkI3bXlXbzI3d3FsK0RjeVpPaG9BVUxaNksvVHAzZzdqUncxSVY5K1VjUXpEUkVSRWxDbkpRNTd6akNVNGYva1dudDQ2RHBFb2NhdXpXM2NmQXdENjltaVBxcFhLWWYrUk03aHgreUZtVHhtRlhCYm0wTkw2K1FxVG4vOEhMRnF4U2VFYUJmTFpvRzZ0S2hrZTR4dDNUeng5OFRyRDUyZVZtSmhZSkVpbHdyRk1Ka044dkVUdTZYZThSUDVZVjFjSE90cU1iTDhMLzJTSmlJZ295OXk2K3hqVnE1UVhnbkJ5NWN1VVFOMWFWVEJwMWxMVXFGb0JYVHUwUko4aHppaGJxaGltVGhnS0FIanh5bDFwdnlXTEY4R0NtV016UEs1TjJ3NzhrVEI4OE5pL1dMeHlNNENmMHp1cU8zVUNBSXdiMlI5N0RwN0NxOWZ2NU03WmQvZzA5aDArTFJ4dmROMlBqYTc3aGVNcDQ0WmdVTDh1djN2b0dvdGhtSWlJaUxLRWg1Y2ZBajkreHVEK1hlWEtDK1Mzd1pBQjNWQ3NxRDFjZHgxR2VIZ0UvamVzTC9UMGRGR3FoQU0yN3pnSXNaWVlrOGNPUmg0clN3d1owQTFsU3hWVDAxMWtqb045UVhSczJ3d0FzTy9RYVVSSHg2QkRtNllRaVVRb1dzUU9BRkN0Y25uMDc5VVJBREI1MWxLVUwxTUNYVHUyQWdDTWRwNkhobldybzAzTFJnQ0F3YU9ucStFdU5BdkRNQkVSRVdXSjArZXVRaVFTb1Ztak9uTGxkZ1h6WTlLWVFmQVAvSVIxbS9lZ1dhTTZxRlNoRENTU0JFd2VOeGlmUGdmQnhOZ0lFa2tDY2x0YVlQeklBY0xVQ1VNRGZkeTlkQkQ2K25xWkdsdTNUcTNRdkVrOVdPWXlWMXJ2NGVXTGtsV2FaK29hQU9CWW9UUWNLNVJHVUVpbzhIUjN3cWkvNVY3YXM3RzJRbE9uMmdDQU9Zdld3clpBWHVGWVIxc2JoZTFzaFdQNi9SaUdpWWlJS0V1Y1BIc1oxU3FYUng0clM0VTZtVXlHcVhPV0l6WTJEdWN1M1lSRGhVWnk5V2N2WE1mUzFWdUY0MFd6eHFOcng1Wm8wMjBvM252Nlp1azRIOTg0SnF4VWtjVFV4Qmh0V2pxcDNFZENnaFI3RHA1TXNmNzhwWnZDK3NJUmtaRXdOek1WNm9KRFFuSDNRZUlTYTdGeGNmajBPVmc0bGlRa0lPRERaK0dZZmorR1lTSWlJc3EwdXcrZXdjdkhIMzRCSCtTZXNDNWZNQm5ORzllRmkrdCszTGo5RUFWdDgySHErS0ZDL1pQbmJ0am91aDlUeHc5RlFkdDhRbm5wa2tVQkFJN2xTOFBhS25lYTE3OTE3ekZpWStQZ1ZLOUdtbTIxeElwN2p1V3hzaFJXZEZCRmJHeGNxbUg0N0lYcnd1Y21iZnRqWUovT0dOaTNNd0RnOXIzSHVIM3ZzVkIvNGNvdFhMaHlTemcrZnZvaWpwKytxUEpZS0hNWWhvbUlpQ2pUdHU0OEJBQW9YclF3T3JkcmpxK2hZVmkxWVFmaTR5VzRkZmV4OE5UWDFNUlliZ3BBUWtJQ2dNUjV0T1hLRkZmb2Q5YmtrU3BkdjI3ekhnZ0svb3JOYStabDlsWXlMVGdrRlBjZlBVZnBra1hoOXVZOW1qV3FpL2xMTjhEQ3dneTZ1anBvMWF5QjNCZUMxTlJyM2dOYVdscHBONlFNWXhnbUlpS2lUSG5qN29uTDF4TzNWYll2VkFCOXVyZURqMThnVm0zWWdUZnVudGkxL3pqeTU3T0dvWUUrb3FOajhPVDV6MVVkdkgwREFBRHVIdDZRL0FqR0FPQll2cFRDZGQ2Kzg4S00rYXZRdGxVamRPLzAxMisrcTR6YnR2c0lEQTMwVWF1Nkk5emV2TWUwaVVQaEgvQUIyL2NjeGZHOTYrSGpGd2hQYnorVitycHo2UUJ5VzFyODVoRnJOb1poSWlJaXlwU0Z5emRDWDE4UHhvYUdDblUzN2p5RVdDeUc2N3FGbURwbk9lNC9lbzcyUFlZcnRKc3c3Uis1WTQ5bmwrUmVPZ01Tdy9DRHh5OVF0Vks1ckwwQkFES1pOTTJkN3BLTGk0dFhXaDRSR1lWZCswK2daYlA2MFAyeGk1eFlKTWJxSmRPaHBhVUZiVzB0dU80NmpMMkhUcWwwbmZYTFo2RkZrM29xajR2U2oyR1lpSWlJTWt3bWt5SDBXemorN3RNSjV5N2VWS2dmMEtzajdBb1ZnRVBoZ2dBUzF3dmV1WEd4VUgvNTJsMU1tclVVT3pZdVJxbmlSWVR5WDRNd0FIajhlSnBhek1GZTZWaGlZK013Wk16TUZNZmF1SDVOZEdpamZOYzREeTgvbFhlNlM4MmVBeWNSL2owQ25kdTF3SlVmVDhzQndNVFlTUGc4Ym1SL2xkY05Wdll5SW1VdGhtRWlJaUxLTUpGSWhLMXI1OFBRMEVCcEdOYlcxcGFiOHFDbHBRV3IzTG1FWTFOVFl3Q0FoWm1wWExreUwxNjlCWUFVbnd4THBWSmN2L1VneGZPTDJObW1XR2VaeXh4OXU3ZFA5ZnJKU1JJU3NHckREb1h5aDA5ZW9rTFprbkFzWDBvdURBTkFlSGdFL0Q5OFV2a2F3TTlwSkVXTEZCS2VORlBXWWhnbUlpS2lURW5QMDh1d3NIQWNPL1Z6cFlUblB3THV0VnYzNWViUnRtM1ZTRzRYdS9EdmtiaHovd2wwdExVVmxrVkxZbUNnanpjUC8wM3Y4QUVBdVN6TU1YSklMNVhieDhiR0tRM0Q3VnMzZ1VFS2F5SmZ1L1VBb3liT3pkRDRycDNkRGJ1QytUTjBMcVdPWVppSWlJaittSUFQbnpGbHpuTGhXSm9nQlFDczI3d0g0bVJMbnJWdTRRUXRyWjloK1BLMU81QklFbCt3MjdUaklNYVA3UCtIUnB3K1RaM3FDQnVHL0twT3pjbzR1bWVkMHJvSjAvNkJXQ3pHUDNNbUtLM1BhNU1ueThaSThoaUdpWWlJS011RWZFM2NVT0x6bDJDbDlhVkxGc1hwZ3h1RjQ3TVhybVBZMkZrNHRHTzEwcVhWZ01UcER4dTNKZTdtWm1OdGhhMDdENkZWMC9vb1VheHcxdDlBSnFVVWhBSEF3dHdVRnVhbGtKQWd4YnJOdStIcDdZOVYvMHdGa1BoVVcxdExDNDdsUytIZXcrYzQ5ZThWVEJvN1NHNnVNZjBlRE1ORVJFU1VaUjQ4Zm9uK3d5Y0x1NjlsaGNNbnp1UHRPeS9VcTFVVm80ZjJSc2Zlb3pCZytCVHNkVjJPUXNrMjZzaU1MMEVobURGL2xjcnRFMzQ4MFU0dmI5OEFUSnkrR0ErZnZFVGxpbVVSL2owU3BpYnlnZmZ5dFR2WWMvQWtMbCsvaTRVeng2SkIzZW9adWhhcGhtR1lpSWlJc2t6enhuV3hkdWtNK1BnRm9uNkxuZ3IxYm0vZXkrMVFselJOb2xPZlVYTFRKTHAyYUltWmswYkF6LzhERmkxUGZKSThaa1JmVkNoYkVyT25qTUwwZVN2UnJQMEFqQm5XRjIxYnlXL3RuQkZoNGQreGM5L3hUUGVUa3ZEdmtWampzaFBiOXh5RldDekcxUEZETWFCM1IrR2VvNk5qa012Q0RBQXdkY0pRVkN4ZkNsUG5yRUMvWVpQUm9VMVR6SFFlSWJ4c1NGbUxZWmlJaUlpeVJLbmlSV0Q3NDBtdHRaVWx0cnY4ZzlJbEhPVGE1TFcyd3JDQlBkTHNxNWlESGI2RmhhUFBFR2Q4RFEzRFg4MGJva0xaa2dDQVhsM2J3TXpVQk5QbXJjQ0NaUzVZc014RkNKWGQrbytCU0NTR1dDeUNTQ1NDV0NSR3ZFU0MrUGg0eE1kTEVDK1JZTVNnbm1qZXVLN2M5UndLRjhTSi9TNHEzMnRjWER3cTFtNmpjdnV3c0hEc09YZ0twVW80WU5tQ3lTaVF6eG9UcHk5QnJseG1DUG42RFo3ZWZxaFNxYVhRdmtXVGVxaFVvVFJHakorREc3Y2VJbjZjUk9WclVmb3dEQk1SRVZHV1dMVjRtdkRad0VBZjlXdFhWV2lUSzVjNWVuWnByVkovd1NHaCtCb2FCb2ZDQmJGdzFqaTV1dFl0R3FKKzdhbzRkUHhjNGtvVVhuNklpSXpDazJldkVTK1JRQ3BWUG8xQkxCYWpzbU5aaFhLUlNBd2pRd09WeGdVQTJ1bmNJdG0yUUY0YzJMNFNwVW80Q1BPS3I5NjhoNUN2MzZEMVk2N3dpRUh5cTFsWTU4bU4vZHRXd3NjdkVKYTV6Tk4xUFZLZFNKYVZrM3FJaUlnb3g3bDQ5VFlHamt3TXNrNzFhMkRyMmdWcUh0RlBwLzY5aXRJbEhWQTRsVFdDVTVLUUlJVlVsaGlLUlVoOFVwemFDMjdxa0JURGtpOGo5enNzV2JVRjZ6YnZBUUNNSHprQUl3WXJUbUhSVkh3eVRFUkVSTm5XWDgwYlpQaGNMUzB4dEpDOXd1K3ZmbmNJcHJSbDcvK0ZFQkVSRVJIOVJnekRSRVJFUktTeE9FMkNpSWlJQkpldjNZVmRtWXhQVFNES2FSaUdpWWlJL21QZWUvckEwOHNQSWFGaENBME5RN3drOVdXNXZIejgvOURJS0RzSStQaEozVVBJVmhpR2lZaUkvaVAySHo2RDNRZFA0dFhyZCtrNlR5YVQ4VVV1RFJMZ3p6Q2NITU13RVJGUkRoY1pGWTMrd3liai9xUG5HVHFmUVZpelZLOWFRZDFEeUZZWWhvbUlpSEt3OFBBSXRPODVBaDVldm5MbDVjb1VoMzBoV3hUSVp3MXRiZjY0cDUrcVZpNm43aUZrSy94L0J4RVJVUTQyY2NaaXVTRGN0bFZqREIvWUhVV0wyS2x4VkVRNUI4TXdFUkZSRG5YeTdCV2N1M1JUT0Y2elpFYW1OcWtnMGtSY1o1aUlpQ2lIY3RtNlQvamN1VjF6Qm1HaURHQVlKaUlpeW9GZXUzdml0YnVIY0R6eGZ3UFZPQnFpbkl0aG1JaUlLQWU2ZmZleDhMbGh2UnJJYldtaHh0RVE1VndNdzBSRVJEbVF0MitBOExseGc1cHFIQWxSenNZd1RFUkVsQU41Ky83Y05hNlFiVDQxam9Rb1oyTVlKaUlpeW9IQ3dpS0V6MmFtSm1vY0NWSE94akJNUkVSRVJCcUxZWmlJaUlpSU5CWTMzU0FpSXRKd0Y2L2V4c0NSMDlROURQcER4bzhjZ0JHRGU2cDdHTmtHbnd3VEVSRVJhUktSdWdlUXZUQU1FeEVSRVdrU21ib0hrTDF3bWdRUkVSRUpuT3JYd05hMUM5UTlETXBpUzFadHdick5lOVE5akd5SlQ0YUppSWlJU0dNeERCTVJFUkdSeG1JWUppSWlJaUtOeFRCTVJFUkVSQnFMWVppSWlJZ3k3ZU9uSUFTSGhLcDdHSUpQbjRNeFpmWnlQSC8xTnNOOW5QcjNLcHEwN1krQUQ1OHpkUDYyM1VjdzJubCtpdldidHgvRXVLbUxoT1A3ajU1ajNOUkZlUEhLUFVQWG80emhhaEpFUkVTVUtiR3hjZWc3MUJraFg3OWg2ZnhKcUYrN3FtS2J1SGpFeE1RZ0lqSUtFUkZSaUlpSVJQajNDSVIrQzAvOEx5d2NRY0ZmOFNVb0JIcDZ1bkJaTVZzNE55NCtIcEdSMFlpSWpFSlVWRFFpSTZNUS9QVWJQbjhKL3ZsZlVBakdETytIaXVWS0FnQkNRcjloNzZGVHFGWGRFZVhMbE1qUWZRVisrSVIzSHQ3b04zUVNUdXpmQUVNRC9YU2RmLy94QzV5N2VBT3IvcG1xdFA3bTNVZTRjZnNobHMyZkJBRHc5Z25Ba1JQbjRWU3ZCc3FWS1o2aE1WUDZNUXdURVJGUnB1anA2YUpieDFhWXUzZzkrZzV4eHJDL3UyUGN5QUY0OWVZZE92Y1pqZGpZdUhUMVoyQ2dqNWlZV09qcjYySHU0blhZdXZOd2ltMzE5ZlZnYVdFT2ErdmNlUHI4dFJDR3BRbFNBSUNPams2RzcydklnRzU0L3NvZC8xNjhqbVZydG1MNnhPRVo3b3V5TDRaaElpSWl5clMrUGRxalJMRWlHUEsvR1ZpL1pTL0N3aU13YmNKUVZLOWNBZnI2dXREWDE0ZVJvUUVNRGZRaGxjbmd1dXN3eXBZdWprRjl1OERVMUJobXBzYklaVzRHQ3dzem1CZ2JDZjMyN05JR1pVb1dnNEcrSGd3TkRXQnNaSWpqWnk3aHhKbkxlSEQxTVBUMGRKV09SNUtRQUFEUTBVazU2aXhkNDRydzhPK3AzcGV1cmc1RUloR0NRNzVoeHZ4VktiYkxuOWNhZy90M1RiVXZ5cDRZaG9tSWlDaExWSzlTSHNmMnJzUElDWFBSdjFkSEdCam9ZOGZHZnhUYWZmd1VCTmRkaDVFL256WCthdDRneGY0aW82SVJGUjJEWWtYdEZlcGtNaGs4dlAwVXloM3NDMEpQVHhmU0gyRllONVVudzRlTy9ZdlBYNEpWdVRXY09ITXAxZm95cFlwaGNQK3VlT1B1Q1JmWC9RQ0FGeThUNXlzbnpSc2UyS2NUdHUwNUtweno5cDJYMHI1MjdqdU95OWZ2Q3NkYVlqRVd6NTJvMGpncC9SaUdpWWlJS012WUZ5cUEwd2MzWmtsZkwxNjVvMXYvTVNuV3QrdzRVS0ZzOXBSUldMUmlFNlRTeEdrUy9ZZE5obGpyNTNvQi9YdDJ3SVRSZnd2SHRnWHk0dHpSclFyOWhJU0U0cDJuRDJwVXJaam1PTXRXYnlWOC9oYjJIZmNlUHZ2eE9Sd0FoT00yTFp4dzVNVDVOUHRMYXA5RXpERDhXekVNRXhFUlVhWThmZkVHdXJvNktGM0NJVXY3clZhNUhOd2ZLNGJIOVZ2MllzZmVZN2gvNVpCQzNaZWdFRVJHUmNQWEx4QUhqcDVGeDdiTmtEK2ZOUUJnK1ZwWGhmWWlrUWhHaGdZSzVmTVdyOGUrdzZjeGRjSlFET3pUV2VVeDE2aGFRUmpYa0RFemNlN2lEZUZZSnBQQjdjRlpvZTJnVWROeCs5NWpoVDVXTEp5Q0prNjE1Y1pJdncvRE1CRVJFV1ZZUW9JVVE4Zk1SRkR3Vnd6bzNSRmpoL2VEdnI0ZTRpVVNEQmcrUmVrNWNYSHhBSUJIVDE2aTkyRGxUendMNUxQQmdwbGpFUytSNEkyN3AxemQ1NkJnSkNRazRJV2IvQkprRnVabWNDaGNFTVArN282ck4rOExZVGpwcGJxbHE3Zkt2VkRYL3E4bTBOYlJVcmoyT3c4ZkhEaDZGdFo1Y3FOSDU5WnAvaG4wNlB3WGJLeXQwbXozYS9EVzBsSyt3cTJlbnE3U2dFNi9COE13RVJFUlpaaVdsaGdMWjQ3RnhCbExzR25iQVZ5NWZoY3JGMDFGVVFkN1BIenlVdWs1TXBrTUFQQTFOQ3pGTmtsVERONTUrS0JUNzFIUTA5T0ZXSndZSGlYeEVzUkxKSEpCT2pZMkRrMmNhZ3RMc2tra2tzVHgvVGduSVVFS3FWUUtYZDJmWWRoNWpPSTBDd0NZdDJROXBGSXBwbzRmcXRKeWFuT24vUy9OTnBSOU1Rd1RFUkZScGpTb1d4MFhUMnpEMkNtTGNPWDZYY3hldEJhSGRxN0dtNGYvS20zLzhWTVFhalRxTEJkZTAzSjB6enBoR3NZYWwxM1l1dXN3bnQwK0lkUjNIekJPcnIxRWt2Z0NuZmFQMVNSaTR4S1hkMHNLdy8rczJDd0U1dVMrUjBiaXh1MkgwTmZYdzBzM2Q3eDBVMzBEakR4V2xoallWM0ZLaFllWEx4WXQzNFE1MDBiRHpOUkVLRS80c2Z6YnIySmo0eEFaRlMwYzYrcnFRRWVia2UxMzRaOHNFUkVSWlpxNW1TbTJycDJQbmZ1T28xbWpPbG5ldjVlM3YvQTVLT1FycEZJcDNONTZDR1ZSVWRFd05UVVdqcjlIUkFJQTlIOHN2UmFYRklaL1RKUFl1dk1RNHVMalU3eGVURXdzTnU4NG1LNHhGaTFpSngrR2Z6d0JiOUsyUDJReUdmNXEzaURWSGVtU2pKbThRTzU0eXJnaEdOU3ZTN3JHUXFwakdDWWlJcUlzSVJLSjBLZDd1OS9TOS9ocGl4U21TWFRzTlZLb2o0Mk5nNDNOejNtNzM3NGxUck13TkRBUTZvR2ZZZmorMWNQQ2RJMGtHN2Z0eDBiWC9lalZ0UTNHRE8rbmRCeVJVZEZvMHJZZkRBMzBjZTZZcXpBTkF3QzB0UkxuSHo5NTVvYU4yL2Jqd3BYYkFJREdEV3BpM01nQk1ESXlRSWMyVFlYMk4rODh3cGVnRUlWclZLOVNRWGpwRDREU3BlVW82ekFNRXhFUlVaYjVHaHFHWEJabXd2SGxhM2Z4OEtuOHZPREl5Q2dBd0x2MzNsaTBZcE5DSDhNSDlwRGJlQU5JL3pTSjBCOWhPRmV1eExFa3ZiU1hORTNDd3R4VXJyMlBYeUMyN3ptSzNKWVdtREI2SUV4TjVLK2Y1TURSczRpT2prRy9IdTFoWldtaFVILzg5Q1g4YjFMaTAxOURBd05FUlVkajQ2cTVRbjNTMXNzQTBIdndSS1ZodUhlM3RtalJwSjdTNjFQV1l4Z21JaUtpTEJFVEU0czZUYnVoVVlOYVdEWi9FclMxdFhEcjNtTnMyMzFFYVhzdkgzKzRiTjJuVU42bld6dUZNUHo0NlNzRUJYOEZBSGo3QlVBaWtlRGFyUWRDL2JkdjRYTFRKQUkrZklLRnVabndKUGpYT2NPL21qSnJHV0pqNC9CMzcwNHBCbUZmL3c5WXRXRUh6RXhOVXR4dHp0emNGQTNyMWNDNEVmMndadE51bkx0NFEyazd5ajRZaG9tSWlDaEwzSDM0REpGUjBYam40UTF0YmZrbHkwNGYzQWg3Tzl0VXo1K3phQzBPSEQycnRHNzUybTFDbjFGUk1ZaUtqc2I0cVl1RStyQ3c3eWhZTUo5dzdQYm1QZXp0Q2dqSHNjS1RZY1h0bThQQ3Y4UFUxQmdpa1Fqck51L0JyYnVQMGI5M1I3UnNVbCs0WmxqNGQvUWZOaGt4TWJGWU5HdTgzSXR3eWRXclZRWDFhMWROOVQ0cGUyRVlKaUlpb2l4eDdlWjlBRUNUaHJVVjZ2VDE5ZE5jTzFkTFMzSE4zMEsyK2JCbzFuZzBhMXdINW1hSlV4dVNwa2s4dXY1emErT3JOKzhMVDRHam9tUGc3UnVBcnBWYkN2WENuR0VsVDRiTlRFM2dzbklPZlAwL1lPdk9Remg0N0YrTW5qZ1BDNWE2b0hlM3RxaGZweHJHVEZvQVQyOC85T3ZaQVcxYk5VcnhIbExhSU9PTnV5ZVdyOTBtVitiMjVyM1N0aTZ1KzNEczFFVzVzZ0c5TzZGNmxmSXBYcGN5am1HWWlJaUlzc1MxbTRuVEZwTHZucFpaWWVIZllXTmpoV2N2M3dwbHlxWkppRVFpSWVqZXVQMFFNcGtNbFNxV0VlcC9uVE9zVENIYmZKZ3pkVFRHRE8rSG5mdU9ZY2ZlWTFpeWFndVdyTm9DQUdqV3FBNW1PQS9QMEgyRWZndkQ1ZXQzNWNxU3RveisxVXUzZDNnbGtnL0tyWnJWejlCMUtXME13MFJFUkpScGJtODk0T3NmaVB4NXJiTjBXK2JqcHk4cExIR1d0SnJFMERFejVjb0wyOW5pektGTk9QWHZGUUJBcldxT1FsM1NuR0U5blpURGNCSUxjMU5VcWxBRzEyOC94TmZRTUtIODNLV2JHRGh5R29ZTTZJYkt5WUsyS21wV2M0VFhpOHR5WmIwSFQ4U04ydzhWMnE1Yk5wTXYwUDFCRE1ORVJFU1VhVWRQbmdjQU5HNVlLMHY3SFR1aUg4YU9rRi9tVE5scUVna0pVa1JHUmlFbytDc3VYYnNEeC9LbGtEZlpVbXRKTDk4Wkd5dC9PUTVJZkVIdXpQbHJPSHJ5QWp5OGZBRUF0YXBYd3BUeFEvREs3UjNXYjltTFM5ZnVKUFpmb1RRRzkrdUtKZzFycFRnMWduSUdobUVpSWlMS2xJUUVLVTZlU1h3YW05SVVpVmFkQjZVWkdwT21NcWdpL0hzRUdyYnFqZThSa1lpSWpFSjBkQXlNREEzUXFsa0R4TWJHb1h2bjFuTHRiOTE5REFEQytyM3hFZ2xldm5LSDIxc1B2SHI5RHJmdlBVSEFoMDlDKzNxMXFtSkE3NDZvVzZzS0FLQjBDUWQwYk5zTXAvNjlncldiZHVQSk16Y01IajBkaGUxc01haHZGM1JvMjFSaGw3anYzeU5Wdmg5U0g0WmhJaUlpeXBTbkwxNGpLT1FyekV4TlVOV3huTkkyZFd0V2dVa0tTNVlsZWZMTURkNitBY0t4ajE4Z25HY3NRV1JVTktLaW9oRXZrU0NYdVJseTU3WkFwN2JOWUpuTEhKYTVMSkE3dHdWeTU3TEFtZlBYc08vd2FkZ1d5SXRLRlVxamFvT09LRjdVSHQrL1IrTFp5emVvWExFc2pJME1BUUF5bVF3ako4eEY0TWZQd3ZYS2xDcUdaazUxMEtwNUE5Z1Z6Szh3UGkwdE1kcTJhb1RXTFJyaTlMbHJXTFZoQnp5OS9iQnArd0cwYjlNRUFIRDYzRlZzMzNNTVVwa1VUNTY1b1pDdFlqK1V2VEFNRXhFUlVhWlVybGdHSi9adndFdTNkd3BMcWlXWitMK0JjQ2hjTU5WK3BzeGVMaGVHYmZMa1J0dFdqVkRJTmg4SzJ1WkhQaHNyWVJjNlpVSytmc1BlUTZjd2UvSW8yQlhNaitqb0dOeTg4d2hpc1JqbHloVEgvQmxqaExhNk9qcVlObkVZbmp4L2pVcmxTNkZTeFRLd3lwMUxwZnNWaThWbzNhSWhXaldyaitPbkw4RzJRRjVoSlFzelV4TThldm9TSXBFSWhlMXNNV2ZxYUpYNkpQVVJ5WDdkaTVDSWlDZ05nWUdCQ0E0T1Z2Y3djaXhUVTFQWTIyZHVpOTBXSFFiaXRic0hBT0RNb1Uwb1hiSm9odnU2ZVBVMkJvNmNCZ0J3cWw4RFc5Y3V5TlRZMU9uaTFkdG8zT0Rudk9Xa21QTW41L1hLWkxKc040OTR5YW90V0xkNUR3QmcvTWdCR0RHNHA1cEhsSDN3eVRBUkVhWGJrU05IY09yVUtYVVBJOGVxV2JNbVpzK2VyZTVoL0NjbEQ4TEFudzNCNnJ3bVpSekRNQkVSWllpUmtSRURYUVlzVzdaTTNVTWdvbVFZaG9tSUtFTzB0YlZSdmp4M3hFb3ZmWDE5ZFErQmlKSmhHQ1lpSWlLQmw3Yy9WcXpicnU1aFVCWjc4UGpGendQTzRwRERNRXhFUkVRQ2I5OEFyTnF3UTkzRG9OK0pTeWZJWVJnbUlpTDZEN2wwN1E2T25yd0FUMjgvZlAwYWhxQ1FyMm1la3gxWFA2RGY1OTZEWjF4TklobUdZU0lpb3YrQU93K2U0bi9POC9FbEtDUURaNHZBaFZZMVI0RUNOdW9lUXJiQ01FeEVSSlREWGJ2NUFNdld1a0lxbFdib2ZENFUxaXdGOGpFTUo4Y3dURVJFbE1NdFdiMUY3cmhGazNybzFMWVo3TzFzbFc0clRFUS9NUXdURVJIbFVESVpBSkVNb2gvTEE1UXNYZ1JybDg1RUVYdGI5UTZNS0FkaEdDWWlJc3FwUkJDQ2NGNGJLeHpkdlJZR0JsekhtQ2c5eE9vZUFCRVJFYVdmVkNyL3h0dnNLYU1aaElreWdHR1lpSWdvQndyNy9sM1lPeUdYaFJrYU42aXAxdkVRNVZRTXcwUkVSRGxRZEhTTThMbFIvWnBjSjVnb2d4aUdpWWlJY3FENGVJbncyYUZ3SVRXT2hDaG5ZeGdtSWlMS2dSSVNFb1RQZWF3czFUZ1NvcHlOWVppSWlDZ0hTcjVqbkZqTUtSSkVHY1V3VEVSRVJFUWFpK3NNRXhFUmFUaFBiMytjUEh0WjNjT2dQNlJXZFVkVXJWUk8zY1BJTmhpR2lZaUlOSnlYang5V2JkaWg3bUhRSDZLanJjMHduQXluU1JBUkVSR1J4dUtUWVNJaXloYnVQbmdHaDhJRllaVTdsMURtSC9BUjd6eDhVTHRHSmVqcDZRcmxNVEd4dUgzdkNVb1VMNHo4ZWEyVjloY2VIb0VkZTQ5aFFKOU9NT1RPYkNxekwxUUFyVnM0cVhzWWxNWHUzSCtDaDA5ZUpoN3dmVXM1RE1ORVJLUjJDUWxTREJzN0MyVktGY1d1VFV1RThndFhibVB1NG5XNGUra2c4dHBZQ2VWQklhRVlNR0lLNWswZmc1NWRXaXZ0OC9ydGgxaTIxaFhoRVpHWU9uNklYTjMyUFVjUkhCS3EwdGk2dEc4QjJ3SjVNM0JYT1ZOaGUxdU1HZDVYM2NPZ0xDYVJTSDZHWVZucWJUVU53ekFSRWFuZHZZZlBFUG90REUyZDZtUlpuMzgxYjREZEIwN0FkZGRoZE92WUVvWHRiSVc2UFFkUHdkdlhId2I2aVUrTXBWSXBJcU9pb2FlbkMxMGRIUUNBSkNFQjBkRXhxRlc5a2thRllTSk53ekJNUkVScWQrYjhOWWhFSWpScFdBdGQrdjVQZUlJbCs3R1licTBtWFpXZU4zM2VTc3lZdndvQTBMeHhYYXhiTmhPYnRoMFE2dlBsellQeThjVng2ZW9VQ0p6bkFBQWdBRWxFUVZRZG9XeEE3MDRBZ0VZTmFzRmx4V3dBZ1B0N2J6UnQxeC96cG85QnA3Yk5BQ1JPMitqV2Ywd1czeWtSWlRjTXcwUkVwRlpSMFRFNGVmWXlxbGNwanp4V2x1alhvejFhTktrSEFMajc4Qm5PWGJ5Qk1jUDZ3dFRVV0RqblcxZzRWcXpianBaTjY2T0tZMWtBUUtHQytRRUFLOVp2VjdqR20zZGV3dWMrUGRyL3p0c2hvaHlHWVppSWlOVHF4SmxMaUlpTVF0dVdqUUVBelJyWEZlb2trZ1NjdTNnREhkczJrNXN6N0IvNENTdldiVWYxS2hVVTVneS9lZml2U3RkOTcrR0RwYXUzQWdCQ3ZuNERBSnk3ZEFPK2ZvRUFnSUFQbnpOK1UwU1VZekFNRXhHUjJzaGtNdXpZZXd3QVVLRmNTVnk2ZGdkZTN2NUMvWVBITHdBQWV3NmRncW14a1ZBZUZ2NGRBSERyM21ORVJVVUw1WFZyVlVGaGUxdUVoWDFYZWoxemMxUG9hQ2YrNlB2OEpSam5MOThDQU1URnhRTUFYcjErRHovL2p3Q0E2T2lZTExsSHl0NmtVaWt1WEw0RmI3OUFEQjNRTFV2N0R2bjZEYXMyN0VUVlNtWFJxbG1ETk52dlAzd0daeTlleDRLWjQxQWduL0pWVWlqck1Rd1RFWkhhbkw5MEUyK1RUV0U0ZmU0YXpsKytDU0F4S01mRXhFSmJXd3RiZHg1U09OZkFRQi9YYnozQTlWc1BoTEpjdWN6eDZVc3crZzV4Vm5xOW8zdld3YkY4S1FCQTdacVZGZVlNang4MWdIT0dNK2pzaGV2NCtDa294ZnJDOXJab1VLY2FRcitGNCtqSkM2bjJWYXU2STBvVUt5d2M3ejV3RXEvZmVxVFlmdWJra2ZqM3duVkVSRWFwTk5iV3pSc0swMjVFSWhIV2I5MkxWNi9mbzNHRFduQW9YRkNoL1k2OXh4Q1o3RXRYY2dYeTJhQjFpNFpLNnlJaW83RHYwQ2xjdW5vYmpSdlVrbHNlVUJsUGJ6L2N1UDBRa1NyZUIyVU5obUVpSWxJUUVSbUYrSGdKNHVMaUVCY3ZRVnhjUE9MajR4RVhGNCs0K0hoRVpjRlRVNWxNaGxVdU8rWEtWaTZhSW56ZXZ1Y29aaTFjZzIzckY2Rk96Y29xOXh2NkxSeTdOeTlWV2xlMFNLR01EVGFMQlllRVl1REk2Wm5xSXk0K0hqL2VMMFI0TmdoUE8vWWV3LzFIejFPc2I5V3NBUnJVcVlZdlFTR1l1M2hkcW4zTm16NUdMZ3hmdi9VQTl4NCtROW5TeGVYYWZRa0tob2VYSDZaT0dJcTFtM1lqOE9QUHFTM1IwVEhRMXRhQ3pvL1ZRWktyV2EyaVhCaWVOSFl3dXZjZmk5VXVPN0I2c2VMZnk1cU51MUpjaXE5bU5jY1V3M0FoMjN6bzBhVTF0dTg1aWkwN0QySDR3QjZwM2plcEI4TXdFZEYvVk9ESHovajhPUmdmUHdmaDArZGdoSWFGSXp3OEFoR1JrWWlNakVKRVpEUWlJaUlSR1JXRjd4RlJQOHBVQzFVdEcxVEk5UGdPSERtTE4rNmVNRERRVjVpU0VQanhNNWF0Y1VVeEIzdUlSQ0xjdXZzNHpmNnFWQ29IUFYwZFdKaWJvbmFOU21tMmYvZmVHNHRXYkFJQWhJYUdBUURPbnI4R1QyOC9BTUNIajc5dnpyQ250eC9lK29abHVoL1JqODBUM2lkN3VxNU9Eb1VMNHVodXhhRGJ0Wi9pRS9aVi8weEZ5NmJ5VXdmZWVmcWdSWWUvbGZaZHJLZzk5bTVkSmxlMi8vQVpUSnFWK01YbjBzbWZMMDc2K0FXaWZvdWVtRERxYnd6dXIzd2xrdDBIVGlJbytLdHduTmZHQ2liR3hsaXhMckdmb2tVS3lVMXRxRnFwSEZ4V3pwSHJvM0VieGZXWUh6NTVLZmUvMTlqWU9PaG9heVB3dzJlaGJ3Qm8xYXcraWhheFV6bzIrck1ZaG9tSWNpZy8vdzk0NytrTER5OWZCSHo0aEkrZmd2RHBTekErZnc1R1VNalh0RHRRbzdEdzcxaTBZaE1zek0zUW9YVVRiRWsyRFNJMkxoNGp4czNCOTRoSWZQZndScytCNDFYcU0ybGpEaThmZnh3OHB2d2x1dDdkMmlLZlRSNEFnSmVQUDF5MjdwT3J2M3J6UHE3ZXZKL0J1MUtkS0t1M0FOUFd5dHIrTWlnMk5nN3VIdDRLNVRHeHNRcGwzcjZCZVByaXRWeVpmOERIRlB2KytQRUwxcmpza2l0NytmcWQ4RGxlSWtIZ2o1Y2VIejE5QlNCeGpyalBqeGNpaytUTG13ZTZPam80ZXZLODNDb2pBSEQwMU0vcEcwMmQ2Z2hoT0M0dUhrYUdCc2hsWVNiWFhpUlMvSHQ4OXZJTk5tMC9JRmVtcmFPTlk2Y3Z5cFdWS3VIQU1KeE5NQXdURVdWelhqNys4UFQyZy90N2J5SDhlbmo2SWpZdTdyZGRVMTlmRDdvNk90RFYxWUd1amc1MGtqNy9PRFkwTk1oVS85NitBZmdXRm83RmN5Zmk4K2Rnb1Z3cWxXSzA4endoSkczYnNBajJoUW9JOVoxNmpVS05haFV3ZGtSL29lemsyY3RZdm5hYmNQdzFOQXlYcjkxVmV0MDJMWnlRenlZUERBejAwTFpWWTJGYVJ0S2M0U1h6bklVNXd3OGV2MENmSWM3UTBoSm42bDZWMFRmUXkzUWZNdG5QSjhQR2hvYVo3aThyK0FkK1FxZmVvNVRXbFNyaElIZThjdjEyckZTeURGNUt2b1Y5eC9rcnQrVEtrcDdvQTBEZ2g4K28zNktuWEwzempDWDQxZmxqcmloZTFCNUg5NlErVlNOSlJHUVV3cjlISUUrZTNDcTFIOWluTXdiMjZheFNXOG9lR0lhSmlMS1JsMjd2OE9yTk83eCs2NEVYcjl6eDlwMVhoa092bWFrSjh0cFlJYSsxRld5c3JXQ2RKemVNakF4Z1ltUUVZMk5ER0JrWndzVFlDTVpHU1o4TllXNW1xbExmcTFldmhyZm51N1FicHFCOG1STG8yNk05T3JkckxqenRpNDJOdzdDeHMzRHUwazA0VmlpTko4L2NrTThtRCt4K3JCOE1BR0l0TVl5TmpPVEtjbG1ZeS9WZHVXSVpYRHl4RGFrNXVkOGx6VEZXclZSTzVXWGEwcXRjNmVJNGRuaC9wdm9vN3RnTXNYR0pUMXlMWjVPNTBIWUY4Mk83eXo4SzVZTkdLYzdEbmVFOEFnM3JWWmNyOC9ZTlFMK2hrNVQyWGJKRUVSelp0VWF1TFBrMGlTU0xabzFIeFI4dlNTYm45dVk5eGs1WktCeExwVkpFUktRd0xVZ2tncWxKNHVvbEY2L2NCZ0JVS0Z0Q2VWc2xRcjUrUzNWZXZhbUpFY3hNVFZUdWozNHZobUVpSWpWNTl2SU5ucjE0ZzlkdlBmRHE5WHU4ZGsvNWJYbGxEQXowVWR6QkhrV0xGRUpoKzRLd3laTWJOdFpXc0xIT0xmYzBOVHNTaVVTWU5YbWtYTm0zc0hENCtBVml4T0JlS0dKbml5ZlAzTkM2NnhDSXhUK2Z6RVpIeCtEQTBiTnl2M0pPa0NUSTlSTVcvaDB2M1pRSDlVb1ZTbVBFaERsNDcra3JWeDRmbjdpMDJxTGxHN0ZtNHk2Rjg4WU02NHQyZnpWTzMwMXFJTEZZREQxZHhSVVR4R0xGNlFUYTJsb0tiWFdWdk95V0pEdzhBdGVTclJ3Q0pNNHgvbFZrVkRUQ3YwY29MVS9PeXljQWpWcjNVWG90WFIwZHZIdDZBZUhmSTdGeS9RNFlHUm9vekc4R0FGTVRZL2o0QnNBLzhCTU05UFVnbFVxUng4b1NVK2V1d0xtTE4xSzhseUVEdW1IU21FRXAxdE9meFRCTVJQU0hmUHdVaEd1Mzd1UG1uVWU0ZmUrSnNGWnVXb3dNRFZDMGlCMktPZGloYUJFN0ZIVkkvSncwOS9XL3dqcFBiaHpmdXg3NitubzRkaW94N0E3cTF3WFdWajkvUGIxNDVXWVVMMnFQTmkwYkNXVVBINy9BaWJPWGhlUFhiejFUbkdkODZlUU8xS2hhRVlVTDJRcGxVcGtVZXcrZEJwQzRFa1hMcGcyZ3B5c2Z5bXdMNU0zOERXb0FMeDkvMUdpa2ZJcUFRMkg1cDljejVxOFN0dEpXeFh0UG54U1h6RXN1clpVcWtsamx0c0QwaWNPVjFtbHJhK0hqcHlBTUd6c0x2djZCV0RaL2t2Q2tPTG5hTlNwajU3NWpxTk0wY1gzaVBGYVdlSEQxTUFiMTdZTFd6Wld2TUFFQVJld0xvbTIzWVhqaDVpNVhMcFZLQVFETmxieEVPSEgwM3hpU3hlc2dVeUtHWVNLaTN5UXlLaHAzN2ovQnpUdVBjUFBPSTNqN0JxUjVqcW1wTWNxVUxJYXlwWXVoYktsaUtGdTZPQXJaNXZzRG84MGU5UFhsNTlLMmF0b0F4WXZhQzhkck51NUMwU0oyQ3J2T0pRL0RTVGF2bVljS1pVc0NBQzVjdVkycGM1WURBUDd1M1VtdTNZejVxeEVibXpnVlJTcVZJaUl5RW5PbVRzNzh6V2dnRzJzclRCazNSR2xkMGlZU2VXM3lLRjIrREFBK2ZRN0NnbVdLVTFnc0xjM1JyRkVkclBwbm1sejUyUXZYc1hUMVZvaVR2Y2ptc21JMnFsWXVyOURIc3hkdjBILzR6NzlYTTFNVERPamRNY1Y3ZWZYNkhRSUNQMkg2eE9IbzBLYXAwamJUSmc2RlErR0M4UFlOZ0Znc1FtRzd4RFdLSFpWTTAvaFZnZncyQ2srcmc0Sy80bHRZT0d6ejU0WHVMMS9JTE16bFg5NmpyTU13VEVTVWhUNTgrb0lMbDIvaDh2Vzd1SG5uVWFwdDlYUjFVZG14TE1xV0xvYnlaVXFnVkFrSGpRcStxamg5L2lvZVBua3BIRWRIeCtDOXB3OTJIemdwbEQzOHNVdmRyOHpOVEdHVk94Y0F3TVJZOGFtZVRDYkR2Q1hyc1d2L2NVd2VPeGdMbHJtZ2Q3ZDIySC80Tkt4eTU4TGtzWU96K0c3KysweU1qVkpjY3plSnFVbktiZHpmZTh1RllhbFVpamZ2dk5DcmExc0FnTWVQWmUrU0ZDdHFqMDFyNXNITE4wQjRtdS91NFEyUldQR2xSdzh2K2FreGZ2NGYwSFBRQktYajBOWFJ3Ykc5NjlDMlZTT0VmZ3NUdHUxT1NmNTgxbkpmc2s2ZnU2b3dGU2U1S281bHNYYnBESVh5K1VzMllQT09nOWkwZXE3Y2wwRDZ2UmlHaVlneXllMnRCeTVkdlkwTFYyN0Q3YzM3Rk50cGFXbWhRcm1TcUZYTkVUV3JPY0t4UXFsVTUwZ1NzR25iQVlVNXcwK2V2OGFyWkgvT3Y4NFpWa1ZFWkJTY1p5ekJtZlBYTU1ONUJHcFZkOFNDWlM0b1c3b1l5cFVaaC9GVEZ5RXMvRHZtVEIzTnY2Tk02RDk4Q3U0K2VKcHFtN1ZMWnNDcGZnMmxkZEV4c1dqWmNhQksxOXJudWdJQXNITDlEcVZMbnYzSzJOZ0k3Vm9wbndldXJhV0ZpSWdvYk41eFVLVnJGN1ROSnhlR0wxMjdLK3lrcUl4TUpsTnBMV3o2TXhpR2lZalNLU0ZCaXZ1UG51SENsZHU0ZFBVT0FqNThTckZ0eWVKRlVLdWFJMnBWZDBTMUtoVmdhS0QvQjBlYTg1M2M3eUwzaEt4YXcwNXdxbGNEQzJhT0ZjcDJIemlKYVhOWHFOem4vVWZQTVdINll2ajVmOERZRWYzUXYxY0h1TC8vdVRadXh6Wk5FUjRlZ1RuL3JNV0xsKzVZTXQ4WnBYOVpGb3hVRXhNVEN6TlRFL1R2MlVHaEx1RERKK3pjZHh5U2hKUy96T2pyNlFraE4wbFE4RmVNbWpnWC94dldGOVdTVFlld3pKVzRxc2l1VFV1VUJzMkhUMTdLTGZ1V3k4SU1ZNFlyYnBxUlJDYVR3ZTNCV1F3Y09RM3ZQTHh4NWZRdWhXWDIzbnY2b0cyM1lTaFRzcWhjZWZLZEZDbjdZeGdtSWxLUjI1djNPSHppUEU2Y3VZU3ZvY3AzRDlQUjFrYk5hbzVvNGxRYnpSclZFWDVBMCsvek5mUWJBRUJIUi81SG1yTDFibGR0MklGVC8xNkJTQ1RDekVrajBFOUpTQU9BL3IwNndOek1CTTR6bHFCbHg0RVkzTDhycDAxa1VHNUxDd3pxMTBXaC9PR1RsOWk1NzNpcTUycHBpVkdqYWdVY09ISVdGNjdld3RhMUMrQWZtUGpsczVpREhXcFUvYmtUWXRMbUd1Y3UzWkQ3Y3BQRVAxQitRdytKSkFIN2o1eFJlbDBURXlPMGFlRUVJME1EZEdqZEJPT21Mc0tkZTQvUnJIRmR1WGE3OXlkTzEvbDFsN3N2UVNFSStKRHlEb1lPaFFzcGZTR1AxSU5obUlnb0ZkL0N3bkg0eEhrY09YRWViOXc5bGJZeE1UWkNnN3JWMEtSaGJUU3NWNE5QZjM4akUyTWpHQmpvd2UzTmV4dy9rL2pTM0lFaloyQnFZcXl3TzlqSUliMkVWU09ldm5pTm5mdU9vMldUZW5qdytBVVd6UnFIQm5XcksvU2ZYUHZXVFZETXdRNVQ1NnlRVzcyQy9yeG5MOS9neFV2NWxSZXUzM29nYktkc2FtSXNyQzE4NXZ4MWhaZlBnSi9MNXlXSmpZdkR0TGtyb0sydEJaMWtVMkZpWStOUUlMOE4yclJ3QWdDMGJ1bUVaV3Rjc1dUMVZqU3NYME9ZTnZQNDZTc2NQbkVPclZzMFJQa3k4bXNRSHo5OVNlbUxnRW0ydS95RCtyV3JxbnI3OUpzeERCTVIvU0plSXNIbHEzZHcrTVI1WEwxNUh3bEtmbzJieDhvU1RScldRcE9HdFZHaldrWG9hUE9mMHovaDBzbkVIY3ZjMzN0ajg0OHRiNjF5NThJTTV4RnljNHNCb0c3TktxamlXQlpBNG56dG5mdU93NkdJSFc2YzI2dXdkRnBLeXBRcWhoUDdOMlRoSFZCR2hJYUZ3K0tYTHpzSGpwNFZQaGUwelljVCt6WmdZSi9PNk5hcEZUeTkvZENvZmsySVJDSklKQWs0YytFYUtwWXRpVjM3VHloOGFSbytzS2ZjZEltQkk2ZkpiU210bzYyTlNXTUhZOVRFdVZpNGJDTm1UaHFCNEpCUWpKZ3dCN2tzekRCdHdyQVV4NzF0L1VLNW5ldnVQbmlLZVl2WFovalBnWDRQL3V0TlJQUkRjRWdvZHU0N2pyMkhUaUU0SkZTaFhsOWZEODBiMTBXbnRzMVFvMnBGbFY3U29iUjE3L3dYbWpqVmhsMnlqVUtjNnRmRStXT3VjbVhKRlM5cUQvY25GNkFsRmtOYlcwdXVybnpaRWpoL3pCVUZrNjBOM0xwRncxUlhPU2hlMUI0K3I2NW04azVJR2JjMzcxR3lTbk9GOHFRMWRWWGg0ZW1MRHgrL3lFMDlXTDk4RmxvMHFTZlhic3lJZmhnM1pSSCt2WGdkYzZhT1J1OXViYkZwK3dFc1hya1psU3FXd2RKNXpzSUtJK25SdWtWRG5MOThFOXQySDRHeHNTRXVYcm1OejE5QzRMcCtJZkpZV2FaNG5rTVJPOWptdHhHT0F3SlRmcitBMUlkaG1JZzBudHRiRDJ6YWRnQm56MTlEdkVTaVVGK3BZaGwwYnRzY3JabzNnSkdoZ1JwRytOOW1tY3RjWVc2MXFZa1JURTFTWDFvcXBhZTdoZ2I2WEpZcUc3SE9rMXZwQzNSSjB2cTdpbzZPZ1k5ZkFDU1NCRXlZdGdnTFpvNVQydTZsMnp1TWRwNEhMeDkvZEd6VEROMDcvUVVBK0x0UEo0UjhEY1hXbllmUnF0TWdMSm5uckJDaVZiRnMvaVQ0K0FVSzI0ZlBjQjdCcVE3L0VRekRSS1NSa241MXVuMzNVVHg5OFZxaDNzYmFDaDFhTjBHbmRzMWhWekMvR2taSTlOK1EwZ3QweWlRb2VWcDgvZFlEU0NRSkdEcWdPN2JzT0loeFV4WXF0UEh4QzBTN0hzT1FrQ0RGK0pFRE1HSndUNkZPVjBjSDB5Y09SeFhIY2hnN2VTRm1MbGdOcDNvL2wzS0xqNCtYMi94QzJSaGlZK093YnNzZXZFdjJZdDc2TFh1Z3BTVkc1M2JOWWNEM0JISTBobUVpMGlpeGNmSFlmL2cwWEZ6MzRlT25JSVg2YXBYTG8xK1A5bWppVkZ0aERpb1JwYy9lcmN2UzFmN1pqeSttcGliR1F0bUJvMmVocmEyRllRTzdvMVFKQi94djBud0F3SVBITDFDMVVqbmt0clNBWGNIODZON3BMelNxWHhOMWExVlIybmV6Um5WZ1g2Z0Fnb0svUWs5UEY1SWZBWGo5bHIxWXYyV3ZYTnVDUHphL1NVaVE0dlM1SzFpeGJqdDgvQUpSSUo4Tk5xeVlqUXRYYjJHTnl5N01YTEFheTlhNm9sWFRCbWpScEI2cU9KYUZucDZ1MEUvak5uM2xwbE5KRTFTZkdrSi9Ec013RVdtRW1KaFk3TngzSEp1M0gwUlF5RmU1T2wwZEhiUnU0WVRCL2J1Z2FCRTdOWTJRS0gyU3Iza2JHUm1kU3N2czZmemxXM0RkZFJpNnVqclExdEpDVkhRTUhqMTlCUjF0YldGbGlDOUJJYmg2OHo1cTE2Z0VFMk1qL05XOEFhenpXR0w2dkpYWXZ1Y290dTg1aWp4V2xzaWYxeHBHUmdiWXVlODQ5aDArQTdFNE1ZREtaREpJcFZKSUpBbUlqNWNnTGo0T3NiRngrUERwQzFvMnJROEFhTldzQWY1cS9uTSsrZnJOZXhBYUZvN1Q1NjVpMGZKTndqcmlkV3BXeHBvbDAyRnVab3F5cFl1aGJzMHFtREo3T2Q1NyttRHZvVlBZZStnVW1qU3NqVTJyNXdwOTllclNSaTdZZTNqNUt0MDZuTlNMWVppSS90TWlJcU93YmRjUnVPNCtndEJ2OG1zRFcrWE9oWjVkV3FOWDE3WUtiNWdUWlhjNk90ckFqd3djRkJ5aTNzRmtRTzVjNXJqLzZMbHdyS090alNMMkJURjJSRC9ocGJNOFZwWndMRjhLL1h0MkZOcFZyVlFPNTQrNTRzbnoxN2gxOXhIZWVmamd3OGZQQ1B6d0dSR1JVWWlMaTBkOHZBUUowZ1RJcERJQWdFZ2tnbGhMRExGSUJDMXRMVlNxVUVib3I0aDlRVFIxcWkwY0h6NStEcUZoNGREVjFVWEFoMC9JbjljYUUvLzNOMXEzY0pKN3lsdkZzU3pPSGQyS0UyY3VZZFAyQTNqN3pndkRCbmFYdThmZTNkdkp2VUIzL3ZJdGh1RnNpR0dZaVA2VHdzTWpzR25IUWV6WWN4VGZJeUxsNmdya3M4SFF2N3VqYy92bVhCS05jcXprYStNK2ZmbEdqU05KdEhmcjhuUzFyMVN4REx4ZVhJWk1sdmdFVjB0THJIU0ZscG1UUjZKYzZlSUs1WTdsUzhIeHh4UGtqSkJLcFRpNTN3WFdlZVJYZzlpOFpwN3dlY2s4WjdSdTNsQnU2a055V2xwaXRHL2RCTzFiTjhGN1R4L2hOMHR0V3pWQ1pjZXlDaXROTkhXcW5lcXFKVk1uRE1YVUNVTXpla3VVUWZ3cFFFVC9LYkd4Y2RpODR5QmN0dTVEUkdTVVhGMGgyL3dZTnJBN09yUnVxckFjRjFGT1kyeGtpT0FmVTM2dVhyK0hvSkJRV0ZsYXFHMDh2MjVWckFwVjV1WC91cUZGVmhHTHhTaFhSakZrSjllcGJUT1YrMHMreFNxUGxXV3FTNjVSOXNJd1RFVC9DVEtaREVkT1hzRFMxVnZ4NmJQOGkzRkY3QXRpeEtDZWFOUFNpUy9GMFgvR3J6c2RUcHkrR052V0s2NjBRRVNwWXhnbW9oenYzc1BubURGL0ZkNGwyelVLU0Z5L2RNU2dYbWpadEI1RE1QM25YYjF4RDNQK1dZY1p6c1BWUFJTaUhJVmhtSWh5TEE4dlg4eGJ2QjdYYmoyUUs4OXJZNFVKby81R3U3OGFjNWM0MGlpdXV3N0R6LzhEbk1jTXpQREtLSmV2M1lWZG1RWlpQREtpN0l0aG1JaHluSkN2MzdCazlSWWNQUHF2M0phdVJvWUdHRHFnT3diMjdaemlDeTlFLzBWR3hvYkM4bXFYcnQzQnBXdDNVSzVNY2RnWHNrV0JmTmJRVHVORlVTOGYvejh4VE1vbUFqNXlXK2prR0lhSktNZVF5V1RZdWU4NEZxL2NMTGRqbEZnc1J0Y09MVEZ1WkgrRmJYMkpOTUdLaFZPd2JJMHIzSlB0a1BiaWxUdGV2SEpYNlh5WlRNYmZvbWlRQUgrRzRlUVlob2tvUi9EdzhzV1l5UXZ4MGszK2gzdjkybFV4WTlJSUZMYXpWZFBJaU5RdmYxNXJuRC9taXQwSFRtTGY0ZE53ZS9NK1hlY3pDR3VXNmxVcnFIc0kyUXJETUJGbGE3Rng4Vmk5WVFjMmJ0c1BpU1JCS005alpZa2w4NXhSTDRXdFY0azBVYzh1cmRHelMydTg4L0NCbDdjZlFrTERFQm9haG5pSlJOMURvMnlrYXVWeTZoNUN0c0l3VEVUWjFvUEhMekJ1NmlMNEIzd1V5c1JpTWZyMWJJL3hJd2ZBNEplbHBZZ29VVEVIT3hSejROYmlSS3BnR0NhaWJDYzJOZzd6bHF6SHJ2MG41TXBMbHl5S3BmT2NVYko0RVRXTmpJaUkvbXNZaG9rb1czRjc4eDdEeDgyR2oxK2dVR1prYUlEeG93YWdiNC8ybk50SVJFUlppbUdZaUxLRmhBUXAxbTdhaGRVdXU1Q1E4SE51Y0xOR2RUQjMydjlnbFR1WEdrZEh5b1NGaFdIY3VISHFIa2FPOC9IalIrVE5tMWZkd3lDaUh4aUdpVWp0L1B3L1lNU0VPWExMUUptYUdHUHhuQWxvMXJpdUdrZEdLU2xRb0FES2xlTkxPQmxSckZneDJObHhQaTlSZHNFd1RFUnF0ZWZnS2N4YnNoN1IwVEZDV2RWSzViQnUyVXcrRGM3RzJyZHZqL2J0MjZ0N0dFUkVtY1l3VEVScUVSRVpoZjg1ejhlbGEzZUVNbDBkSFV3WS9UZis3dE9KYzRPSmlPaVBZQmdtb2ovT3c4c1gvWVpPZ24vZ3oxMlFIQW9YaE12S09YQW9YRWlOSXlNaUlrMGpWdmNBaUVpem5EaHpDUzA3RFpJTHd2MTdkY1RaSTFzWWhJbUk2SS9qazJFaStpUGk0dU14ZStGYTdEbDRVaWd6TVRiQ2hoV3pVYnRHSlRXT2pJaUlOQm5ETUJIOWRwOCtCMlBBOE1sd2Urc2hsQlV2YWcvWDlRdVJQNisxR2tkR1JBQnc4ZXB0REJ3NVRkM0RvRDlrL01nQkdERzRwN3FIa1cxd21nUVIvVmEzN2o1RzAzYjk1WUp3bXhaT09IbGdJNE13RVpFNjhQMWtPWHd5VEVTL3plYnRCN0ZnbVF0a01oa0FRRWRiR3pNbWpVQ3ZybTNVUERJaUlnMG1VL2NBc2hlR1lTTEtjbEtwRkZQbUxNZit3MmVFTXVzOHVlRzZiZ0ZLbHl5cXhwRVJVVnFjNnRmQTFyVUwxRDBNeW1KTFZtM0J1czE3MUQyTWJJbGhtSWl5VkhSMERBYi9id1p1M0g0b2xKVXBWUXc3Tnk1R0xnc3pOWTZNaUloSUVlY01FMUdXQ1FvSlJic2V3K1dDY01ONk5YQmsxeG9HWVNJaXlwWVlob2tvUzd4eDkwU3JUb1B3OXAyWFVEYW9YeGRzWFRzZmVucTZhaHdaRVJGUnlqaE5nb2d5N2ZydGh4ZzhlanBpWW1JQkFHS3hHRXZtVGtTSE5rM1ZQRElpSXFMVThja3dFV1hLbWZQWDBIZUlzeENFVFl5TnNIdkxVZ1poSWcyMWEvOEpuTDk4SzgxMm03Y2Z4SkF4TTFYdTk5SFRWemgzOFVhYTdZS0N2OEoxMXhGSXBWS1YrMDVPSnBQaHdwWGJ1SGoxdHNybkJJZUVJaWdrVktIOHc2Y3ZXTFJpRTd4OUF6STBGdm96K0dTWWlETHN3Tkd6Y0o2eFJEak9aNU1IdTdjc1JXRTdXeldPaW9qVXlXWHJQcFF0VXh4Tm5XcW4ydTd4Y3plVndtMlNMVHNQNGZiZHgyald1RzZxN2ZZZU9vVVY2N2JEMHRJY2JWbzRxZHgva3VYcnRtR055eTZZbTVsaTU4YkZLRmVtZUpybjlCMDZDYkd4Y2JoNFlwdGMrWnUzbm5EWnVnOGZQMzdCcXNXS201cTR2ZlhBOVZzUFV1eTNYYXZHeUd0amxlNTdvUFJoR0NhaURObTEvd1NtejFzcEhCZXhMNGdEMjFjaXQ2V0ZHa2RGUk5sTit4N0Q4U2JadXdSSlltUGpBQUFscXpSWGVsN1hEaTB4YzlLSVZQdCs4UGdGQWo5OGxpdXp6R1VCc1ZpTUZXdTNRWnFnK0hTNGZOa1NLWDVoUDMzdUt0YTQ3RUxiVm8zaDVlT0hUbjFHWWNYQ0tXalJwSjVjdTRkUFhrSlBWemZOb094VXZ3YXFWaXFIay85ZXdjZ2h2ZUJRdUpCYy9kUG5yN0Y0NWVZVXo2L2lXSlpoK0E5Z0dDYWlkRnU1ZmdkV3J0OHVISmN2VXdLN05pMkJxYW14R2tkRlJObFJ2NTRkOFRYMG0wTDVnU05uOGRyZEE1UEdERko2WGpFSCt6VDczbnZvTk01ZnZxbFFycWVuaTg5QklaZ3laN2xDM2ZTSnc1U0c0U3ZYNzJITXBBV29YYU1TNXM4WWcvajRlQXdmTndmRHhzN0MrRkVETUdMUXorMkxuV2NzZ1kyMUZmWnVYYWJRajRlWEgwNzllMFU0TmpVeFJvV3lKWEh5N0JXSVJJbGJ2L1hxMmtidXdZSHJ1b1dvVUs2a2NIemt4SG5NWDdvaHpmdW5yTUV3VEVUcE11ZWZkWERkZFZnNHJsRzFBcmF0WHdSOWZUMDFqb3FJc3BQZzRGRE0rV2NkcG93YmdyK2FOMURhNXU3RFozanQ3b0UrM2R0bCtEb3JGMDBCQUx4Mjk4Uzh4ZXV4Y05ZNEZMTE5KOVRMWkRJTUhqMERWU3FWeFlCZUhTRVdLMzlWNnRLMU94ZzJaaGFLRnJIRDRya1QwYWgxSC9UcDFnN2JOaXpFNkluenNYVDFWbmo3Qm1EaHJISFExZEZKZFV5K2ZvSFl0UDJBUXZuYjl6K2Zqdi9WdkFGeVcxb2dMaTRlQUdCcGFTNjMvS1NCZ2I3cWZ3aVVhUXpEUktRU21Vd0c1eGxMY1BEWXYwSlpzMFoxc0dicERPaG84NThTSWswV0V4T0xWUnQyb21QYlpnQ0FUNStEOFBqWks0aEVpZk5lMi9kUW5PNFFMNUVBQUlwVmJLSlFwNld0aFRjUC8xVW9UNG1Sb1FHZXYzeUR2MGRNeGZGOTYyRmthQUFnOGNueGhTdTNrTWNxVjRwQmVPZSs0NWkxY0ExS0ZpK0NQVnVXd3R6TUZQVnJWOFBhVGJ2UnJWTXJyRnMyQTFQbnJNQyt3NmZoNS84Qm0xYlBTM1VzVHZWcnFEejJEeDhUcDNoWVcrVlcrVjRwNi9FbkdCR3BaTkxNcFhKQnVFdUhsdmhuOW5nMWpvaUlzb3ZBajErd1lldGUxS3J1Q0FBb1U3b1lXcmRvaVBWYjlxSjhtWktZT21Hb3dqbEoweVNVMVNWTkozanY2WU9XSFJPblVjUkxKSkRKWkVKNDNycHVBWUtUcmVCUXQxWlYzTHI3Q1BzT240YWxoVGtTcEZMOHMySVR6TTFNVWI1c1NSdzdkVkZvNjFTL0prUWlZUHE4VlRoKytpSjB0TFhSMUtrMlRweTVEQUN3TURkRm93YTFjUHowSlFCQWlXS0ZVZGpPRmcrZnZGUnBsWW5vNkJqRXgwdVUxdW5wNjBGUFZ3Y3ltUXdYcjk2QmpiVVY4bGpsU3JOUCtuMFlob2tvVFRQbXI4YUJvMmVGNDk3ZDJtSE8xRkZxSEJFUlpTZEpUemp6NTdNV3lzYU82STlDdHZsUnIzWVZpQ0JTT09mbW5VZDQ3ZTZCZHEwYUsrMHpQRHdDWnFZbTZOR2xOWURFT2IwZlBuNFdqbU5pWTVYT0NWNjJ4bFdoYk1iOFZYTEhwMG9YdzBiWC9UaCsraUlLMnVhRG4vOEhyTnU4UitIcGNkSjg1TGk0ZUJTeXpZY2RHeGVqWHEwcWNObTZMOFUvQ3dDWU1IMHhUcCs3cXJSdTR2OEdZdGpmM2JGci93bjQrZ2RpNUpCZUN0YzFOVWw4LytMeDAxY29iR2NMcVZRS0F3TjlHQnNacG5wZHloaUdZU0pLMWZ3bEc3QnozekhoZU9TUVhvaTBTTUVBQUNBQVNVUkJWQmczb3I4YVIwUkUyWTJ2L3dlSVJDTGt5L3N6REd0cmEwRW1rNkY4emRhcG5sdXU1bDhwMXIyNGMwcFlVZUxqNXlCOERmMG10OEpFZXFaUy9HcmltRUdvV0w0VXpNMU1NV3pzTE94elhRSEg4cVdVdGgzdFBCOHYzZHhScjFZVmxmcnUwS1lwS3BaVDNsY1Z4N0xZdGY4RTV2eXpGZzZGQzJINDN6MFUybFN0VkE1NnVycFl0R0lURnEzWUJBQllPR3NjdW5Wc3BlTGRVWG93REJOUmlsYXMyNDdOT3c0S3g3Mjd0V01RSmlJRjd6MTlZRnNnTC9SMDVWOHVxMVdqRXRZdm41WGhmZzBNVTMrUnpOZi9BNTYvZkt0eWY0VUs1a1A1TWlVQUFGYVdGdWplNlMrY3ZYQWRBSEQ3N21NRUJINVNldDZ2eTdlbHBVR2RhbWhRcDVyU09xbFVpcjJIVDZGWUVYdHNXVGRmNmN2SE50YTVjV1QzR3B5OWNCMVIwVEhRMGRaR3JXcU82Um9EcVk1aG1JaVUyclR0QUZadDJDRWNkKzNZa2xNamlFaXBkeDdlS0Zxa2tFSzViWDRiMk9hM3dabnoxNUNnWk0zZmxGUW9Xd0lGazYwS2taS2JkeDVoMnR3Vk1EVTFobGlVK3FhNjM4TEMwYVY5Q3lFTS8ycTF5MDVocnZLdjRpVVMyQmNxa1BiQWY1aTlhQzB1WDcrcnRHNXd2NjVvVUtjNlRJeU1zUGZncVZUN0VZdkY2TnkrQlVvVkw2THl0U245R0lhSlNNR092Y2V3WUptTGNOeXFXUU1zbkRsT2pTTWlvdXhzNTZZbENBME5TN0YrektRRmlJdVBWN20vUmJQR3F4U0drNXcvNnBybTVoU1Y2N1ZYV3A2MGxmengvUnRRdW9TRDBqWkoweVJVVmNXeHJERHY5MWZGSE94dytQZzV1ZmN3VWxQRXZpREQ4Ry9HTUV4RWNvNmV2SUNaQzFZTHh3M3FWTU9xZjZhbCtNU0VpRWhIV3h0NXJDeFRiVk8zVmhXc1hUSWoxVGEzN3ovQjBERXowMzM5eG0zNnB2bHYxUGVJeUZUTC9RTStJa0dTb0xSTldGaDR1c2JUb2trOWhWM3JraXRYcGdUYXRIUkM5d0hqTUczaU1LVnpnZi9uUEI4WHI5NUc2WkpGMDNWdFNqK0dZU0lTWEx4NkcrT21MaEtPYTFXdmhJMnI1MEpMSy9WZlB4SVJwZVhqcHlBY08zMHgxVFllWHI0WjZudldsRkd3TUROTnRjMll5UXVVbG9kK1N3eTZRLzZYZWxCUGFRdG5aWjQ4ZjQzWGJ6MlUxdFdxN2dqN1FnVlFvMnBGMkJiSWk4UEh6MkZBcjQ1eVlkN0hMeEJYYnR4RGc3clZVY3pCVHVYclVzWXdEQk1SQU9EaGs1Y1lObVlXWkRJWkFLQml1Vkp3WGJjZ3pkMldpSWhVNGVudEo2eU1rQktwaXZPS282Smo4UGxMc0hCY3E1cGptdE1rZEhXVi8xdm0vdDRiRnVabU9MUnp0ZEo2QUZpNDNBWGVQZ0VxalEwQS9yMXdIWnQzSEpUYlNVNHFsU0kyTmc0ckZrNkJmYUVDRUlsRUdOSy9HNmJPV1k2akp5K2dRNXVtUXR1Wjh4UEhNbm5zWUpXdlNSbkhNRXhFOFBUMlI5OGh6c0tPVUdWS0ZjUHVMVXVocDZlcjVwRVIwWDlGdmRwVnNXMzl3bFRiWEx2MUFIMkhPQ3V0aTR1TFIweE1MTG9QR0lmL3MzZlhZVkdsYlJqQWIyRG9FZ1ZGRU1RT0RNdzFWekZSc2RzMVZsMjcxdTZPejNadDEyN1g3bHE3dTJzTkJBa0xWR29ZY3ViN1krREF5RkFLSEdibS9sM1hYbnRxemp4dzdjTE5tZmQ5M2p2M0hxTmxzd1p3SzFjS0FPRHUyUzNOWVJJeVdhVGE0OC8vZTROU3hRdmo0NmZBRkYvN1cvc1drQ3ZTUHdFd1FkTFdiOC8rZTRObTdmcW9uTy9RcGdtMjdEeUk2WE5Yb0dxbGNuQXFrQityMXUvRXBXdTNNYmh2Vno0VnppWU13MFE2N3RQbklIVHVOUnpTQ0JrQW9HaGhaK3pjc0ZoWXpwU0lLRE84Ly9BSjIzY2ZTZldhMTE0K0t2dHZmZnp3OTZiZHVIamxsdkFrK1BxdCszQXJXd29ONjlWRVlOQlhBTUNVc1lQZzUvOFJxemZzeE8rL3RVSFZTdVZ3Nk5oWi9IditLcGJPbndSRGlRVGpwaTVNOW40Qkh6N2huVjhBUEQzcW9tdWYxRmZVMU5mWHg5dkh5aFhxaWhZdUNOczhOdW4rMmxOaUtKRmd5Zi9Hbzgxdmc5RzF6MmgwYU5NRUM1YXV4eStWeStQUGdiLy85UDBwZlJpR2lYUll1RFFDblh1TndPZkFMd0FBdXp5NXNXdmpFbGhabW90Y0dSRnBtOWRlN3pCNzRlcFVyL2wrbU1TSGo0SFl2Zjg0QUtDQWd6MWFOVytJTnMwYkN1TjN3OEtscUZXOUVwd2M4MlArMG5VQUlMUWlleHpmL2NHamZtMFlHeHVockdzSnlPVnkvREY0SW9ZUDdnblhra1Z4OU1SNUFNcW4xaXZYN1VDZkhoM1F0MmZIWkhXdDNyQUxtM2NjRVBiWExwdjVnOStGNUZ4TEZjT0NXV014ZE14TUxGaTZIZ1VjN0xGdTJTeElKQWFaOWg2VU9vWmhJaDBWSFJPRDMvdVB3MXNmUHdDQXFha0p0cTZkRHp2YjNDSlhSa1RhNkVlR1NSUXJVaEFkMnpSRm14YU5VTFZTdVdSRElTd3R6R0ZwWVk2M1BuN1l0dXN3aWhZdW1HSWJNaWRIZS9qNWY4RFppOWRScW1RUmxDcGVHUHNPbjBKZXV6eW81RllHQUdCbVpxcjJaNkNaYWVxTGZ5VE10Zmhld2lkdUFCQVYzOEx0ZTQrZS9xZXl2TFAvKzQ4WVBYa2VodmJ2ems0UzJZUmhtRWhIRFJ3K0RYY2ZQQUVBNk9ucFllM1NtU2pGWHBaRUpLS3ZYNE1CUUZpVkxhOWRIc3liTVRyVjE1eTllQjBUWnl4QmRFdzBaazc2VXpndU1WQStXUTBMbHdyekg3emZLU2ZCRlhGeHhxRmpaL0htclM4RzlmbE42Sml6ZXYxT2JOeTJMOWw3UkVWRnAvaitZZUZTK1BxOVI0bGloWk9kYzYzYU5NWFgrZnE5eCtvTnUvRFAvdU5RS0JUbzNiMGQycmRxZ29FanB1SDB1YXM0ZmU0cUtycTVvbVhUK3FqM2F6VTRGY2lmNnZlQmZoekRNSkVPMnJ6akFNNWV2QzdzVHhvOUVMVnJWQmF4SWlMS0tJbGg0c2ZvR1ZuZExTZnBOMnd5UG40S0VzSnZ3dEFHMTFMcUY3OUk4T2F0TDg1ZnVvSDlSMDRMM1NEV3I1aUQ2bFhkaEd0YzRsZU1HejUrRHFwWHJRQjVuQnlIanArQm5wNGVxbFZ4dzdvdHUyRnNiSVRmZjB0Y2pLUEdMeFhnL211MVpPOTM3dElOWEwxeER3QVFFaHFHeHExN282Q1RBOHhNVGZEOHBSZkN3cVdvV3Fsc3N0Zjl2VFJ4T0lWZndBZk1tcjhLSWFGaEdESjZKbzZmdmdpNVhBNVRVeFBNbnpFR3padTRBd0NPNzEyTHhTczNZOVAyZmJqLzhCbnVQM3lHcVhPVzRjVCs5Vng4STRzd0RCUHBtTHNQbm1MR3ZKWENmdnRXSHVqZHZaMklGUkhSajdEUGE0ZkhVSWJIajUrRFVBNGxSSzRvNHdvNk84TEwydy9TaUFnQWVpaGRzaWc2dEdxQ1lrVlM3cUx3NVdzdzJuWWRqSkRRTU9TMnNjYmdmdDNRdDBjSFdGbXBydmpXb21rOVhMaDhFK2N2MzhTVjYzY0JBUG55Mm1MdXRGR3d6MmVMU2FNSG9uNmQ2aXJESXNxWExZVWVYVm9uZTgvQW9LOUNHTGEyc29TMWxRVmV2UEpDWEd3Y0xDMHQwTEZOVXd6czgxdXkxeld1WDB2WWZoYmZkOWpLMGdKdmZmd2dsOHZSdW5sRGpCbldSNlV0bkttcENTYU82by91blZwaTVmb2RPSFRzTEtwWGNXTVF6a0o2aXBRR3VoQ1Ixbm4vOFRNODJ2UkdhR2c0QU9DWHl1V3hjOE5pTHFwQnBJR216MTJCVGR2M0ExRDJvKzNYcTlNUDMrdk1oV3ZvTTJRU0FLQiszZXJZc0VMOUFoVTV4ZFViOXlDTGpFU2RXbFZ6WkMvMER4OERFUmowRmVYS3FQOEQ1ZUdURjVBWUdLQk02ZUpwM2lzc1hBcXBWQWI3ZkxZL1ZkT0NwZXV4Y3QwT0FNQ29JYjB4dUYvWG43cWZOdUZ2UUNJZEVSa1poZC83anhPQ3NJdXpJOWF2bU0wZ1RLU2hxbFJNL0ZoKzU5NWpJbGFTL1dwVnI0U0c3alZ6WkJBR2dQejJkaWtHWVFCd0sxc3FYVUVZVUU0Uy9Oa2dUS25qYjBFaUhhQlFLREI0MUF5OGV1TU5BSkJJRExCdDNVSllXckNGR3BHbWF0cW9EaXpNelFBQTcvd0NjUGpFT1pFckl0Sk1ETU5FT3VDdlZWdFVKc3hOSFRjRVRvNzJJbFpFUkptaG1ZZTdzRDFoMmlMNCtBYUlXQTJSWnVJRU9pSXRkK2JDTlN4ZHZVWFliOW0wUHJwMWFpbGlSVVNVV1VZUDdZMFRweThxeDVWR3lOQzZ5eUJzL1hzK3lycW03eU40ZGQ1NisySEp5czJaV0NYbEJMZnZQVTdjU1gzbGFwM0RNRXlreGZ3Q1BtTEk2TVRXUHE2bGltSCtyTEdwdklLSU5JbHRIaHZNbWpJY3c4Yk1BZ0I4Q3c1Qjg0Nzk0Tkh3VjNSczNRU0ZYSnpnNHV5WW9YdDZ2L05YK1FPYXRCQmJKNmhnTndraUxSVVRHNHNXSGZ2anhVc3ZBTXAyUVA4ZTJvaDhlVGtSZzBqYmJOMTFDTlBucmtCY1hOd1B2VjZoVUNSYjNZMjBWNjFmS21IN2hvVmlsNUZqOE1rd2taYWFOWCtWRUlUMTlmV3hkdGxNQm1FaUxkVzljeXNVTDFvSXc4Yk93cWZQUVQ5d0J6M3cwWmp1S0ZDQWMwYVNZaGdtMGtJWHI5N0dscDBIaGYzeEkvdmhsOHJsUmF5SWlMSmF0U3JsY2V2OFhseTRmQlAvN0Q4T0g5OEFmUDBhZ3NBdlg5TjhMUjhLNjVZQ0RnekRTWEdZQkpHVytmZ3BDSTFhOVVSb21MS2ZzSHZ0WDdCcDlWeVJxeUlpSXNxWkdJYUp0SWhjTGtlckxnUHgrS2x5aVZhN1BMbHg3dWlXWk11VUVoRVJrUkw3REJOcGtVWExOd3BCV0U5UEQ2dVdUR01RSmlJaVNnWERNSkdXdUg3N2diRHVQQUFNNnR0VlpibFdJaUlpU283REpJaTB3TGZnVUxnMzY0YmdrRkFBUVBreUpYRnc1MHJvNi9QdlhTSWlvdFR3TnlXUkZoZyticllRaE0zTlRMSG1yeGtNd2tSRVJPbkEzNVpFR203LzRkTzRlUFcyc0w5b3puamt0N2NUc1NJaUlpTE53VEJNcE1HQ3ZuekQxRG5MaFAyT2JackNvMEZ0RVNzaUlpTFNMQXpEUkJwczFNUzVDSmRHQUFBYzgrZkRqSW5EUks2SWlJaElzekFNRTJtb2ZkOE5qMWc2ZnhLTWpZMUVySWlJaUVqek1Bd1RhYUNnTDk4d0xjbndpQzd0bTZOeWhUSWlWa1JFUktTWkdJYUpORkRTNFJGNTdmSmcwcGlCSWxkRVJFU2ttUmlHaVRUTTk4TWovcG83QVdhbUppSldSRVJFcExrWWhvazB5S2ZQUVNyREl6cTJhWW9hdjFRVXNTSWlJaUxOeGhYb2lEUklsMTRqY1AzMkF3REs0UkVYVDJ6blUyRWlJcUtmd0NmRFJCcml5SW56UWhBR09EeUNpSWdvTXpBTUUybUF5TWdvekp5M1V0aHYyYlEraDBjUUVSRmxBb1poSWcyd2FQbEdCSDc1Q2dBd016WEZ0QWxEUmE2SWlJaElPekFNRStWd1h0NSsyTEJ0bjdBL2JrUmYyT1N5RXJFaUlpSWk3Y0V3VEpURGpaNDhEM0s1SEFCUXBuUnhkT3ZVVXVTS2lJaUl0QWZETUZFT2R2ajRXZHgvK0F3QW9LK3ZqMFd6eDBGUFQwL2txb2lJaUxRSHd6QlJEaFV1amNDcythdUYvZTZkVzZGRXNVSWlWa1JFUktSOUdJYUpjcWdsS3pjSmsrYnM4dVRHNkdGL2lGd1JFUkdSOW1FWUpzcUJ2THo5c0duN0FXRi8yb1FoTURjekZiRWlJaUlpN2NRd1RKUUR6WnkzUXBnMFY2RmNhVFJyWEZma2lvaUlpTFFUd3pCUkRuUHZ3Vk5jdkhwYjJKODErVThScXlFaUl0SnVETU5FT2N5VU9jdUU3UlpONjhHMVZERVJxeUVpSXRKdURNTkVPY2lSRStmeDdNVnJBSUJFWW9BeGYvWVZ1U0lpSWlMdHhqQk1sRVBFeE1aaS9sL3JoUDJlWGR1aGdFTStFU3NpSWlMU2ZnekRSRG5FdGwySDRmLytJd0RBeXNvQ1EvdDNFN2tpSWlJaTdjY3dUSlFEaElWTHNYVDFGbUYvV1A4ZXNMUXdGN0VpSWlJaTNjQXdUSlFEckY2L0V5R2hZUUFBeC96NTBMMUxLNUVySWlJaTBnME13MFFpKy9ncENCdTI3aFAyeDQvc0IwT0pSTVNLaUlpSWRBZkRNSkhJRmkzZmdLam9hQUNBYThtaThQUndGN2tpSWlJaTNjRXdUQ1NpdHo1KzJIZjR0TEEvYy9Kd0Vhc2hJaUxTUFF6RFJDS2FPVzhsRkFvRkFNQ2pRVzFVTEY5YTVJcUlpSWgwQzhNd2tVanVQWGlLQzFkdUFRRDA5ZlV4YWN3Z2tTc2lJaUxTUFp5bFF5U1NwTXN1ZCt2VWtndHNFSkZvdkx6OWNPVEVPYkhMb0d4U3MxcEZWSzFVVHV3eWNneUdZU0lSbkxsd1RWaDIyVkFpd2JBQlBVU3VpSWgwMlZzZlg1VmU1NlRkRENVU2h1RWtPRXlDU0FSL3JVcjhwZE81dlNkeTIxaUxXQTBSRVpIdTRwTmhvbXgyNC9aRDRhbXdnWUVCQnZmdEtuSkZSRVNKQ2hVc2dCWk42NHRkQm1XeTY3ZnU0ODc5SjhvZFBYRnJ5V2tZaG9teTJhcjFPNFR0MXA0TmtkY3VqNGpWRUJHcEtseklDY01IL1M1MkdaVEpZbU5qRThPd1F0eGFjaG9Pa3lES1JxL2UrT0RLOWJ2Qy9xQyt2NGxZRFJFUkVURU1FMldqeFNzM0NkdE5HdFpCb1lJRlJLeUdpSWlJR0lhSnNvbjNPMytjT25OWjJPZkhrRVJFUk9KakdDYktKcXZXSlk0VnJsdXJLb29YZFJHeEdpSWlJZ0lZaG9teXhlZkFMemh3OUl5d1A2UmZOeEdySVNMS090RXhNVmkxZnFmSy9JaXM5dkZURU5wMkc0SXBzNWVsZlhFTzl2RlRFQ1pNWDR4SFQvOFR1eFNkd200U1JObGc5WVpkaUl1TEF3QlVyVlFPbFNxVUVia2lJcUtzOGVxMU4rYi90UTRELytpQzJqVXFDOGYvZS9VV2YyVmdZUThEZlgyc1hEUTEyZkhOT3c3QXhzWWFIdlZydzlqWUNBQVFHUldGZXcrZVFtSmc4UE5mUUNhSmpvbUJWQ3BEdURRQ0VSRXlTS1VSQ1BvYWpFK2ZneEwvQ2Z5QzRZTjZva0s1VWdDQUw5K0NzWFB2VWRTc1ZoSGx5NVFVK1N2UUhRekRSRmtzTkRRY08vY2VGZllIc2E4d0VXbXhHN2NmQWdDYWViaXJISStJa09IVmEyK1ZZekV4TWZBTCtBamJQRGF3c3JSUU9XZWdKdGdHQm4zRnJBV3JrTXZhQ2swYjFmbnBXaGV2MklSMVcvYjg5SDBBb0pLYks3YXZXd2dBbURsL0pUWnMzWmZpdFNZbXhzaGprd3Y1OHRuaXdhUG5RaGlXeDhrQkFJYUdocGxTRTZVUHd6QlJGbHUzZFEraW9xSUJBTVdLdUtCT3pTb2lWMFJFbFBscU51eUV3S0N2aUkzL0ZLeDE1NEhDT1krR3RiRnMvbVNjUDdaVjVUVXZYM3VqY2V0ZStIUGc3K2phc1VXYTc3RnIzekhFeHNhaFk1dW1NSlQ4ZklRcFVheVFFS3EvQllmaS9LVWJjQ3FRLzRlV0trN2FIYWhyeDVZb1U2bzRURTJNWVdabUNndHpNeHc2ZmhhSGo1L0Q3UXY3aENmYTMwdjQzaGthTXA1bEozNjNpYktRTkVLR0xUc09DdnNqQi9jVXNSb2lvcXdURlIyTkFvNzJhRlMvbHNyeDdmOGNSblJNN0UvZlB5eGNLanh0YmVYWkFOSUltWEJPSm9zRUFNVEZ5VldPcTJObWFnSTlQZVVTYk0wYTEwV3p4blVCQU9jdTNzRDVTemZnVWI4MkpvNGU4TU4xU2lOa2lKQkZvbml4UXNuT0tSUUt2UEgyVFhhOGFDRm5HQnNiUVI0ZmhvMzRaRGhiTVF3VFphRWR1NDhnTkN3Y0FPRGk3SWpHRFdxTFhCRVJVZFlwWHF3UXhnM3ZxM0xzNkluem1YTHZ0WnQzSXlRMERBRFFzS1g2Qnd0M0h6eUJhOVdtcWQ3bjRvbnRjSEYyVEhiYzI5Y2ZBRkJRemJtTWVQejBKVHIzR3A3aStXYnQraVE3Tm4zQ1VNeGRzaFp5dVhLWVJLK0I0NkZ2a05qam9GZlh0aGc5N0krZnFvdFN4akJNbEVXaVkyS3dlc011WVg5SXYyN0Mwd2dpSWwxMDQvWkRMRnkrUWRpUGpIK2l1M2J6Ymh3OGRrYmwya1d6eHdtaDFmdWRQOVp1MmcySnhBQWVEWDVOZGw5cGhBd1hMdDlFYmh0cjFQaWxZcW8xbUp1YnFUMyt6amNBQU9DWVA2OHd0QzA5REEwbDBOZFBESzYvVkM2SGwvZE9KN3R1MWZxZDJMTHpJRzZkMzV2czNPZkFMNUJHeVBET053QzdENXhBdTFZZWNIVElCd0JZdkdKanVtdWhIOE13VEpSRjloNDhoVy9CSVFBQXgvejUwTEpaQTVFcklpSVMxN2ZnRU54NzhCUWxpeGRPTVpSKyt4YUN0ejUrd25BSGhVS0JNWlBuSXlvcUdzTUc5RkM3WUpHUGJ3QXVYTDZKWWtWY3NHTGhsQitxelNjK0RQY2NPRDVEcjl1L2JibEtoeUI5ZlgzRXhNYml4VXN2bGVzK0JRWWhMaTRPajUrOVZEbHVrOHNhUlFzN1krQWZYWERoeWkwaERDZE1xbHU0YkFNbjFHVXhobUdpTENDWHkxVVcyZWpmdXpNa2twelQ4b2VJS0N1OGV1Mk51VXZXcWh4TEdOcVExSnlwSTFHeGZHbGhBbDNmM3pzS0UraU9uRGlQb1dObUN0Y3VYTFlCZCs0L1Fha1NSVEM0WDlaMTQvRjU1dytKeEFBOWYydWJydXRQbnJrTS8vY2ZrU3VYZGJKenI5NzRvSDMzb1RBMk5oS2VHc2ZHeENJbU5oYmQrNDBScm91S2lrYWorcld3WnNsMDVUV3h5ckhWQnZHdmlZdVRReTZYdzhpSVlUZ3JNUXdUWllFekY2NGo0TU1uQUlDRnVSazZ0RWw5REJzUmtUYnc4UTNBbHAwSFZZNGxURzc3RWRkdTNzZktkVHRnWldXQkZRdW5aa29IQ1hWaVltTVI4T0V6WEp3ZDB6MTU3dDdEcDhvd2JHMlo0alVIZHF5RWE4bWlBSURsYTdaaHc3WjllSGp0c0hDK1MrK1JLdGZIeGlvbjBFbml1MGxFUlN1SGF6QU1aeTJHWWFJc3NHUFBFV0c3UTV1bU1PWVBNaUxTQVVtZmNpYm9QWGdDQ2pvNS9ORDlLbGNvZzZxVnltSDRvSjRvVXNncE0wcFV5OWZ2QStSeU9RcTVGRWo3NG5qQkljb24zdFpXS1lmaHQ5NSt3bmJnbDYrUXkrVjQ5dDhiNFZoRWhBeFdWb245bGNQQ3BRQUFrL2pXYTlFSllaakRKTElVd3pCUkpndjQ4QW1YcjkwUjludDBhUzFpTlVSRTR0cXdZczRQdjliWTJBZzdOeXlHUkdLQWhjczJwTmcyTFN4TUdTSjlmQU13ZmU2S0ZPOVhxMW9sMUs5YlBkbnhoTWx6aFp3ekVvWkRZV2xobnVvUXVGR1Q1aVliSnRHdTJ4RGhmRlJVTk96dDdSTHZHUndLQURBek5SWE9Bd3pEV1kxaG1DaVRiZnNuOFNPd0dsVXIvUEFURVNJaWphTlFDQi8xSjZXbnB3ZURKSzNDTWlJaGJHN2ZmUVRCSWFHcFh2dnBjeEEyYmQrZjRubGpZeU8xWVRoaDhweEx3ZlNINFpEUWNEZ2tDYkxxWkhTWXhMZjRNSnc3dDNJY2NuUjBEQUFPazhocURNTkVtU2cyTmc3LzdEc3U3SGZ0MUZMRWFvaUlzdGVwczFkUTFDMTU1eHg5ZlgyOGZYenVwKzU5WXY4NnhNVXZWL3k5Z1BlZjBLbm5uM0FyV3dyTFUra21ZV1ZwcnZiNCsvZzVIcWZPWHNhVDc3bzlxQk1YSjBkY1hKemF5WE5KM1h2d0ZJRkJYd0VvK3hqSHhzYmk0dFhid3ZuZzRGQ1ZZUkwrN3ovQ0pwZTE4Q1NZWTRhekI4TXdVU1k2OGU4bDRjbUZiUjRiZUhDUkRTTFNJY1dLdUtCRmszb3F4MDZmdjRyblNjYkovaWdIKzd3cG5vdUxYN25OMk5nSVRvNzJHYjYzbnI0K2pBd05jZnZ1NDNSZHIxQW9BQ0RWeVhNQXNIakZKdUhKZGtSRUpDSmtNb3lhT0ZjNEh4SVNCbWZueEU4UG43MTRyVEp1T1VwNE1xeCsrV2JLSEF6RFJKa282Y1M1enUwOVZScXhFeEZwdXlLRm5UR2tmemVWWS83dlAyWW9EQ2NFMit4Y3BHamlxUDZZT0twL3VxOS8rdndWUER2MFF5NXJLN1huQ3pvNVlPNjBVZkJvV0Z1NEptR1l4TjFMQjRUckxseTVKVHdGanBCRnd2dWRQenBWYmlhY0Y4WU04OGx3bG1JWUpzb2tQcjRCdUhYM0VRRGxEL0h1blRseGpvZ29QV1NSa2JoNTV4RXNMY3h3K3R3VkFJQk5Da0V6SjBqb0pHR1RTMzJOSWFGaHNMZTN3OE1uL3duSDFBMlQwTlBURTRMdTVXdDNvRkFvVkJidzRKamg3TUV3VEpSSmt2YldiRkMzQnV6eTJJaFlEUkdSNWpDVVNOQno0RGloSjdGcnlhTEluOGJrTkRFbERJZXpUbUdZeEtGalo3RnV5eDZWWXduZEpBWU1uNnB5dkxDTEU0N3ZYWXVqSjg4REFHb21XVTQ2WWN5d01idEpaQ21HWWFKTUVCVWRnNzBIVHdyN25EaEhSTHBJM1FwMGo1NG1QaDIxeVdXTlNoWEt3TkpDZFNsbWlVU0NHUk9Id1QvZ0l5d3R6ZEhhc3lFQTVhVGtoRUNZbW9RUUhSY25UN0g5V2xJbXhzWUFnTWlvcURTdlZTZGhVcHlacWFuSyswa2tFaGdiR1dMRTRKNFlNYmlueW12VWRaT0lpNU5ES28xQVlOQlhuTDE0SFJYTGwxYjVJeURoZlN3czFFLzhvOHpCTUV5VUNZNmNPSWR3YVFRQUlMKzlIWDZ0VVZua2lvaUlzcCs2RmVnU1B1b0hnT3BWM2JCLzIzSzFyMjNmeWlQWnNSUC9YbEpabWprdGR4ODhnV3ZWdEZmOFhMVjRHZ0JnNElocDZiNjNPdk9Xck1XOEpPRy9TL3ZtbUROMVJJclhoNGFGbzU1bmQ0U0ZTeEV1allCTUZnbHpNMU40ZXJnaktpb2FYVHEwVUxuKzZvMTdBQUJIaDN3L1ZTZWxqbUdZS0JQczJKMDRjZTczTG0yeWRlSUhFVkZPb1c0RnVyRlRGbUR2b1ZNL2RMK0N6ZzdvbUFYTDJUczU1b2VwcVFsR0R1NlZxZmN0NDFvY1ByNEJHRHRsQWFRUk1rUkV5QkFURzR2Y3VheGhhMnVEOXEwOGtDZDNMdVRKYlFOYld4dlk1cmJCOGRNWHNXdmZNVGdWeUk5S2JxNm82dDRPSllvVlFsaVlGQStmdkVEbENtVmhZVzZXOXB2VEQyTVlKdnBKcjk3NDRPR1RGd0FBQXdNRGRHeWIrVCs0aVloMFVma3lKVkcrVE1rc3UvLzNuUzh5UTJSa0ZGcDVOa0JCSndjNE96bkN3ZDR1MWM1Q1g3NEdZK2ZlbzVnK2ZpaGNuQjBoazBYaXl2VzcwTmZYUjdreUpUQjd5dkJNcjVGVU1Rd1QvYVROT3hMYjVIaDZ1S2ZZYW9kSW14dzRjQURYcmwwVHV3eU5WYVpNR2ZUczJUUHRDelZJMHBaaFNjMmJNUnJ6Wm94V2U2NUVzVUx3ZVhvaEs4dktkaVlteHVqY3pqUGQxN2RvV2crbXBzYW9WNmNhQU9ESnpXTkNIMk4reXBnOTJBU1Y2Q2ZJWkpFNGNQUmZZYjhiSjg2Ump2RDM5OGZqeCtsYm9JQlV2WHIxQ2o0K1BtS1hRVGxJUS9lYUt2dDZlbm9Nd3RtSVQ0YUpmc0wrSS84aU1sSTVHN2xvNFlLb25LUS9KSkcyczdhMnhxSkZpOFF1UStQMDdkdFg3QktJS0FrK0dTYjZDVWxuVGZmb3drVTJpSWlJTkEyZkRCUDlvR2N2WHVPMWwvS2pUaE1UWTdScjJWamtpb2lJZnQ2NWl6ZmdVc1pkN0RLSXNnM0RNTkVQT25UOG5MRHQyZGdkcHFZbUlsWkRSSlRvdFpjUHZONzY0c3UzRUh6N0ZvS1kyTmhVcjMvcjQ1ZE5sVkZPNFAvaG85Z2w1Q2dNdzBRL1FLRlE0TUNSMDhKK3kyYjFSYXlHaUVqcG4zM0hzWDNQRVR4OS9pcERyMU1vRkp5d3BVUDgvUmlHazJJWUp2b0J0KzQreHBldndRQ0FQTGx6b1VhU3RlU0ppTEtiTkVLR1hnUEg0OWJkUnovMGVnWmgzVkt0cXB2WUplUW9ETU5FUCtEdzhiUEN0cWVIT3d3TU9CZVZpTVFSR2hxT05sMEg0ODNiZHlySHk1VXBnVUlGblZEQUlSOGtFdjY2cDBSVks1Y1R1NFFjaGY5M0VHVlFUR3dzanY5N1VkaHYyYXlCaU5VUWthNGJNMlcrU2hCdTVka1FnL3AwUWJFaUxpSldSYVE1R0lhSk11alMxZHNJRFEwSEFOam5zMFBGOHFWRnJvaUlkTldSRStkeDZ1d1ZZWC81Z2lsbzNvU2RJSWd5Z3AvdEVtWFE0U1JkSk5xMmFDUmlKVVNrNjlaczJDVnNkMmpkaEVHWTZBY3dEQk5sUUZSVU5QNDlkMVhZYitYSklSSkVKSTduTDczdy9PVWJZWC9NbjMxRXJJWkljekVNRTJYQXlUT1hFUlVkRFFBb1Vhd1F4K1FSa1dpdTNiZ25iTmVyVXgyMmVXeEVySVpJY3pFTUUyVkEwaTRTbkRoSFJHTHlmdWN2YkRkMHJ5RmlKVVNhaldHWUtKMUNRc053NmRvZFliKzFaME1ScXlFaVhlZjlMbkhWdUlKT0RpSldRcVRaR0lhSjB1bnc4WE9ReStVQWdJcHVyc2h2YnlkeVJVU2t5MEpDd29WdGF5dExFU3NoMG13TXcwVHBkUGhFWWhlSlZod2lRVVJFcEJVWWhvblM0Y1BIUU54NzhCUUFvSyt2ajViTjZvdGNFUkVSRVdVR0xycEJsQTRIajUwUnRtdFZyOFNQSklsSXE1eTVjQTE5aGt3U3V3ektKcU9HOU1iZ2ZsM0ZMaVBINEpOaG9uUlE2U0xSbEUrRmlZaElnK21KWFVET3dqQk1sSWJYWGo1NCtkb2JBQ0NSR01DajRhOGlWMFNrR3o1K0NzS3ovOTdneTlmZ0gzcDlhR2c0bHEvWmhnaFpaQ1pYUnFUaEZHSVhrTE53bUFSUkdvNmR1aWhzTjZwWEMrWm1waUpXUTZRNy90NzBEelp0MzQvSll3YWhkL2QyR1g3OXBXdDNzR2pGUm9TR1N6RnhWSCtWYzV0M0hFRFFsMi9wdWsvSE5rM2hWQ0IvaHQ5ZlU5V3ZXeDBiVnN3UnV3ektaQXVXcnNmS2RUdkVMaU5IWWhnbVNzT1o4OWVFN2FhTjZvaFlDUkZsUlBNbTd0aSsrekEyYnR1SHp1MmFvYkNMazNCdXg1Nmo4SDduQjFNVEV3Q0FYQzZITkVJR1kyTWpHQmthQWdCaTQrSWdrMFdpWnJWS09oV0dpWFFOd3pCUktqNEhmc0h6bDI4QUtMdEkxS2xWVmVTS2lDZ3RhemZ0RnJZZDh1ZEYrWmdTT0h2aHVuQ3NkL2YyQUlBRzdqV3hac2wwc2hGUDBnQUFJQUJKUkVGVUFNREwxOTVvM0xvWFprMGVqdmF0UEFBQU4yNC9ST2RldzdPeGNpSVNBOE13VVNxT24wNGNJbEd6V2tWWVdwaUxXQTBScGNlU1ZadVRIWHZ4NnEydzNlTzNOdGxaRGhIbGNBekRSS240OS94VllidWhlMDBSS3lHaTlIcHg1MlM2cm52OXhnY0xsMjBBQUdHUzNxbXpsL0hPTndBQTRQLytVOVlVU0VRNUNzTXdVUXJDd3FXNGRmZXhzTy9Sb0xhSTFSQlJla1hIeENBa0pFenR1Vnk1ckdBb1VmN3ErL1E1Q0tmUEtmL2dqWTZPQVFBOGZmNGF2bjRmQUFBeWRxSElkTXZXYk1XbGEzY3dZOEpRdUpZcWxtbjMvZmdwQ0lOR1RZZHJ5V0tZTVhGb3B0MDN1MzM4RklSbGE3YWlZOXVtS0YrbXBOamw2QXlHWWFJVW5MMXdIWEs1SEFCUTFyVUU4dHJsRWJraUl0MjBjKzlSWExwMk85VnJPclJ1QWs4UGR3REE5VnNQOEh2L3NXcXZPN0JqSlNxV0x3MEFxRldqY3JJeHc2T0c5dWFZNFV6dzFzY1B4MDVkUU9QNnRWR2lXQ0hodUplM0grNDllSXJRTU9rUDMzdnpqZ093c2JHR1IvM2FNRFkyQWdCRVJrWGgzb09ua0JnWS9IVHRtU1U2SmdaU3FRemgwZ2hFUk1nZ2xVWWc2R3N3UG4wT1N2d244QXVHRCtxSkN1VktBUUMrZkF2R3pyMUhVYk5hUlliaGJNUXdUSlNDZjVOMGtXakVJUkpFb3ZIeTlvV1h0MitxMTFTcjRpWnNseTlURXR2WExWUjdYYkVpQlRPMU5sSnY4NDZEMkxycklDd3R6RlhDOE04S0RQcUtXUXRXSVplMVZhWjA5MW04WWhQV2JkbVRDWlVCbGR4Y2hmL3VaczVmaVExYjk2VjRyWW1KTWZMWTVFSytmTFo0OE9pNUVJYmxjY29ITUlieEhVMG9lekFNRTZrUkhST0Q4NWR2Q1BzTjZ6RU1rK1lMRGdsRlNHZzRRa1BERVM2TlFHUmtKS0tpb2hFVkhZM0lxR2hoVytYZlVkR0lqbzVSMlkrS2pvYTlUZmI5c2g0M3ZDKzZkVzZWNmpWR1JvbjEyT1N5UXEzcWxkSzg3NnZYM3BpN1pDMEE0TnUzRUFEQWlkTVhoZUQ5L2tQV2pSbjJDL2lJc3RVOGYrb2UwZ2lac1AzK1UyQ21EanY0R2RJSUdRNGUvUmNtSnNabzI5SWpVKys5YTk4eHhNYkdvV09icHNKd2w1OVJvbGdoSVZSL0N3N0YrVXMzNEZRZ1A2cFdLcGZoZXhVcVdFRFk3dHF4SmNxVUtnNVRFMk9ZbVpuQ3d0d01oNDZmeGVIajUzRDd3ajdoaWZiM1l1UGlBQUNHaG94bjJZbmZiU0kxcnQyOGo2aW9hQUJBQVFkN2xDeGVXT1NLaUJLRmhrbmgvYzRQWDc0RUl5UTBES0ZoNFFnSkRWTnVoNFlyQTIvQ3NSRGwrWEJwUktiVzRGblBMZTJMTW9taG9XR0dGcnQ1NitPSFBRZlZUNkxyM3JrVkhPenpDdGV0MmJCTDVmeUZLN2R3NGNxdEh5ODJuU0lqb3hBVy91TkRCYjRuaTR6S3RIdjlySTFiOXlFc1hJcld6UnZDd0VCZkpiVEh4WWU5eUtnb2xlUGZrMGdrTURaUy9ZTXJMRndxUEcxdDVkbEE1ZlVKNDd2ajR1U3AzaGNBekV4Tm9LZW5YSSs0V2VPNmFOYTRMZ0RnM01VYk9IL3BCanpxMThiRTBRUFMrK1VtSTQyUUlVSVdpZUpxbm9nckZBcThVZk1wUjlGQ3pqQTJOb0k4L3Z0anhDZkQyWXBobUVpTnBBdHROS3BmUzhSS1NCZko1WEo4K0JTSWQzN3Y0ZWYzQWUvOEF2RE83ejE4L1pYYm9hSGhZcGNJUlE1ZXp2WHJ0eENjdTNoRDdibVdUZXZEd1Q0dlRFMk4wY3F6SWY2YU93RkE0cGpoQmJQR0NtT0diOTk3akI3OXg4TEFRRC9iYXY5aDhmTWJ4QllTR29hMW01VjluZzhlUFlPRFI4K292YTduZ0hHcDNxZGxzd1pZT20raXlyRzFtM2NqSkZRNU1iSmh5NTVxWDNmM3dSTzRWbTJhNnIwdm50Z09GMmZIWk1lOWZmMEJBQVhWbk11SXgwOWZwanJXdkZtN1BzbU9UWjh3RkhPWHJCWG1xZlFhT0I3NlNmNjc2OVcxTFVZUCsrT242cUtVTVF3VHFYSG1RcEl3WEk5aG1MS0dqMjhBM3J4OUIrOTMvdkR6L3dCZnYvZnc4UTJBVDN4cnI4eG1ibVlLS3lzTFdGdFp3dHJLRXNiR1JqQTJNbEwrTzZYdEZNN2Z1bllSbno3NFpVbWRQNnR5aFRJNGMzaFRxdGNjK1dkTm12ZXBXcWxjdXR1MFpaUkQvcnlZM09qbmhrbXMyN3diSHo4SEtlL25ZSjhaWmYyMDJRdFdJeXhjaXRJbGlxSndJYWRrNXg4OGVvNkFENTlRdmFvYjh1UzJTZkUrbGR4Y1ZmYTkzL2xqN2FiZGtFZ000TkhnMTJUWFN5Tmt1SEQ1Sm5MYldLUEdMeFZUcmRIYzNFenQ4WVNXZW83NTh3cWZES2FIb2FFRSt2cUp3ZldYeXVYdzh0N3BaTmV0V3I4VFczWWV4SzN6ZTVPZCt4ejRCZElJR2Q3NUJtRDNnUk5vMThvRGpnNzVBQUNMVjJ4TWR5MzBZeGlHaWI3ejhNa0xCQVo5QlFCWW1KdWhTc1d5SWxkRTJ1RFppOWQ0OXQ4YlBIdnhHaTllZXVIcDg5ZUlrS1grY1c1cVhKd2Q0ZWhnRHl0TEMxaGJXeWovSFI5eXJhMHNrY3ZhRXBhVzVzSitiaHZyVFB4cWdNZjNiMmJxL1RKVFNHZ1luang3cGZaY0pUZFhEQjQ5QTYrOTNxa2NqNGxSdGxhYnUvaHZMUDk3VzdMWERSLzRPMW8zYjVocE5acWJtYUozOTNZL2RZLzloMDhMWWRnMGhUR28yZW5xalh2WWMvQWtjdHRZWTl1NkJjaVRPMWV5YTRhTm5ZMkE0NTh3dEg4UFZLK2F2cUUyQ29VQ1l5YlBSMVJVTklZTjZJSGhnMzVQZG8yUGJ3QXVYTDZKWWtWY3NHTGhsQitxUCtHUDBKNER4MmZvZGZ1M0xVZWxDbVdFZlgxOWZjVEV4dUxGU3krVjZ6NEZCaUV1TGc2UG43MVVPVzZUeXhwRkN6dGo0QjlkY09IS0xTRU1KMHlxVzdoc0F5ZlVaVEdHWWFMdm5MK1UrRXUrVWYxYW12RVJLZVVZRWJKSVBJOFB2Yy8vZTRPbkwxN2oxV3R2eE1UR1p1Zys1bWFtS09qa0NHZG5CeFIwU3ZqSEVRV2RIZUZnYjZmeUpJcFVQZi9QQzEzN2pGSjc3dXlSTGFoZXRRSUtGMHg4YWlsWHlMRno3ekVBeWtsVXpScTdKeHV2NmxRZ2Y5WVZyQVUrZkF6RW4rTm1Bd0JtVEJ5bU5nai9xSVhMTnVETy9TY29WYUlJQnZmcm1tbjMvWjdQTzM5SUpBYm8rVnZiZEYxLzhzeGwrTC8vaUZ5NWt2K2grZXFORDlwM0h3cGpZeVBoLzlYWW1GakV4TWFpZTc4eHduVlJVZEZvVkwrVzBPSXZOdjduaEVIOGErTGk1SkRMNVNvVFJDbnpNUXdUZmVmeXRUdkNkcjFmcTRsWUNXbUMwREFwYnQ5N2hCdTNIK0RtblVkNDl1SjFobDVmb1Z4cEZIUjJGQUt2aTdNam5KMGNZSnNuNVkrUUtYM1dMWjhGdDdMS3Aydi9ucitHaVRNV0F3RCs2TjVlNWJvcHM1Y0pINHZMNVhLRVM2V1lNVEZqVHdkMTNkQXhNeEgwNVJ1NmRXb3A5SHZPRE5kdTNzZktkVHRnWldXQkZRdW5aa29IQ1hWaVltTVI4T0V6WEp3ZDB6MTU3dDdEcDhvd2JHMlo0alVIZHF5RWE4bWlBSURsYTdaaHc3WjllSGp0c0hDK1MrK1JLdGZIeGlvbjBFbml1MGxFUlN2L3UyUVl6bG9NdzBSSmhJWko4ZkRKQzJILzE1cFZSYXlHY3FKd2FRUnUzMzJNRzdjZjRNYWRoM2oyNGpVVTZaaE5abWViRzY0bGk2SlVpYUlvWFZMNVQyR1hBc0tzZHNwOHVheXRZR2ViR3dCZ2FXR2U3THhDb2NDc0JhdXc3WjlER0QraUgrWXNXb1B1blZ2am4zM0hZR2ViRytOSDlNdnVralhXSHowNndOek1GTlBHWis3cWI1VXJsRUhWU3VVd2ZGQlBGRkV6QmpteitQcDlnRnd1UnlHWEFtbGZIQzg0ZnBWRGE2dVV3L0JiNzhSeDlZRmZ2a0l1bCtQWmYyK0VZeEVSTWxoWldRajdDUjFHVE9LSHZVUW5oR0VPazhoU0RNTkVTVnhPc3NxVlc5bFNzTEpNL2d1VWRFdTROQUozN2ozRzlkc1BjVE0rL01wVG1ibXZyNitQd2k1T2NJMFB2S1ZLRkVINXNpVlQvWVZKMlM5Y0dvR3hVeGJnK09tTG1ESjJNR3BXcTRnNWk5YWdyR3R4bENzekVxTW16a1ZJYUJobVRCekdJSklPamV2WFF2MDYxWEgvMFRPYytQZFNpdGM5ZmE0Y3k3MWwxMEg4ZS81cWl0ZE5IRFVBRW9rQmpJMk5zSFBEWWtna0JsaTRiRU9LYmRQQzRsZTA4L0VOd1BTNUsxSzhiNjFxbFZDL2J2Vmt4eE1tenhWeXprZ1lEb1dsaFRra2twUlh2UnMxYVc2eVlSTHR1ZzBSemtkRlJjUGUzaTd4bnNHaEFBQXpVMVBoUE1Bd25OVVlob21TU0RwRTR0ZWFWVVNzaE1RaWpaRGg5cjNIOGNNZUh1THA4OVREcjRHQkFjcTVsa0MxS202b1h0VU5sU3VXaFptcFNUWldySm5rY25tYXZYRVR4ay9HeE1TazJUczJnYW1KY1pyWDNMcjdDS01uejRldjMzdU1HTndUdmJxMXhjdlgzc0w1ZGkwYkl6UTBIRFBtcmNEakp5K3hZUFpZNGFOdVNwbEVZb0RuLzczQnB1MzcwN3oyMUpuTHFaNGZON3l2RURJVC9yMTk5eEVFaDRTbStycFBuNE5TZlg5all5TzFZVGhoOHB4THdmU0g0WkRRY0Rna0NiTHFaSFNZeExmNE1Kdzd0M0ljY25TMGNtSW5oMGxrTFlaaG9pVE9Ycnd1Yk5kaEdOWVpvV0ZTbkRwN0djZFBYY1MxVy9lRWNYdnFHQmdZb0d6cDRxaFcxUTNWcTFaQUZZYmZIL0xPN3ozY20zVkwxN1Z6bDZ3VlZvcExTOUtXYWUyN0ovL0lmdW5xTFRoNjhqejA5UFF3ZGR4ZzlPeXFmckpVcjI1dGtjdmFFbU9uTEVDemRuM1FyMWNuRHB0SWg3WXRHNk5lbmVSaE04SE1lU3Z4Ny9tcldEWi9NaXFVTDUzaWRlckMzNG45NnhBWHAvNFAwNEQzbjlDcDU1OXdLMXNLeTFQcEpwSFNwMzBKcXcyZU9uc1pUNzdyOXFCT1hKd2NjWEZ4YWlmUEpYWHZ3Vk9oTzVHM3J6OWlZMk54OFdyaUo1REJ3YUVxd3lUODMzK0VUUzVyNFVrd3h3eG5ENFpob25pdjN2amdhL3lTckthbUpxajRYWjlMMGk1aDRWS2NQbmNWeDA5ZHdKVWJkMU1Nd1ByNitzbkNiMFpXUXlQMXpFeE5zdVRURjB0TGMrRXA4cEQrM1lTdUVROGVQOGZXWFlmUXJGRWQzTDczR0hPbmpZUjdHaE5rMjdSb2hPSkZYVEJ4eGhLMGJOWWcwMnZWUmhibVpyQklvWTh2b1B6WkNpakgwRHM1WnF3M2NzTEtnZW9rckd4bmJHeVU0ZnNDZ0o2K1Bvd01EWEg3N3VOMFhaOHdUeUMxeVhNQXNIakZKdUhKZGtSRUpDSmtNb3lhT0ZjNEh4SVNCbWRuQjJILzJZdlhLdU9XbzRRbncrSzN6dE5tRE1ORThTNGxHUzljcDJZVlRtelNRdElJR1U2ZHVZemovMTdDbFd0MzFMWTcwOWZYUjVuU3haVERIcXE0b1dybDhneS9XU0JmWGx0cy9YdCtsdHo3NHlkbDc5MWZhMVFSK29RYkdCaGc2NjVES0ZyRUJaZFA3VXpXT2kwbFpVb1h4K0YvVm1kSm5aUnpUQnpWSHhOSDlVLzM5VStmdjRKbmgzN0laVzJsOW54Qkp3Zk1uVFlLSGcxckM5Y2tESk80ZSttQWNOMkZLN2VFcDhBUnNraDR2L05IcDhyTmhQUENtR0UrR2M1U0RNTkU4YTVjdnl0c2M3eXc5cEJHeVBEdnVhczRkdm9Dcmx5N2krajR4UldTMHRmWFI3VXFidkQwcUl0bWpldHlzcHVHSzErMkpFNGYzQWpuSkwyQld6U3RoeFpONjZYNG1oTEZDc0huNllYc0tJKzBRRUluQ1p0YzZzTndTR2dZN08zdDhQREpmOEl4ZGNNazlQVDBoS0I3K2RvZEtCUUtsUVU4T0dZNGV6QU1FMEg1VWRUTjJ3K0ZmZmZhN0MrczZaNzk5d1piZGh6QTRSUG5VbHhhdFVyRnNtamVwQjQ4UGR3emZZVTJFbytacVFsS0ZDc2tkaG1reFJJbThsbW5NRXppMExHeldMZGxqOHF4aEc0U0E0WlBWVGxlMk1VSngvZXV4ZEdUNXdFQU5aTXNKNTB3WnRpWTNTU3lGTU13RVlCYmR4NEtUd3dMdXpnaGZ4b3poQ2xuaW9xT3diR1Q1N0h0bjhNcS9hS1RxbEN1TkR3OTNOR2lhVDJoQnkwUi9SeVpMQkx5ZFBUYlRoamJHeGtWbFdhSEVBTjlmVWdrRWlFUXB2WCt5dnZMMDlWNXhNVFlXS2pqUnlSTWlqTXpOVlY1UDRsRUFtTWpRNHdZM0JNakJ2ZFVlWTI2YmhKeGNYSklwUkVJRFBxS3N4ZXZvMkw1MGlxL2Z4TGV4MEpObjJ6S1BBekRSR0JMTlUzbi8vNFR0djF6Q0hzT25NUzM0SkJrNTh1VUxvN21IdTVvMGJRKy85QWh5Z0xOMnZmRld4Ky90QytNMTNQQXVEU3ZLVmJFQlVQNmRjUFFNVFBUZmQrN0Q1N0F0V3JUTks5YnRYZ2FBR0RnaUducHZyYzY4NWFzeGJ3a25VNjZ0RytPT1ZOSHBIaDlhRmc0Nm5sMlIxaTRGT0hTQ01oa2tUQTNNNFduaHp1aW9xTFJwVU1MbGV1djNyZ0hBSEIweVBkVGRWTHFHSWFKQUZ4S0VvYlpVazB6S0JRS1hMeHlDMXYvT1l5TFYyNGxXd1hPek5RVWJWbzBSTSt1N2JKMDVTb2lzVWdNRXhkN1NLbmxXSFpwMnJndUFnTy9aT285OCtXMVJVRm5CM1JzazNhNHpTZ254L3d3TlRYQnlNRzlNdlcrWlZ5THc4YzNBR09uTElBMFFvYUlDQmxpWW1PUk81YzFiRzF0MEw2VkIvTGt6b1U4dVcxZ2Eyc0QyOXcyT0g3NkluYnRPd2FuQXZsUnljMFZWZDNib1VTeFFnaUxYeEcxY29XeXFYYm9vSi9ITUV3Njc4dlhZTHoyOGdHZ25FaFZvMW9sa1N1aTFBU0hoR0wzL2hQWXZ1Y0kvUHcvSkR0ZnBKQXp1blZxaVhhdFBQZ0xoTFNhZlY0N1BJYXlKKzdIejBFb2h4S2kxVEpxU09hR3lxVEtseW1aWmZjZTBqOTl2YTR6SWpJeUNxMDhHNkNna3dPY25SemhZRzhuckVLbnpwZXZ3ZGk1OXlpbWp4OEtGMmRIeUdTUnVITDlMdlQxOVZHdVRBbk1uakk4MDJza1ZRekRwUE11WHJrbGJGZXJYRDdkTFpjb2V3VjkrWVkxRzNaaCs1NGppUHh1NVRKOWZYMDBxRnNEM1R1M1FxM3EvR09HZEVQU2o4NjlNekJFZ2JLV2lZa3hPcmZ6VFBmMUxacldnNm1wTWVyVlVVN2Nmbkx6bVBCSkYxdDhaZytHWWRKNXQrNCtFclpyVkt1WXlwVWtocS9mUXJCNi9VNXMyMzA0V1FqT2JXT056dTA4MGIxeksrVExheXRTaFVUaXFGS3hyTEQwOE02OXg5Q3ZWeWVSSzZJZjFkQzlwc28rUTNEMlloZ21uWGNyeVlwRDFhcTRpVmdKSmZYMVd3aldiTnlGYmY4Y0ZtYUtKNmhRcmpTNmQyNkZaaDUxaFliMVJMcW1hYU02c0RBM1E3ZzBBdS84QW5ENHhEbTBiRnBmN0xLSU5BN0RNT20wd0tDdmVPY1hBQUF3TmpLQ1c5bFNJbGRFd1NHaFdMMWhGN2J1T3FRMkJFOFkxVjlZVll4STF6WHpjTWZ1L2NjQkFCT21MVUw1TWlYaDR1d29jbFZFbW9WaG1IVGE5ZHNQaE8yS2JxV0ZOZVFwK3dXSGhPTHZqYnV4WmVkQlJNaFUrNFM2bGlxR1VVTjd3NzMyTHlKVlI1UXpqUjdhR3lkT1gwUll1QlRTQ0JsYWR4bUVyWC9QUjFuWDRqOTh6N2ZlZmxpeWNuTW1Wa2s1d2UxN2laK0NncU13VkRBTWswNjduV1NJeEMrVk9VUkNETUVob1ZpN2FUYzI3MGdlZ29zV2RzYUl3YjNRcE9HdkhFTkhwSVp0SGh2TW1qSWN3OGJNQWdCOEN3NUI4NDc5NE5Id1YzUnMzUVNGWEp3eS9LVFkrNTAvbHE3ZWtoWGxVazZSOXZvb09vVmhtSFRhcmJ1SlN6QlhyVnhPeEVwMGowS2h3UGJkUjdCZzZYcUVob1dybkhOeXRNZWZBMzlINitZTlUyMUpSRVJBeTZiMUVSSVNodWx6VndncnZKMDZjeG1uemx4Tzl6MFVDZ1gvNE5RaE4yOC94T0IrWGNVdUk4ZGdHQ2FkRlJ3U2lqZHZmUUVBQmdZR3FGVGVWZVNLZE1lTGwxNFlOV2tlbnIxNHJYSThyMTBlRE9uWERaM2FOWU9oaEQrZWlOS3JlK2RXS0Y2MEVJYU5uWVZQbjROKzRBNTZTTWRxeXFRbENoU3dGN3VFSElXL2JVaG4zYmlkK0ZUWXJWd3BHQnNiaVZpTmJnZ05rK0ovaTlaZzE3NWpLc2V0ckN3d3RIOTMvTkc5dlVpVkVXbSthbFhLNDliNXZiaHcrU2IrMlg4Y1ByNEIrUG8xQklGZnZxYjVXajRVMWkwRkhCaUdrMklZSnAxMTgwNWlHSzVXdWJ5SWxlaUdnMGZQWVBiQzFRajY4azNsZU92bURURmw3R0RZNUxJU3FUSWk3ZUwrYXpXNC8xcE43REtJTkFiRE1PbXNwSXR0L01Jd25HVzh2UDB3ZnRwQzFabk1BQXE3T0dIQnpER29WS0dNU0pVUkVSRXhESk9Pa2tiSThOK3J0d0NVSy8wd0RHZStxS2hvL0xWcUM5WnQyWTNZMkRqaHVMR3hFWWIwNjRiK3ZUcXpsUjBSRVltT1laaDAwdlZiOTRYdGNxNGxPRjQ0a3oxLzZZWCtmMDZCcjk5N2xlTy8xcXlDdWROSHdjRStyMGlWVVdhS2pZM0ZvMGVQMHI2UVZFUkdScVo5RVJGbEc0Wmgwa20zN2lUK0FxL0twOEtaUnFGUVlPMm0zVml3YkwzSzArRDg5bmFZT25Zd1BCcitLbUoxbE5ta1VpbEdqUm9sZGhrYXFWQ2hRbUtYUUVUeEdJWkpKOTE5OEZUWTV1UzV6Qkg0NVJ1R2pwNmgwcVhEd01BQXZicTJ4WWpCUFdGcWFpSmlkWlRaMnJadGl6cDE2b2hkaHNheXN1S0VVYUtjUWsraFlHZEIwaTB4c2JFb1ZkbERlSEw1NU9ZeFdGcVlpMXlWWmp0LzZTWkdUcHlMYjhFaHdyRUNEdlpZdldUNlR5MExTMFJFbE5YNFpKaDB6ck1YcjRVZzdPTHN5Q0Q4RTZLaVl6Qjd3V3BzM1hWUTVYaXp4blV4ZitZWW1KdVppbFFaRVJGUitqQU1rODU1OE9pNXNGMitiQ2tSSzlGc1h0NSs2UC9uRkx6MjhoR09tWmdZWTlxNEllalVycG1JbFJFUkVhVWZ3ekRwbkllUFh3amJGY294RFArSWJmOGN4cXdGcXhBVkZTMGNLMWJFQld2K21vRWloWnhFckl5SWlDaGpHSVpKNXp4NGtoaUczUmlHTXlRbU5oWWp4djhQUjArZVZ6bmV0V01MVEI0N0dNWkdoaUpWUmtSRTlHTVloa21uaElWTGhkNjNFb2tCWEVzVkU3a2l6UkVTR29iZWd5Ymk3b01ud2pGTEMzTXNuVGNKOWVwdzZWY2lJdEpNRE1Pa1UrN2NTd3h5WlVvVmg2R0Uvd3VraDYvZmUveldaeFQ4L0Q4SXh5cVVLNDJWaTZkeUFRMGlJdEpvK21JWFFKU2RIanhKT25tdXBJaVZhSTQ3OTUvQXMyTS9sU0RjcGtVajdOdTJuRUdZaUlnMEhoK0xrVTVKMmttaVFyblNJbGFpR1k2Y09JOFJFK2FvckNZM2FraHZETzdYVmNTcWlJaUlNZy9ETU9tVXBKMGtPSGt1ZFl0V2JNVHlOZHVFZlVPSkJNc1hUT2FTeWtSRXBGVVloa2xudkhucmkzQnBCQURBd3R3TUxzNk9JbGVVTTBYSHhHRG82Sms0ZGZhS2NNelN3aHhiMXk1Z0t6b2lJdEk2RE1Pa014NG1hYWxXdVVJWkVTdkp1YUtpb3RGendEaGN2LzFBT09aZ254ZmIxeTlFWVJmMkR5WWlJdTNEQ1hTa001S09GM2JqZU9GazFBWGhNcVdMNDlqZXRRekNSRVNrdFJpR1NXYzhlZjVTMkdZbkNWWHFnbkM5T3RXeGY5dHk1TGF4RnJFeUlpS2lyTVV3VERwQkxwZmorWDl2aFAxSzVWMUZyQ1puVVJlRWUzWnRpdzByWnNQWTJFakV5b2lJaUxJZXh3eVRUdkR5OWhYYWc5blo1b2FWbFlYSUZlVU02b0x3a1A3ZE1ISndMeEdySWlJaXlqNThNa3c2SWVsVFlkZVNSVVdzSk9kUUY0UjdkV3ZISUV4RVJEcUZZWmgwd3JNa1liZzB3ekRrY25teUlOeTFZd3RNR1R0SXhLcUlpSWl5SDhNdzZZVG5ETU1xeGt4ZW9CS0VPN1ZyaGxtVGg0dFlFUkVSa1RnWWhra25QSDZhMkVtaVZBbmREc09MVm16RXZzT25oUDJXelJyZ2YxTkhpbGdSRVJHUmVCaUdTZXQ5RHZ5QzBMQndBSUNKaVRHS0ZOTGRucm5iZHg5UldXSzVTY002V1BLLzhkRFQweE94S2lJaUl2RXdESlBXU3pwZXVGVHhJaUpXSXE2VFp5NWowc3dsd242RHVqV3dZdUVVNk92enh3QVJFZWt1L2hZa3JjZnh3c0NOMnc4eGVOUU1ZZCs5OWk5WTg5Y01HQmp3UndBUkVlazIvaVlrclpjMERKY3FvWHRQaHIyOC9kQjcwQVRFeFNuN0xMdVdLb2JWUzZaRElqRVF1VElpSWlMeE1ReVQxdFBsSjhPaFlWTDhQbUFzSW1ReUFJQmovbnpZdG5ZQlRFeU1SYTZNaUlnb1oyQVlKcTBtazBYQys1Mi9zRitxZUdFUnE4bGVDb1VDL2YrY0FqLy9Ed0FBS3lzTDdOaXdDTGx0ckVXdWpJaUlLT2RnR0NhdDl1TFZXMkc3c0lzVFRFMU5SS3dtZXkxY3RnSFhiOTBIQUJoS0pOaThlaDVjbkIxRnJvcUlpQ2huWVJnbXJhYXI0NFZQbjd1S2xldDJDUHNMWjQ5RnhmS2xSYXlJaUlnb1oySVlKcTMyNm8yM3NGMnltRzRNa2ZEeTlzUFFNVE9GL2Q4NnRFRExaZzFFcklpSWlDam5ZaGdtcmZiRzY1MndYYlJJUVJFcnlSNEpFK2Fpb3FJQktEdEhUSnN3Uk9TcWlJaUljaTZHWWRKcXI5OG1DY09GblVXc0pIc01HenRMbURCbmJXV0pqU3Zud0ZBaUVia3FJaUtpbkl0aG1MUldoQ3dTZ1VGZkFRQjZlbm9vVWtpN3cvQS8rNDdqd3VXYkFKUmY3OXBsTTVFdnI2M0lWUkVSRWVWc0RNT2t0VjYrVGh3dlhLaGdBYTFlZHRqUC93T216MXNoN0k4YzNBdS9WQzR2WWtWRVJFU2FRWHZUQWVtOE55cERKTFIzdkxCY0xrZi9QNmRBSm9zRUFQeFN1VHdHOWYxTjVLcUlpSWcwQThNd2FTMHZiMTloVzV2SEMvKzFhZ3VleGJlUXN6QTN3L0lGazZHbnB5ZHlWVVJFUkpxQllaaTBsa29uQ1MxOU12emc4UXNzLzN1YnNEOXI4bkRrdGNzallrVkVSRVNhaFdHWXRKYnFrMkh0QzhNUnNrZ01IREVWQ29VQ0FGQy9iblcwOG1RL1lTSWlvb3hnR0NhdEpKZkw0ZU1iSU95WExLRjlDMjVNbWJVVUh6NEdBZ0RzYkhOajhaenhJbGRFUkVTa2VkaUFsTFRTbTdlK3doUFQvUFoyTURJMEZMbWl6SFhqOWtQc08zeEsyRisrWUFxc3JTeEZySWlJTk5tOUIwOHhmK2w2c2NzZ0RXZWdyNCtkR3hlTFhVYUdNUXlUVnRMbUlSSlIwVEVZTTNtZXNOKzljeXRVcThJMmFrVDA0NzZGaE9MVzNVZGlsMEVrQ2c2VElLMmt6WlBubHEvWkNyK0Fqd0FBdXp5NU1XRmtmNUVySWlKTmwvQkpHdEhQME5ST1Jud3lURnBKVzNzTWUzbjdZZldHWGNMK2pFbkRZR0ppTEdKRlJLUU5rb2FZaW02dUdEMzBEeEdySVUyaWdBSmRlbzFRYm12b0gxVU13NlNWdkgzOWhlMWlSYlFuREkrZU5CZHhjWEVBZ09wVjNkQ2s0YThpVjBSRTJpQnBpTEhKWllYcVZkMUVySVkwU1Z5Y1hOalcxQ2ZESENaQld1bWQ3M3RodTFEQkFpSldrbm4ySHo2Tis0K2VBd0NNREEweGIvcG9rU3NpSWlMU2ZBekRwSFhDd3FVSUNRMERvQXlOZHJhNVJhN281NFdHaG1QbS9GWENmci9lbmVEczVDQmlSVVJFUk5xQllaaTB6cnNrL1lWZHRPU3A4TndsYXhFY0VncEEyU3B1Y0ordUlsZEVSRVNrSFJpR1NldTg4MHNjSWxGUUM1NmUrdnE5eDY1OXg0VDlPVk5Id3RqWVNNU0tpSWhTZHV2dUk1ejQ5MUs2cnIxMDdRN09YN3FwTXU0MExZZU9uWVdYdDUvS3NjMDdEdURydDVCMHZmNnRqMSt5aVY3VDU2N0E3SVZyMG56dGsyZXZNR3pzYkZ5NWZqZGQ3L1U1OEFzV0xGMFBtU3d5WGRkbmhFS2h3SzI3anhBVkZaM3A5OVkxbkVCSFdpZHBHSFoyeWk5aUpabGowZktOd2cvdTJqVXF3NzMyTHlKWFJFU2tubHd1eDRLbEcvRGsyVXNVSzFJUXhZcTRwSGp0eVRPWE1XRDRWTmptc2NHVlV6dGhhbXFpOXJwck4rK2ovNTlUY0hEblNwaVptV0xDOU1YWXYzMjVjUDdLOWJ0WXVYWUgyclJvTEJ4NzdlV0R3S0N2K1BvdEJCOCtCY0kvNENQZXZQWEZpNWR2OFBWYkNBNXNYNEdLYnE3QzllY3UzWUN4a1JFbWpsSnRWUmtWRlkwNHVSeG04Ylc5Ly9nWmg0K2ZSY1h5cFZHN1J1VTB2eCs3OTUvQXluVTdJSmNyTUhaNEgrRjRkRXdNd3NNajBueDlBbE1UNDJUZm4rZi92VUhIMy8vRW9ENi9vVXFsY3VtKzEvZXNyU3hSb1Z5cEgzNjlObUFZSnEyakVvWUxhUGFUNFRkdmZYSGs1SGxoZitTUVhpSldRMFNVT24xOWZjeWRQaEtOVy9mR25FVi9ZOU9xLzZtOVRpYUx4T3dGcTJGdFpZbWdMOTh3ZDhsYVRKOHdWTzIxTWJHeENBdVhJaTVPamhuelZxSkhsOVp3S3BBZjg1YXN3NEEvdW1EV2dsV1lObUVJWkRJWk5tN2JoNkg5dTJIZ2lPbDQ3ZVVqM01QS3lnTDU3R3hSdW1SUjVNdHJpOGpvOUQxTlBYUGhHb2FQbTROWms0ZWpZOXVtR2Y1KzlPM1ZDYnYySGNQNkxYdlFycFVIaWhSeUFnQmN1SHdML1laTlR2ZDkrdlRvZ0ltakI2Z2N1M1R0RGdDZ2NzV3lHREI4cXNvNXVWeU9xS2hvR0JzYlFWOWZPUWdnTWpJSyt2cjZNREpTWFpHMWtwc3J0cTlibU9HdlRac3dESlBXOFZONU1xelpZVGpwVTJIMzJyL0FyYXh1Ly9WT1JEblQza09uNEIrL0dCQUFGSFp4UWdHSGZGaXljak1BSUUvdVhPamV1WlZ3ZnVMTUpmQi8veEYvTDUySks5ZnZZTXZPZzZoU3NTdzhQZHhUZkk4ZGU0N2lqZGM3ekpyMEp4WWQrV0I5QUFBZ0FFbEVRVlF1MjRDM1BuNVkvdmMyT05qblJmMDYxVEZteW55WW1wb0s0YTlHMVFyNDMvUlJzTTlyKzhORHkyN2RmWVNZMkZnVWpnK3g2ZUhyOXg3N2ovd3I3RHM2NUVOc1hCejJIejRGUTBObEVLM3hTd1VNRzlCRDVYWGU3L3h3NU1SNU5HMVVKOWtUOVVwSm5tSW51SGpsRm9vV2RvWjc3Vi93NHM1SmxYT1BuNzVFaTA3OWNXREhTcmlXTEFvQWFOdHRDRnljSGJGbzlyaDBmeTI2Z21HWXRJNjJQQmwrL3RJTEo4OGtqcnNiL1dlZlZLNG1JaExQc1pNWGNQditZNVZqK3c0bmh1TmlSUW9LWVhqcnJrTTRjT1JmZUhxNG8zSDlXcWhkb3pKdTNubUU0ZVBtSUplMUZXcFZyNlQyUGU0L2VvYVBud0pScjNsM1NBd01jUHJnUmd3Yk13dVBuNzFFeGRxdFlXZWJHeWNQckJldXQ3SzJ6TkM4RWFrMEF1T25MY0w0RWYxZ1pXVUJoVUtCY3hkdndOTENIQlhLbFU3M2ZRSStmTWJhemJ1VEhkKzA0NEN3M2J5Sk80WVArbDNsL0xtTE4zRGt4SGw0ZXJpamFhTTZxYjdIaDQrQnVIUC9pZkJwNFlUcGkvSGc4WFBoZkdSa0ZBQmc4TWpwd3NKTVByNEJlTzNsZ3ladFZSZFVXYnRzRnB3YzdkUDk5V2tqaG1IU0tuRnhjZ1I4K0NUc3V6ZzdpbGpOejFtMGZJT3czYWhlTFpRdVVVVEVhb2lJVXJibDczbnB1bTcvNGRPWU9tY1ppaGN0aEhremxMM1N6VXhOc0huTlBMVHVNaEE5QjR6RG5Ha2owYjZWUjdMWHpwc3hHaTdPam1qVmVTQ0c5dStPdURnNU5xMmVpK0NRVUxUdE9nVGpSL1RGNDZjdlVhMUsrWFRYdmVmZ1NkU3NWaEVBRUJ3U2hsMzdqa0VpTWNETVNYL2l3ZU1YZVAveE0renk1TWFVMlVzQkFQN3ZsUUgvNk1rTGVQbmFPOW45QnZYOURkV3J1aVY3VXZzOUwyOC90T3cwQU9OSDlrKzEzdWN2dlRCNDVIUk1IanRJWmI3SWtSUG5vRkFvVUxPYThnOEhIOThBNkVFUGcvc3BPdzM1K3IzSDNDVnIwYm1kSndyRUI5MUZ5emZDemphMzhFZkprMmV2c0hyRFRrN0FBOE13YVpsM2ZvbHQxZkxiMjhIQVFETWJwangvNllWekYyOEkrMlA0VkppSWNyaGJkeDhoSmlZMjJYRURBd05VcitxR1RkdjNZOGE4bFNqZ2tBK2JWdjhQNW1hbUFJREwxKzZnU3NXeTJMVnhDYnIzSFkzUmsrYmh6cjNIbURDcVAzSlpXNm5jNjgreHM5R3VaV1BJNVhHWXZYQTE1azRmaFg3RHBtRGtrRjV3S3BBZlEwYlB4UGxqVzlOVmIrQ1hieGd6ZVQ2bWpSOENRRG1jb2F4cmNXemZmUVJkTzdiRTNvUEtRQnNtbGVMZ3NUTUFBSGw4MTR0SFQxN2cyWCt2azkzenR3N040WmcvSDBMREV2dmRmODhtbHhWczgrVENXeDgvekZ1eUZnZDNya3l4eHBWcnQrT3RqeDlzY2lWK0h4UUtCZmJFMTJhZ24vZzd6dGJXUm5paS9QanBTd0JBemVxVmhHRVNHN2J0ZzZORFB1RWFZeU4ySlVyQU1FeGF4ZGYvZzdCZDBFbHpud3JQWGZ5M3NOMnNjVjBVTGV3c1lqVkVSR25yTjJ5SzBBODlLVk5URS96V3ZqbldiOTJMd2k1TzJMWnVBUnp6NXdNQS9MVnFDLzVhdFJrdG05Ykgwdm1UY0hEblN2UWJOZ1Y3RHA2RWoyOEE5bXhaS3R4bjU1NmpPSFBoR3J5OGZSRWNFZ3FwVkFZek0xTThmZkVLUzFkdlFYQklHTUxDcGJqNzRHbTY2bjMyUWhsbVN4UXJMQndiT2FRWGpwNDRqMy8ySDhlaDQyZmhZSjhYbDAvdGhFUmlBQUE0ZmU0cStnMmJqRWxqQnFKSGw5WXAzbnY3N3NPWS85YzZ0ZWVtVHhpS0hsMWFvM2YzOXZocjFXYWN2WGdkRGVyV1NIYmRheThmblBqM0VoclZxNlV5WCtUQzVWdnc4dlpOZHYydE80OVFzMkVuQU1wdUZRRHdlLyt4TUlvZnB4d1k5QlhQLzN1RG03Y2ZBZ0FpbzZKUy91Ym9HSVpoMGlxK0t1T0ZOYk90MnNNbkwzQTVmcGF3bnA0ZXh2S3BNQkZwZ0gzYmxpTXVMaTdaY1FNRGZVZ2paUGp3S1JCenA0K0NwWVU1b3FLaU1YcnlQQnc1Y1I2Vks1VEZqRW5EQUFENTh0cGkzN2JsV0xWK1I3SnhzKzYvL29KNnYxWkRrY0xPeUd1WEIxTm5MMFhGOHFYaDJiZ3VpaFZ4Z1cwZUd4dytmbFo0NHZuT053QWJ0dTVUVzZ0cnFXSkNHQzVaUERFTU8rYlBoNk43L3NiWkM5Y2hrMFZpK01EZmhTQ2NFWTNyMTA1eG1KNXJxV0lBZ0Y3ZDJtSHRwdDFZdG1hcjJqQThaK0VhNk92ckovdGs4TzlOL3lTN05wZTFKYXBXTG9kK1BUdWx1OFpYYjN5d2ZmZGhHSC9YWFVJWE1ReVRWa2s2VEVKVEo4L05TZEw0dlpWbkE0M3ZpRUZFdWlHdFQ3QldMbEsyLzdwMTl4RW16bGlDTjIvZm9YTTdUMHlmT0JSR2hvYUlrRVhDek5RRUVva0JodmJ2bnV6MWI3MzlZSi9QVGhnQ1VMdEdGUURBdCtCUTNMNm5uTHhuYUdnSWF5c0xBTUNMbDE2WU9WLzlFSVNlWGR2aXJiY2ZYSndkVllZZ0FFQUJSM3VzMjdJSHVheXQwS1ZEOHd4OEJ4SVZLZVFrdEZGTGlaV2xPVHEwYVlMTk93N2d3ZU1YS3VmdTNIK0NDMWR1b1VlWDFpcmYxL09YYnVMVzNVY29Wc1JGcFhYY3FzWFQ0T01iZ05EUThIVFhXTGxDR2Z6V29Ua1hjUUxETUdtWmQ3NmEzVmJ0K3UwSHdnOTFmWDE5REIvNGV4cXZJQ0xLR1dvMjdJU3Z3Y2xYZ1RNMk1zTERhNGZ4NVdzdy9yZm9iK3c3ZkFwV2xoYjRhKzVFdFBKc0FBRDQrQ2tJWGZ1TVFpVTNWMkZpM2ZkV3JOMHV0RTFMemRSeGd3RUFWU3FXRmRxWDNiNzNHTXZXYk1YY2FhTlF3TkVlOXZsczBlYTN3V2pnbnZ5SnJMbVpLY1lPNzRPb3FHaFltSnVsKyt0UDZzNzlKN2g2NDU3YWMrNi9KcmJKN04yOVBlclVySUlLNVVxcHpCT3BXTjRWTXlZT1E0dW05VlJlTzMvcE9saFpXdUNQN3UweGR1b0NsWFBUNTY3QWhjczMwL1U5VWlnVVVDZ1VPSHRrQzRmaGdXR1l0RXpTTWNPYXVQcmN2TVZyaGUzMnJUdzBNdEFUa1c3cTFxa2xaSkhKeDZGS0RKVERERFp0MzQ5OWgwK2hVYjFhbURGeEdPenoyUUpRZmx6ZmM4QTRmUGdVaUQ2L2QwangvbnUzTGtOKys3eG8xMjBJTnF5WURhZjRvWERQWDNwaDlLUjVPTFJyRlF3bHlsaXpjdDEyNUxYTEk3UnBDdzFUUGpHdFVMNDBTaFFyQkFDNGR1WWZoS2g1a3FxbnA0Y3U3WC9zaVhDQ2gwOWVxRzJ2QmdENTh1WVJ3ckNUbzczYXRtWUdCdm9xZlprVEZIQ3dSL3RXVFdCcGFhNzIzb1Zkbk5JMWdYRHZvVk1ZUFNsOUhVQjBBY013YVJWZi84UW53d1VjTkt0djRyMEhUL0hvNlg4QWxFK0ZodzNza2NZcmlJaHlqdjY5TzZkNmZ1aUE3cWhWdmJKS0s3R0RSODlnd296RlVDZ1VXTFY0R2p3YTFFNzFIdFBuTGtlMUttNHdNakxFeW5VNzhFZVBEcGcwWXpINjl1eUlOMTd2Y083aURRenUxeFZSMFRIQ0Vzb3BzYlF3aDZXRitsQUpBRzQxV3lMcXU1WHFFcnBKekpxL0NuT1hyRlU1bDNRbHR6NDlPcUJQRC9YQlhpYUxSRDNQNU1OQUltU1JBSUJwLzF1T2hjczJKRHMvYmZ3UURPbmZEV1ZLRmNmcGMxZlUzdnV0ang5S1ZXbVM0dGVVSUM0MitkaHVYY1l3VEZvakxGd3FOQm8zTURCQW50eTVSSzRvWTNic1BTcHNkMm52Q1FmN3ZDSldRMFNVZnRFeE1WaTVka2VLNXp1MWJZYjg5blpDRUE3ODhnMHo1cTdBMFpQbjRlTHNpRFYvelJBbXNrWElJdkhnMFhPaC8yK0NqZHYyNGNHajUxZ3djd3hHVFpxSHZIWjVNUDEveTJGcG9WeHFlZlRrK2FnYjM0czNVaFlGMHpUQ2NGcGFOSzJQMkZqVlZuSCs3ei9pOHJVN0tGKzJGSW9YVlYwbEx1bUV1YS9mUXZEOHZ6ZHE3MXVpV0NGVXFWZzIyZkgzSHovajQ2ZEFGQzFjVU8zVFlwdGMxaWpyV2p6Vm1wMEs1TWUydFF0U3ZRWUFUcDI1bkN6TTZ6S0dZZElhSHo4RkN0c085bmJRMDlNVHNacU1DUXVYNHRqSkM4TCtnRCs2aUZnTkVWSEd4TVRFWXVucUxaQklESVFsaHdIbEU4am9tQmpVcVZVVitlM3RFQmtaaFcyN0QyUDVtbTBJRFF0SHg3Yk5NR24wQU9FSmJVaG9HSG9PR0ljSGoxL2cyTjYxUW85Y1FMbXdoTEd4RWZyL09SV1dsdWI0ZStuTS83TjNsd0ZSYkcwQXgvKzBTSWVKS0dKZHhXNnYzZUpyQjE2N3UvVWExOFR1YnV6dXdNQUd4RVRzeGtBVUE4VUNwV0gzL2JBd3N1N1NLS0RuOStYT3pweVpPYnRjbDRjejV6d1B3OGJNSURRc2pBRWpKbU9UMTRwaE1YT0VQd2NHcG5pK2I2eXA0NGVvN0R0NTlnSWVGNzFvYWw4N3dkUnFOMjgvb09lZ2NXcVA3ZHl3U08yODZMUHVsemwvNlJxZDJqVkx0QUtka0xaRU1DejhOdDc2ZncrR2MrYklsbzQ5U2I0OUI0NUxlU0gvcmxSV3lzRXBDSUtRbWZUcTZzRFk0WDJrMTNIbnB0NjkvNWp1QThieTRlTm5DdHJtWmMyU2FWU3BXRnBxKzhiL1BkMzZqZVh4MCtkTUhEMVFLUkFHbURwK0tCb2FHdnpUZlJnT0xlMTU5TmdIcDZYVDhMcHhsLzdESjlQUm9SbFhiOXloa0cwK29xS2l5WmNCS3BBdW1UT2VnZ1VVSThoMzcza3oxbkgrVDcyZjM2dTNLdVdXMVJIVEpKU0pZRmo0YmZpLy95QnQ1OHFadVlMaExUc1BTZHNkVTVqS1J4QUVJU01yV3FRQVJRclpNbXBvSGRvMGI2UlVJWFMvODBrY1p5MGpPQ1NVT1ZOSDBhNVZZNVh6UDMwT1pOeVVCVXdkUDVSb21ZeE4yL2RqWm1yTXdKRlRXRFJySEVGZnY3RjR4U2FHeGF5M0tKQS8vYk1rNU05bkxRWDF5VWw3bGxKaUFWM0tpR0JZK0czRW5TYVJtVWFHcjNqZGx2SWptNW9ZMDdCdXdndElCRUVRTWlOdGJTMjJyMU1lR2ZWNzlaYXBjMVp3MnUwaWxoWm1yRmd3bVJwVks2ZzlmOGZlSTd4ODlaWVo4MWZ4OVdzd2tWRlJhR3RyOC9IVEZ3YU1jQ1FpTXBLb3FHaDI3VCtHcHFZbWhRdllxTDNPNzh6SDE0L0NaUm9rMmk1YUp2c0Z2Y2s4UkRBcy9EYmlUcFBJbFltQzRlMTdEa3ZiN1ZvM1RsRzFJMEVRaEl6QTk4VXJUcDY5SUwyKzkrQ3gybmJQWDd4aTVkcnRIRGh5bXVqb2FQNnVWSllsYzhhVHpkSTgzbXQzZEdqR2dGNGRzTFEweDhUWWtBUE9weWhaNGkrRzl1OUtOa3R6c3VwbjRhejdaWWFQbTBtWlVzVXdqaW0ra1o2ZStyeVF0bjE4L1g3cXZVeU1qU2hlckRCVHh3OGxLaXFLMExCd3BXd1pFUkdSZkFrTUluczJDN3l1MzJINzNpUG82b2d3RUVRd0xQeEc0bzRNWjVaZytQT1hJRnhPblpOZXE4c3JLUWlDa0ZtY09IT2VFMmZVcC8zNitpMlkwNjRYT1hMQ2pYTVhyaUtUeVRBeE5tTDR3RzUwYWQ4aTBXSVIvWVpOU25Td29GTDVVZ1FGZmFOT2pjb3BmZyszN2o3RXpjTlQ3YkZuejE4QzRPWnhoVStmVlF1TUdCcG1WVXFwTm1MY3JCVDNJN2xtVEJyTytVdlgyTHJyRUdmZEwyT1R6NHE5VzVaSjVaYW56MTNKdWkxN3NmdXJJTFZyVm1IVlFrZVJ5ejZHQ0lhRjMwYmNPY001TThtYzRkMzdqeEVkclZqSThIZkZNbUxobkNBSW1WcEhoMlpLK1lhUG56ckh6QVdyMlh2d09QdWRUMG9MaGJXMXRlalN2aFhEQm5URjFNUTR2c3NCOEZjaFcrWk5INU9rKzArYnV3SmRIUjNhTkcrWTR2ZHcrKzRqbHF6YW5HQWI5d3RYY2I5d1ZXVi9qdXlXU3NId25DbWpzSTBweTN6LzRSTWNaeTFMY2IvaWMvL2hFMll2Y3NMVDZ6WVJrWkZvYVdsUnQyWVZIRnJaU3dWUEFMcDJiSVc1dVNtSFhjNnlmTTFXbHEvWmlrMWVLM3AxZGFCVHUyWnAzcS9NUkFURHdtOGpzMDJUa012bFNndm4ycWV5NHBFZ0NFSjZNekl5VU1xUmEyWm1Bb0JkMFVMczNIY1VFMk1qSEZvMXBrdjdGbXB6NmFxVE00Y2xiVnMwU2xKYmJTMHRidHkrVDQ3c2xzbnZmSXdPRGsxcGs4VDcvVWp6aDVTZVJZc1VvR1R4SWdCRS9hUU1Edm55V3VIOTVEbmx5NWJnZncxcjBhaGVkYlY1OXEydGNqS2dWd2NHOU9yQWsyZStPTHU0Y3NURk5kNXFkbjhTRGJsY0xrL3ZUZ2hDYWtWRlJWT3dkRDNwOWZPN3Joayt6L0Q1UzlmbzNFZVJhOUxVeEpocjV3NkkrY0tDSUtTTDAyNFg2VDE0QWdCMWExVmgvZktaeVRwZkpwUHg1TmtMek0xTnlXWmhwcmJOd1NPbnNhOWZneXhaOUZMZDM0UkVSVVduKzNmcHQrQVFYcjk1aDAxZUsvVDBkSC82L1NLam9xUlMxTDlhZExTTUFxWHFBb3BTMXMvdnVxWkxQMUpEakF3THY0VlhiL3lsN1Z5WnBPQkczSVZ6RHEzczAvM0xXeEFFSWFVME5UVXBVaWgvZ20xYU5xMy9TL3FTRWI1TERRMnlKdnA1cEtYMENvUi9Gd25QVmhlRVRNTC9YWndjdzVsZ2lrVEFoMDlLSzY0VHFtUWtDSUlnQ01MUEk0Smg0YmVRMlhJTTc5cDNqTmdaU2xVcWxoWUw1d1JCRUFRaG5ZaHhkZUczOERaT01KdzdaL1owN0VuU09MdWNrYmJidHhFTDV3UkJTRjl4cDVaOS9oTEU1YXUzMHJFM1FtWWk1L3ZTczh5NkRFMEV3OEp2NGNQSFQ5SjJqaHdwWDBYOEsvaTk5dWVwanlKWHBZNjJObzNxaTRwemdpQ2tyN2hCekkxYjkybmZZM2c2OWtiSXJETERlaDExUkRBcy9CWUNQbndQaGkzTjFhOWt6aWhPeFprclhLTmFCWFIxZE5LeE40SWcvRzYrQkFaeDhNaHBmRisrNXRQblFENTlEaVFxS2lyQmN6NS9DZnBGdlJOK1oySmtXQkRTMFllUFg2UnR5M2pTK21RVVo4OWRscmJyMWZvN0hYc2lDTUx2NU1QSHoweWJ1eExuWTJjU2Ivd2pPWkE1Qi9XRWpDUnp4c0lpR0JaK0R4OCtmcGEyTTNJdy9QVmJNRmU4dnMvRmExU3ZSanIyUmhDRTM0WDNrK2QwN2pPSzl3RWZVM1lCRVFnTGFVQkRNM1AranlTQ1llRzNFSGZPc0tXbGVUcjJKR0huTGx4RkpwTUJVTHhZWWN4TUV5NURLZ2lDa0ppblBpOW8wV0VBb2FGaDBqNXpNeFBhdEdpRWJUNXJySExuUUZ2a29SVitBVEZuV0JEU2lWd3U1OVBuUU9tMXBab3lsQm5GR1hjeFJVSVFoTFExZU5RMEtSRE9ra1dQeVdNSDBiNU5rM1R1bFNCa0hpSVlGaks5RDUrK3p4YzJOelBKc0grWnl1Vnl6cmhkbEY3WHJWa2xIWHNqQ01MdllObnFyVHowZmdhQW5xNHV4L2V2STMrK1BPbmNLMEhJWEVUUkRTSFQreEEzazRSRnhwMGk0WFhqTHQrQ1F3QXdOVEdtaEYzaGRPNlJJQWlabVV3bVk4dXVROUxyRVlPNmkwQllFRkpBQk1OQ3BwZFpGcy9GelNKaFgxOHNuQk1FSVhVOExsMlQwa3JxNjJlaFc4ZFc2ZHdqUWNpY1JEQXNaSG9mNDB5VHlKYVJnMkgzUzlKMjNWcGlpb1FnQ0trVE56Tk5NL3M2Nk9ucHBtTnZCQ0h6RXNHd2tPa0ZLR1dTeUpqQjhJOVY1MnBVclpET1BSSUVJYk43OWRwZjJxNVNzVXc2OWtRUU1qY1JEQXVabnZJMGlZdzVaemh1MWJucVZVWFZPVUVRVXUvTjIzZlNkdDQ4dWRLeEo0S1F1V1dxYkJLZTEyNXp5Zk5tZW5kRHlHQThMbm9SV3dIeStxMzdMRnF4S1gwN3BNWis1NU5TSDVITE0yUWYwMXFEdXRXdys2dGdlbmRERUg1YllXRVIwcmFZSWlFSUtaZnBndUVscXphbmR6ZUVEQ2cybTlvWnQ0dEs2Y3N5a3RnK3VucGN3ZFhqU3ZwMjVoZXd5cDFEQk1PQ0lBaENocGVwZ21GQkVBUkJFTkxlNXk5QlBIcnNrOTdkRURJNURRME5LbGNvbGQ3ZFNMWk1GUXhyeENtZVhyRmNTYkZnUUJBeW1OT3VGM25nL1JUSXZHVTVCZUZQZE8zbVhYb1BucERlM1JBeU9RME5EWjdmZFUzdmJpUmJwZ3FHNWNpbDdZcmxTekY4WUxkMDdJMGdDRDk2L2VhZEZBekw1ZkpFV2d1Q2tGR0lQMTZGdEpCWnYvY3pWVEFzQ0lJZ0NNTFBaV3BpVEpGQytkTzdHMEltNG5udGRucDNJVlZFTUN3SWdpQUlmN2k0STNybHl0aXhmdm5NZE95TmtKbEVSOHNvVUtvdWtIbWZNSWc4dzRJZ0NJSWdDTUlmUzR3TUM0SWdDTW4yK3ZWclBuejRrTjdkeUxTTWpZM0puMTlNUlJDRWpFQUV3NElnQ0VLeTdkKy9ueU5IanFSM056S3R2Ly8rbXlsVHBxUjNOd1JCUUFURGdpQUlRZ29aR0JpSWdDNEZGaXhZa041ZEVBUWhEaEVNQzRJZ0NDbWlyYTFOcVZLWkw4Ritlc3VTSlV0NmR5RkRlL2Jjai96NXJORFVUTm15cGxFVDVoQWVFY0hTdVJPSmpwWXhlK0VhT3JacmhrMWVxM2pQbVRKN09kcmEyb3ovdDErQzE3NTcvekhydHV5bFRmT0dWUCs3ZktKOWVSL3drYzA3RGpLb1R5ZjA5ZFAyNXk2WHk3bDYvUTZsU3hRVjViaFRTUVREZ2lBSWdpQ2tXbkJJYUxMYUcyVFZWOWwzOWZvZHV2VWJTNE82MVZnOGUxeUsrdUYxNHk2ZnZnUUM4T2lKRDd2MkgyUExya09NSE5TRG5sM2FvcVdsR21TZlBYY1pQVjFkbFdBNFBEeUNhSm1NckRHQjdCdi85emdmTzBQWlVzV1NGQXp2M3UvQ2lyWGJrY25rakJuZVc5b2ZFUm5KdDI4aFNYNVArbG4wVklMcEI0K2UwcTdiTUFiMjdraUZjaVdUZkswZm1SZ2JVYVprMFJTZi96c1F3YkFnQ0lJZ0NLa1NIaDZCWGNYR3lUcm42YTB6YUd0clNhOVB1MTFreU9qcGFHbHEwcVY5aXhUM1JWOC9DOUVmUGdGZzkxZEJYUGF2WStpWTZjeGNzSnBYYjk0eGRmeVFKRi9ydE50RmhvK2R5ZlNKdzJuWE9ubnZENkJQajMvWXVlOG82emJ2b1UyTFJoVElidzJBbTRjbmZZZE9UUEoxZW5kMVlQeW8va3I3emwzMEFxQjgyUkwwSHo1WjZaaE1KaU04UEFJOVBWMXBoRDBzTEJ4TlRVMTBkWFdVMnBZcmJjZTJ0Zk9UL2Q1K0p5SVlGZ1JCRUFRaFZiUzB0T2pYc3owQXA4NWV3TWZYajc0OS9wSHl6bm8vOXNIdHZDZU42bFhISmw4ZUFEUTFGY2ZrY2ptcjF1OWszcEoxV0pxYnNYN0ZURW9XTDVMaXZ1aG4wU015TWtwNmJXMlZrNzJibDdKNncwNGNXdG9uNjFxZTEyNFRHUldGYlV3UW14UXYvZDZ3Ly9BcDZiVlY3aHhFUlVlejMva0VPanFLUVBUdlNtVVkycityMG5uUFgvaHgyTVdWeGcxcVVxaUFqZEt4Y3FYdFZPN2pmdDZUZ3JaNXFWMjlFZys5amlzZHUzUFBtMmIvOU9QQTloWFkvVlVRZ05hZEIyT1QxNG9GTThZbStiMzhLVVF3TEFpQ0lBaENxbWhyYXpGMmVCOEFmRisreHNmWGoxRkRla2tqdjNzUG5jRHR2Q2N0bXphZ1lkMXEwbm4rN3o0d2N2eHNMbDY1VHJFaUJWbTNZZ2E1YzJaWGU0L2EvK3VNLy92RTAvbUZoWVVqbDhzcFdrRTE4RjN1dEEyQWFST0cwYVo1UTZWandjRWgvT2U0Z1A5RzlNWFkyQkM1WE01Wjk4c1lHUnBRcG1TeHBIMFF3T3UzNzNIYXRGdGwvOGJ0QjZUdHB2YTFHVDZ3bTlMeHMrNlhPZXppU3BOR3RXbmNvR2FDOTNqckg0RFhqYnVNSE53RGdIRlRGbkx6emdQcGVGaFlPQUNEUms0aFN4WTlRUEZ6ZWZMTUYvdld2WlN1NWJSME90WldPWlA4L241SEloZ1dCRUVRQk9HWGlvcUtadE9PQXl4ZXNZbHZ3U0YwYXRlTWlhTUhKcmdRTENRMERJQ2ExU29tZU8wYnQrN3pQdUFqMWF1VVIxUE4vR0NBWERteUFiRG40SEdxVmk0THdKZkFyK3pjZHhSdGJTMm1UUmpHelRzUGVlUC9ubXdXNWt5YXNRU0FWMi84QVRoeTNBM3ZKODlWcmp1d1QwZXFWQ3l0TWxMN28yZlAvV2orVDMvK0c5bVB5aFhpWDRUNndQc1pnMFpPWWVLWWdkU3VYa25hZjlqbExISzVuS3FWeXdHS1FGY0REUWIxN1FRb1JxZG5MM0tpZlpzbTVJa0pkQmNzMjBBMlMzTnBDc3JkKzQ5WnRYNEg0ZUVSQ2ZiMVR5Q0NZVUVRQkVFUWZxa3ZnVUZzM0xvZkl5TURsczZkU0oyYWxhVmpZV0hoaElhRlkyWnFySEplTmt0elZpOUtPSjNmME5IVGNYWTV5NXlwbzlSZUkxYkF4OCtNbmpnWHgvOEdBNHJwRENYc0NyTnQ5MkU2dFd2TzNvT0tnUFpyY0RBSGo1NEdRQll0QStEMjNZZmNmL1JFNVpvZEhacGlsU3NIUVYrRENRejZxdmErWnFiR1dGcVk0dVByeDV4RlRoemNzU0xlUHE1dzJvYVByNS9TKzVETDVleUo2WnRXbkl3YmxwWm0wb2p5blh2ZUFGU3RVazZhSnJGKzZ6NnNjdWVRMnVqcGlnd1VzVVF3TEFpQ0lBakNMMlZwWWNiMjlRdXd0REREMENDcnREOGlNcEkrUXlmaSsvSTErN2N1STV1bGViS3ZiV2hvQU1DMzRKQUVnK0g3RHhYQmJKRkN0dEsra1lON2NNVEZsVjM3ajNIbzJCbHk1OHlPeDRrZDBuU1BrMmN2MEhmb1JDYU1Ia0RYRGkzanZmYTIzYzdNWGJ4VzdiRXA0NGJRdFVOTGVuWnB5K0tWbXpqamZvbDZ0ZjVXYWZma21TOHVwODdSb0U0MVNwZjRudTNCemNPVFo4OWZxclQzOUxwTjFmci9BSXJQRWFCYnZ6SG94c3hURHZqd2lRZVBubkxsNmkwQXdzTEQ0KzMvbjBZRXc0SWdDSUlnL0hJLzV2ME5ENDlnNE1ncGVGejBvblh6aGxoYW1LWG91Z1lHaXBSdFFWKy9LZTBmOU85VWpJME1HVHVpTDhaR0JsSXcvRmZoNzhHd1ZhNGNITm16aGpOdWx3Z05EV1A0Z0c1S0dTK1NxbUhkNnZIbU5iWXJXZ2lBSHAzYjRMUnhOMHRYYjFFYkRNK2N2eHBOVFUxR0QrdXR0SC9OeGwwcWJVMU5qS2hZdmlSOXUvK1Q1RDQrZnVyTHR0M082UDJRWGVKUEpJSmhRUkFFUVJCUzVjaHhOMm5hd09PWXViVHpscTVUeWlZQmNQRElLV21obDYyTnRaVGRJU2pvRzcwR2orZnE5VHMwdGEvRDNLbWpwWFBqZXVuM1J1M0NPSUFqdTFkVDBEWWZGbWFtQUh6NCtGazY5dnpGSzQ2ZGRDZVBWVTZtWlIwR3dOVnJkN0RKYTZVeWVwekhLaWRyTisvQjFNU1lEZzVOVS9SNUZNaHZMYVZSaTQreGtRRU9yZXpadFAwQU4rODhWRHJtZGVNdWJ1Yzk2ZHFoSlFWdDgwcjdYYzlkd2ZQYWJRb1ZzT0hKTTE5cC84cUZqdmkrZkUxUWtQSWZBQWtwWDZZNEhSMmFpb0lkaUdCWUVBUkJFSVJVT3VOK0NlZGpaNVQycmRtZ09vSjU0c3g1YWJ0RzFRbzR0TFRueVROZitnNmRoSSt2SHgwZG1qRnR3bEMxMWVlaW82UEpxcTlQaldvVmxQYmZmL0FZdjlmKzBuU0FuRGtWaStNQ1luSU5BMnpjdGgrNVhFNnZtS0liTXBtTW0zY2VVSysyNm9pc1FWWjl4Z3p2VFhoNGhOSVVqdVR3dW5HWEM1ZXZxejFXdTBZbGFkcER6eTV0cVZtMUFtVktGdVdzKzJXcFRkbFNka3dkUDVSbWplc29uVHQzeVZxTWpRenAxYVV0WXliUFV6bzJaZlp5M0R5dUpLbHluMXd1Unk2WGMrYndacVZnKzA4bGdtRkJFQVJCRUZKbHR1TklwbzBmQ3NDZ1VWTzVjdlVXMTg1OVR5VjI2TmdaSnMxWXd1TFo0NmxUUTdGWVRsdEhtNzJIVGpCcHhoTEN3c0laTzd5UGxLdFluVy9CSWRqa3RWSlpRRGRpM0N6OFh2dExGZHBpVTdPOTlIc0RLQmJLN1R0MGtwdzVzdkZQNi84Qm9LbXB5Y1hUdXdoVU01S3FvYUZCaDdZcEd4R09kZXZ1UTdYcDFRQnlaTGVRZ21GcnE1eHEwNXBwYWFrdlBKSW5kMDdhdHJESHlNaEE3YlZ0YmF4eFBib2wwZjd0UFhTQ1VSUG1KTnJ1VHlHQ1lVRVFCRUVRVWtWZlB3djZNZFdWZzBOQ01URTJ3dGpZVU9sNDdIK05qUTBKK2hyTXdCR091SjMzeE5URW1EV0xwMUtqYWdWMWx3WVVJNWxoWWVFWXFCbXBEUTBOVjdxSHJZMWllc0x6RjY4QW1EcDdPU0dob1V3ZU8waHBTb0NSb1FGR2h1cURTb0RTVlpzVEhxR2NkaXcybThUMHVTdVp2Y2hKNlZqY1NtNjl1enJRdTZ1RDJ1dUdob1pScDBrWGxmMnhxZU1jWnkxai90TDFLc2NkL3h2TTRINmRLVjYwTUNmUG5sYzVEdURqNnhmdk5KSzRvcU9pRTIzekp4SEJzQ0FJZ2lBSWFTWW82QnNtSm9ZSnRqRXl6SXFlbmk3Vi95N1BnaGxqeVo3TlFqb1dHUlZGdjJHVDZPVFFqTm94bzhoZnY0VUFrRTNOb3Jxd01FVVFtVFVtR0xZd055VjdOZ3Z1M1BQRzQ2SVhSNDY3VXJKNEVkcTJiSlNzOTlHc2NWMmlvcUtVOXIxNjQ0L0hSUzlLbFNoSzRZTEtWZUxpTHBqNzlEbVFCNCtlcXIxdWtVTDVxVkMyaE1yK04vN3Y4WDhYUUVIYmZHcEhpODFNVFNoaFZ6akJQbHZueWNWV3Aza0p0Z0U0Y2RwREpaai9rNGxnV0pEY3ZmOFlYVjBkQ2hYSWw2UTVSei9McDgrQmpKdXlBUHNHTldsWXA1cFVQU2MrZnEvZVNvc1A2dGFxZ2tGVy9WVGQvNEgzTTRKalV2SVV0TTJYckhQRHd5UFl0ZjhZQUtWSy9LV1VEaWNscHM5ZFNRbTd3alMxcjVPdVB4TkJFSVNra01saytMOExvR2lSQWdtMjA5RFFZTW5jaWVqcWFLc3NsQnZudUlDejdwY3hORENRZ21IZm1GSGVYR3FxMDMwSi9JcEJWbjJsNzhpeXBZcHg0c3g1UmsrYWg1YVdGck1tajB6MmQralU4VU5VOXF5dXJ4WUFBQ0FBU1VSQlZKMDhld0dQaTE0MHRhK2RZR3ExbTdjZjBIUFFPTFhIZG01WXhKeXBvMVQybjNXL3pQbEwxK2pVcmxtaUZlaUV0Q1dDNFdRWU0ya2VKODllQUdEL3R1V0pyaFROVEdReUdRTkdPdUwzNmkzTkd0ZGg2ZHlKNmRhWGFYTlhjT0xNZVU2Y09jK0UwUVBvMWFWdGd1MnZYTHN0elgxeWQ5bUdRVHpwYkpKcTlNUzUzSHZ3bVBxMXE3SjIyZlJrblJzY0VzcmttVXNCR05xL2E2cUM0UXVYcjdOdXkxNEFidDU1S0NXR2o3VnQ5MkcyN3ptTTNWK0ZtRDlqVElydkl3aUNrRmE4bnp6bjY3ZGdTaFgvSzlHMjZsSjZ6Vnl3bXIySFRsQ2hiQW5tVGhzdDdZL05uQkE3QlNLdVQ1OERNVEUyVXRwWHIzWlZUcHc1ai8rN0FFWU43U1dsTXdQWTczeVNhbFhLa1NPN1paTGZWMG90bVRPZWdnVVVJOGgzNzNrejFuSCtUNzJmMzZ1M0t1V1cxUkhUSkpTSllEZ1pYdmk5NFV0Z0VLQklpZkk3T2VWNkViOVhid0hvMUs1NXV2WGp3dVhySER5aXFQUlRyVW81ZW5adWsyYlhkajEzaGZsTDEvUHZrSjVLMVk0eW9vaklTQnhuS1lMcXJQcjY5T25lVHFWTndJZFBQUFIrUnRhWWtmQ0FqNTh4TnpWQks2Yjg2TWRQWDNnUnM0QWtQaGJtcHVTenpwM0d2UmNFNFUvbGRlTXVBT1hWVEFOSWlFd21ZK0wwSld6ZmM1aml4UXF6YnZrTXBXRDVnYmRpeWtIeFlzclRCQUkrZnNidjlWc3FsaXVwdFArcHp3dEFNYldnL3crTDhpWk1YMHl4dndxeWYrdXlaUFV4SmZMbnM1WXF3Q1VuN1ZsS2lRVjBLU09DNFdUNCtPbUx0RzJhUUZXYnBQSjc3Yy9hZUZhYi9neTl1clFscjVyQUp6dzhnaG56VmdLUXo5b0tjek5UbnZxb1ZyZUp5eXBYZHZUMXM3Qmk3WFpDWXliOUowV1prc1dvVzZ1SzJtTkJRZDhZUFhFdW9BalNGczBlTHowK2k0eUs0b0R6S2RxMGFDUUZlMGwxeGVzMjg1YXU0L3JOZXdDTW03cVEwODRiRTF3NGtkN21MbG9yL1F4R0RPNHVyWTZPenhXdjJ3d1lNWmxHOVdvd2MvSUlBRnc5cmlUNlpkZjhmL1ZZTW1kODJuUmFFSVEvM3E1OXg5RFMwbEk3SnpZKzM0SkQrSGY4YkU2Y09VL1owblpzV2pWSFpjRHB0TnNsOVBXelVMeFlJY1k2enVmTGx5QU1ETEp5N2NZOVpES1psS0VDWU5HS1RheGV2eE9BejE4Q2NmUHdsSDd2Qkh6OFRHaG9HQVhVakREL0RueDgvU2hjcGtHaTdhSmxzbC9RbTh4REJNUEo4UEdUSW9HM3NaRWhPdHFwLytnQ1BueGl5ODVEcWI1T1VqVzFyNk0yR0o0K2J5VityLzBCZU9IM21uck51aVo2clcxcjUxT3RTam5XYnRvampaWW5SWmYyTGVJTmhzYzZ6dWVOLzNzQUZzNGFKeTJVK1BRNWtQWTlodVA5NURtdjN2b3pjbENQUk84amw4dHh2M0NWdFp2MmNNbnpoclJmUjF1Yld0VXJFaFlXbm1HRFlZK0xYdEwwaUxLbDdlamVzWFdpNTFoYW1CRWFGczZPdlVld3pXK2Q2TlFTUVJDRXRPYm1jWVVIM2s5cDFhd0I1bVltU1RybjBXTWYrZytmelBNWHI2aGJxd3JMNWsyU0ZzTEZldUQ5akpkK2IyaFVyem82MnRwb29DSGxLOWJWMGFGTjgwWjA2OVFLdVZ6T2dtVWJXTzYwamR3NXM3TjR6bmc2OXhuRmpQbXJxRnE1TEZteTZFbFBRQXY5c1BqdFo0a2RvUVpGb1Bvem1SZ2JVYnhZWWFhT0gwcFVWQlNoUC95ZWk0aUk1RXRnRU5teldlQjEvUTdiOXg1QlYwZUVnU0NDNFNTVHlXUjhDZndLS1BMOC9TNjI3bkptNnk1bkFJeU5EYVdrNVNFaFlZU0VoZ0tvTFltcCs4TmNyd3BsU3lRNFAvYmcwZE5LMVlCK3RHMzNZVnhPblFOZzVLQWUxSXlUWXNmY3pJUThWam54ZnZLYzVXdTJVYlZTT1NwWEtLWDJPcUdoWVd6YmZaZ05XL2NwZmZGa3lhSkhoN1pONmRPdEhUbHpwSHllbU8vTDEzejZIQmp2OGEvZmdxVnQvM2NCM0xqOUlNSHJGU3FRVCtuTDZvWGZHNGFOblFFbzB2NHNuVHN4U1NQaEJXM3pNbVBpY0VhTW04V3NCV3NvYVZlRUpnMXJVYTF5dVFUUHk1bzFTNExIQmVGWGVCL3drYzA3RGpLb1R5Y3BQVlpha2N2bFhMMStoOUlsaW9wS1d6OVJ3SWRQVEppMkdFQmxXb0k2RVpHUk9HM1l6YkkxV3dtUGlHQmc3NDc4TzZTbjJxcHp5MVp2QmFCMTg0WUF6Snc4Z29sakJoSVJFWUdSb1NGYVdwcDgvUmJNZ09HT25IRy9SUFpzRnV6Y3VJaDgxcmtaM0xjejg1ZXVaOGpvNmN5Zk1SYjM4NTRBbENoV0pONiszYnI3RURjUFQ3WEhuajFYUExGejg3aWk5bmVCb1dGV3BaUnFJOGJOU3ZTelNDc3pKZzNuL0tWcmJOMTFpTFB1bDdISlo4WGVMY3VrNlNiVDU2NWszWmE5MlAxVmtObzFxN0Jxb2FQYUFiSS9rUWlHaytqMW0zZklZaDRyV09kSm0yQzRiS2xpK041elM5WTVSU3ZZRXhvYVJvN3Nsbmk2N2szVi9UZnZPQ2d0OWlwWHBqZzcxaStVL3RITVdiU1dWZXQzWUpVckJ4ZFBxMVlSK2xIdEdwVVowS3REdk1jdmU5MktOeGcrNjM1WjZvZDkvWm9NNnR0SnBjM3NLYU5vMEx3N243OEVNbXpzREU0Y1dJZXBpZXBVbFpZZEJ4SVdGaTY5TmpVeHBsTzdadlRvM0NiSkl4VUptYjkwUFVkUEpPMW50dnVBQzdzUHVDVFlKbmFFSFJRajRGMzdqcGErWUdjNWppUlA3aHhKN2x1clpnMDRlZlk4WHdLL1lwUFhLaWJ2cHdoMmhZeHY5MzRYVnF6ZGprd21aOHp3M3RMK2lNaEl2c1drMUVvSy9TeDZLdi9QUDNqMGxIYmRoakd3ZDBjcS9EQ3ZORGxNakkwb1V6SjEyV0YrWjROSFRlUDEyM2YwN05LR1FnVVNIblY5SC9DUjlqMUc4T3o1UzB5TWpWZ3lkd0tONmxWWDIvYit3eWNjUDMyT0F2bnpVcWVHNHFtaWhvWUdXZld6S0kwZ3oxMjhsalB1bHloYXBBRHJscy9BS3BmaXUzTmc3NDY4ZVBtYXZZZE9VS1phYzZLam96RTB5RXJwRXZFdjhMdDk5eEZMVm0xTzhEMjRYN2lLKzRXckt2dHpaTGRVQ29iblRCbUZiY3hpKy9zUG4rQTRLKzNuS2Q5LytJVFppNXp3OUxwTlJHUWtXbHBhMUsxWkJZZFc5bWhyYVVudHVuWnNoYm01S1lkZHpySjh6VmFXcjltS1RWNHJlblYxb0ZPN1ptbmVyOHhFQk1OSjlNRDdtYlNkSTN1MmRPeEoyb2lJakpSR2hJc1V5cys2WmNxTEZUNTlVUVJrWm1rUVFDWmt2L05KeGs2ZVQzUjBORVdMRkdEQnpMRXFJd01Sa1pFZ2w5T3pTeHZtTDEyUC83c0F4azlkeElvRmsxV3VGeHNJRnkxU2dHNGRXdEdpU1QybDBhQVRwejI0ZmMrYk5pMGFVU0MvTlorL0JQRjMvWFpxcjNIMjNHV2w1T1dqaHlhK1FqZWxQbjBPcEV2ZjBmaStmQTFBbis3dGFOS29kckt2TTIvNldBeXk2aWQ3WHJVZ3BLYytQZjVoNTc2anJOdThSL3EzQ2VEbTRVbmZvVW5QYk5PN3F3UGpSL1ZYMm5mdW9oZWdXTkRWZjdqeWQ0Wk1KaU04UEFJOVBWMHA3VlpZV0RpYW1wb3FUNy9pRmxRUVZMVnYyd1E5WFYzR2pleWZhTnZzMlN3b1g3WUV1WE5sWi83ME1RbG1kU2hVMElaU3hmOWkyTUJ1Q1g2di9UZXlINFlHQmd6dTExa3BTTmJRMEdETzFGRVV0TTNIdHQzT1JFWkZNM0gwZ0FSVGRuWndhRXFiRnNuTFNSeEw4NGZmWDBXTEZLQmtjY1VvZE5SUHl1Q1FMNjhWM2srZVU3NXNDZjdYc0JhTjZsWEh3dHhVcFoyMVZVNEc5T3JBZ0Y0ZGVQTE1GMmNYVjQ2NHVNWmJ6ZTVQSW9MaEpIb1lKeGkrOS9CeE92WWtiZWpxNkxCeDVTeW16VjNKdk9talZkTFN4TTZyeXBYajV3WCtWN3h1TTNMOGJPbDFOa3R6Um82YlRXQmdFSUZCWC9rUytKVXZnVUVFaDRTcW5IdnNwRHZOR3RlbFlkMXFTdnZyMWZxYlhsMGQ0cDFHOGN6WGoxWHJkN0JxL1E1dVh6cU1YQzZQZHdHZ1RDWlRPaFlaR2NYay93Yno3NUNlOGI2bndLQ3ZOUDlIOGN1Z2E0ZVdkTytVOEh6Zm5Oa3Q4WC8zZ1U2OVIwb0w1dXJYcnNyWTRYMEF4U05lZFk4TjQvTzdaVGtSZmw5di9RT2tuTndBVnJsekVCVWR6WDduRStqRVROZjZ1MUlaaHZaWFhzUHcvSVVmaDExY2FkeWdwc29JWkxuU2RpcjNjVC92U1VIYnZOU3VYb21IWHNlVmp0MjU1MDJ6Zi9weFlQc0thY1YvNjg2RHNjbHJ4WUlaWTlQa2ZmNHBtamV1aTMzOUd2RUdyRzFiTktKdG5BQnorc1JoYUd0cEpmcjlwcXVqdy9iMUN6QlVVM2t1cnF6NldaU2VLc1NscWFsSjN4Ny8wTGZIUC9HZTczRjh1N1N0bzYyZDZuVkJsU3FVNHVUQkRVcUZPS3BVTEozZzArQzZ0YW9rK1dseDR3WTFsZHBlUEwwcldYMHVWTUNHZndmMzROL0JpYS9CK1JPSVlEaUpIbnAvcnlSejY4NUR2Z1FHcVgxTW41azBiZGVQOElnSUt0ZFZMUmtaT3pycTZuRWwzdEtPMjFNNVNsS3VqQjNtWmliU3RBQ1BtQkdjaEdocmF5R1hRM1IwTkJPbUxhSktoZEpLeHllTUhxRDA1Zk9qMktrYWVucTZtQmdiRVJrVnhhYlZ5aGtYSEdjdXhmZmxhOHFXS3NhUU9MK0lDK1RQU3pZTE03VVZrR0xGblVObWFtS2NZRjlpZmZUMXc4ZFhrVkMrYktsaUxKazdRUnFsV3I1bUd6ZnZQbVRzOEQ0NEh6c2pqWElCdkh2L0FZQ0hqNTdSeEtHdjBqVjNyRjhvQW1NaFEzdi80U05PYXJMcGJOeCtRTnB1YWwrYjRRTzdLUjAvNjM2Wnd5NnVOR2xVTzlIQ0JHLzlBL0M2Y1plUk1iL3d4MDFaeU0wNzMrZnh4MzdQRFJvNVJSb3A5SDM1bWlmUGZGVnl0VG90bmE2MktwandYZXlhazZSSVR1Q1dXQ0NjRVJrYVpLVklvZnkvN0g1cHNhai9UeVkrdlNTNi8vQjdNQ3lUeVRoMzBZdm1qZXVtWTQ5U0x5UWtWREVGSVFIUjBkR0VocXAvdEpQYTFDdzYydHEwYlduUG9hTm55R1pwVGpaTGN5ek5UYkd3TU1QQzNCUnpVeFBNelV3d056ZkZ6TVFZTXpNVGpBd04yTEx6RUpObUxDSGd3eWRXck51dVZDVk9McGNuZU0rM01ka3FZdWVUNldoclU2dGFSYVUyaGpFTDJpek16VlNPL1F4MmZ4V2tiWXRHUEhyc3crWTFjNlZIZkFFZlByRnEvVTVDUWtNSkRRM0Z3dHlNZXc5VW4wcUVoSWFxN1AreGhLZ2daRFNsaXYrbE1sTDdvMmZQL1dqK1QzLytHOWt2M3FjOW9KakdObWprRkNhT0dVanQ2cFdrL1lkZHppS1h5NmthczVEVTkrVnJOTkNRMWlXODlIdkQ3RVZPdEcvVGhEd3hnZTZDWlJ2SVptbE9sL1l0QUVWbHpsWHJkeEFlSHBHcTl5c0lRc1lsZ3VFa2VPcnpnbGR2L0pYMnVicGZ6dlRCc01lSkhXcUR4d1hMTnJEUCtRUUE2NWZQcEZqTTQ4TWZXVmlvemtsS3J2OUc5T1cvRVgwVGJ4aEhSNGRtN054M2xBcGxTekNzZjFmY3puOWY5ZnYyWFFENTgrVlJlNTVjTHVmT1BXOUFmUldqOURTb2IyZE1qSTJVTWt2TVhieVdrTkJRZExTMW1UWmhHTzgvZkpLeVF3UUdmV1hXd2pXQUlqZjBqNnUzdzhNakNQandLVW4zTmpESXFwTEtTQkIraGFDdndRUUdmVlY3ek16VUdFc0xVM3g4L1ppenlJbURPMWJFZTUwVlR0dnc4ZlhETEU3K2Q3bGN6cDZEaW1CYkswNFpYa3RMTTJsRU9mYjdvR3FWY3RJMGlmVmI5MkdWTzRmVVJrOVhaS0FRaE4rZENJYVQ0SXpiSlduYnpOU0V6MThDT2VsNmdXL0JJWm55OFUwc2RTbkduajMzNDhoeFYrbDF2MkdUNk9EUWxNRjlPNnROc1JacisrN0RuRDEzT2Q3alBzL2p6Ni80OVZ1d1VnYUlwTmpxTkUvcWowMmM0SGYra25WTUdEMFFZeU5EcGZaQlFWL1p1dHRaeW1OY09vT3RDdi94OGF2SFJTLzJIbEw4UWRLM3h6OFV0TTFIUWR0OC9GMnhES0JZZUJqTDB0S01mOXI4VCtuOEd2WWRlWmxJOWJsWUl3ZjFZSEMvenFucHZpQ2t5TGJkenN4ZHZGYnRzU25qaHRDMVEwdDZkbW5MNHBXYk9PTitpWHExL2xacDkrU1pMeTZuenRHZ1RqV2w5STV1SHA1U0dxeTRQTDF1VTdXK1l1NW83Sk94YnYzR1NJLzRBejU4NHNHanAxeTVlZ3VBc1BEa2ZUZGxWbkhuN2w2L2VaOTIzWWFsWTIrRXpDcXhwN01abFFpR2srQ00rL2NnYi9MWVFRd2JPNE93c0hDT0huZFRDVUl5czg5Zmd1Z3paQUxoRVJFWUd4dFN0Vkk1anA4K3grWWRCOWw3OEFTOXV6blF2MmQ3dGF0d1g3OTl4K3UzNzFKMDMxa0wxckJqNzVGa25STTNnQ3RXcEFBVnk1WGs2dlU3M0xqOWdGWWRCeVo0cnFtSk1hMmJOVXhSWHhjdTM4amF6WHVTMUhiRjJtMXE1MFFDekowNm1xYjI2ck5GZlAwV3pKako4d0N3enBPTFFYMVVVODJkUEhzaGlUMU9QMDk5WG5JNUpxQVFmai9KcVR3Wm40WjFxOGM3cjk2dWFDRUFlblJ1ZzlQRzNTeGR2VVZ0TUR4ei9tbzBOVFVaUFV4NThkU2FqYW9wSVUxTmpLaFl2aVI5dThlL2tPcEhqNS82c20yM3MxSzJuYlFRR1BTVmlkT1hwT29hYjk4RkVCdDdlTjI4VDlEWDRJUlBTTUNqSjgrbDdTK0JRWGhldTUycXZnbENaaUtDNFVSOC9QU0ZHN2Z2QTRyOGdjMy9WNWZWRzNieTZMRVBlNTFQL0RiQjhQTVhyK2c5ZUx3MGtqSnYyaGdhMXEzR2hjdlhtVGg5TWM5ZnZHTEpxczNzTzNTQ0NhTUhZRisvaHRMNXJaczNwSEg5K0JlelRKMnpnaGQrcnhQdFIySUxNT0tiNDd4eW9TT3pGenB4OXR4bFBuOVJYeFFqTnNBZk1hZ2J1WEltUFV1Rzk1UG51Snc2UjYzcWxZaUlqRXh5RUJBVkZSMXZLcDNvNlBoVDdJeWJzcEMzL2dFQVRKODRYT1dQajlEUU1Ed3VLUzgyaklxS0ppUWtGR05qeFlqNHFrVlRWT1k0N2p0MGdoMTdqNkNqcmMzdXpkOS9DU2RXNmptbDFtellpWk9hZ0VUNFBUU3BVenJ4Um9rb2tOOWFTcU1XSDJNakF4eGEyYk5wK3dGdTNubW9kTXpyeGwzY3pudlN0VU5MQ3RybWxmYTducnVDNTdYYkZDcGd3NU5udnRMK2xRc2Q4WDM1bXFDZ2IwbnVZL2t5eGVubzBEVE5DM1k4Zi9HYTI2ZHZwdm82c1FPNmpqTVdmMytSQXNuTlhDTUk2b2lSNGQvVXpyMUhwV0liRGVwVVJVTkRneVlOYS9Qb3NRL1hiOTdqN3YzSGxMQXJuTTY5VExtb3FHaTI3anJFdkNYcnBZcHovNDNvSzZVc3ExYWxIQ2NQYldENW1tMHNkOXJHNjdmdjZEOThNbzNxVldmMTRxblNkUXJrenh0dm1XV0FSU3MzSmRvWFV4TmpibDEwanZkNGVIZ0VSY3FwSDlHMXREQmovb3d4QUlTRWhoRVZxYnlBVEU5UE45bS96TzQ5ZkV5ZEpsMmtTbloyUlF2UnMwdGJXamFweitPbnZnd2VwWGovRTBZUG9IcVY4b2xlYi9IS3pSdy9yYWl5VjhKT2ZmV2p0WnYyU05OVWRIVjBsQ3J4eFRwODNGVnBXc25IajU5cDFXa2cybHBhN055d0NEMDlYV24rWTF3WEwxOEhGSTlEeTVZcWxtaC9CZUZuODdweGx3c3gvMS8rcUhhTlN0SzBoNTVkMmxLemFnWEtsQ3pLMlRoUDZzcVdzbVBxK0tFMGExeEg2ZHk1UzlaaWJHUklyeTV0cGFjc3NhYk1YbzZieHhVcFkwdEM1SEk1Y3JtY000YzNLd1hiR1pGY1E0UFVoTElhR2hwazBqaEd5RUEwTmJVU2I1UUJpV0E0QVpGUlVXemVlVkI2M2JhRklzVllteGFOV0xSeUU5SFIwU3hkdllXMXk2YW5WeGRUTERna2xFTkh6N0JtNHk1cGJxbVdsaFpUeGcxUnFVU2pxNlBEaUVIZHFWV3RJa1BIenNEdjFWc2FONmdGd0loQjNRa0xDNmRpK1lRck8vWHMzSWFBRDUra1I1OXA2WTMvZTJsT2NxVUtwUlNMd2ZTVGQ0MndzSEF1WDczSjJYT1hwV3ZGanM2QzRyUFIwZEdXVXFzVkxtakQ5SGtyZWZmK0EzZnZlZE9yUzlzRXJ4OGVIc0VsenhzQVZLNVFXdTFvMklYTDE2VkZjUW5adHZzd29BaW83OTczSmlRMGpEZHYzeE1SR2NtL0UrYXdkTzZFRERIQ1k1dmZtdXlXRnVuZERlRW4wZGRQNWo4eU5XN2RmUmp2VktJYzJTMmtZTmphS3FmYXRHWmFXcHBTMW9lNDh1VE9TZHNXOXZFV0U3QzFzY2IxNkpaRSs3ZjMwQWxHVFppVGFMdVUwTmZYUTBzcmRZRkRkTFFNVUVTd1JRcmx4OXowNXhaSkVvVEUvRmgwSkxNUXdYQUNqaDUzazFiazJ4VXRKRldSeVpuRGt2cDFxbkxpdEFlbjNTN3kwUHNaUllzVVNNK3VKdHZSRTI2TW43cFFlbDNRTmk5enA0MGhWNDVzU2tGZ1hMbHlabWZqeWxrY1BlRk9oYklsZU9zZlFQM2FWYVhqOFoxblltSkV5NmIxMC9ZTnhISDhsQWZUNWlwV210ODRmeWpCc3N0QlFkODRldEtOOW0yYW9LR2h3YldiOTFpNWJnY1hyMXhYbVZhZ282MU50U3JsYUZTL0JnM3FWRk5hcWE2aG9ZRjkvUnBzMm42QVUyNFhDUTRKeFNCci9NSEJzWlB1MHFyNURtMmJxaHkvZS84eGZZZE9sSjVDeE9mVzNZZmN2ZStOdVprSk5hdFc0TzU5YjZ6ejVLSi96L1pNbWIyY0k4ZGRLV2liVjZWUVFYcm8zN01ERGkzVjU2Z1dNcitsUzVmeS9GbnFDaEQxN3VxZ1ZMbzJydERRTU9vMDZhS3lQeVJtbXBManJHWE1YN3BlNWJqamY0TVozSzh6eFlzVzV1VFo4MnF2N2VQckYyLys5TGlpZjFMRk1JQWlCZk96YTN2aUFYbENHcmZ1ellPWUhQaUxadjczVXdZYkJPRlBJSUxoZUVSSHk1UVdZSFJ1MTF6cGVMY09yVGh4MmdPQU9ZdWNWQW8zWkhUdFdqWEcrZGhadkovNDBMOVhCenEzYTQ3dnk5ZFVxYWYrRjlPUEZpZGgya09zMkZYaGlma1NHRVNKeWsyU2ZOM2tDQXI2eHFZZEIxaTdhUTlmdndVVEVSRkp0NDZ0ZVB6ME9hNXhzbUJvYTJ1aHFhRkpSR1FrdGFwWFNuRFV2MjJMUm16YWZvRFEwREMyN3o1TW4rN3QxTGFMaklwaXlTckZMejFycTV3MHFsOWQ2Zml6NTM1MDZUdGFxclFYTytLcnpyck5ld0ZvYWw5SGFWU3BlNmZXbkw5OEhkZHpsMW0wWWhNbDdZcFF1MGJsSkh3eWdwQitQbjBPNU1HanAycVBGU21VbndwbFM2anNmK1AvSHY5M0FSUzB6YWQydE5qTTFDVFJxV3ZXZVhLeDFXbGVnbTFBVWI1OTlpS25STnNKZ3BDNWlXQTRIcHQzSE9UUll4OUFzY0NvVmZNR1NzY3JWeWhGdVRMRnVYN3pIdTRYcm5Mc3BEdi9hMWdyUGJxYVlzdm1UU1NyZmhiMDFlU1kxZFBUVGRLY3VvU2taTFc1dXRMTHFmSHUvUWMyYk52UHRsM09TdGUrY1BrNlhkcTNJSGV1SEdocWFsSzVmQ21hTnE2RGZmMGFkT285U20xeGl4L1pGUzFFbFlxbHVYejFGbXMzN2FGcmg1WnE1eVh2M0h0VVdqdzRZbEFQbFVXQzEyL2RreGI5L1R1NEozSzVYRzB3L09peEQwZFBLTXB2ZG1qYkZKZFQ1NVNPejU4K2hvWXRleER3NFJPako4N2ovTWtkYWpOL0NFSkdjZlAyQTNvT0dxZjIyTTROaTVnemRaVEsvclB1bHpsLzZScWQyalZMdEFLZElBaENVb2hnV0kxMzd6K3djUGtHNmZXUWZsM1VaamtZTmFRWC8zUlg1R0owbkxXTTZuOVh5RlFsY0MzTTR5K2FzWFBEb2xRdnNpcGF3VDVaQVhGcUZ0RDk2UHJOZTJ6ZWVSQ1hVK2VVTWpyVXFWbUZJZjA2UzNNUnk1YXl3OU50WDRJbGxoUFNwL3MvWEw1Nmk0Q1BuMWptdEUybHp2dXJOKytZdDJRZG9CanBhdjQvMVVJdHJaczFaSVhUZHNxWExjNmd2cDFZdG5xcjJuc3RXS2I0ZjdKS3hkSVVLWlJmSlJnMk56Tmg4ZXp4ako0NGw1V0xIRVVnTEdRYVMrYU1wMkFCR3dEdTN2Tm1yR1BxU3Iwbnh1L1ZXNVZ5eStyOHpHa1NnaUJrSENJWVZtUEs3T1Y4Q3c0QkZBc3QyclJvcExaZDVRcWxxRm0xSXVjdVhpWGd3eWZHVEpySHFrV092N0tyd2c4MmJOdlBpZFBuZU9xam5HeS9VZjBhRE83YldTWExndUtQbDVUL0FWTzdlaVVxbFMrRjU3WGJyRjYvZ3lZTmEvRlhZVnRBTWRWbTJKZ1pmUDBXakthbUpyTWMvMVU3MnE2bHBjbXNLU01wWDZaNHZQZTVlZWNocDkwdUF0Q3RZK3Q0MjFXdFhCYlhZMXZUUENlcUlQeE0rZk5aUy84Mms1UDJMS1V5d2dJNlFSQXlEaEVNLzJEOWxuMUtJMjZ6cC95THRuYjhLMzZuVGhoS2d4YmRDUStQNFBqcGM2eFl1NTJCdlR2K2lxNEthaXhmODMxVTFjVFlpTFl0R3RHeFhiTjRTelNuaFdrVGhtSGZ1aGRSVWRFTStuY3FCN2F2d05qSWdJblRGM1B0NWwwQUJ2YnBtT0JJZTJ4bE9YV2lvMlZNaUZuc1dLUlFmaHJVcVJwdlcwQUV3b0tRQ0I5ZlB3cVhhWkJvdStoRUZyUUtndkI3RU1Gd0hPY3VlakZqL2lycGRVZUhabFFzbDNES3NIeld1Umt4c0x1VUVtdiswdlVVdE0wbjVlbk5yQWIvT3pYVlNlYVRPMmM0TU9pclZDWlZuYVFtOHk1VHNoZ2QyeldqYWFQYUt1L2gvcU9udkhqNW1ybzFxNlJaRXYzQ0JXMFkwTHNEeTFadjVhblBDd2I5T3dXN3Z3cEpWZlVxbEMzQjBINHB6KzZ3YWZzQjdzY3NNaG8rb0Z1R1NKc21DR25wcWM4TGFUczJyL2ZQWW1Kc1JQRmloWms2ZmloUlVWR0Vob1ZqWlBqOTZWQkVSQ1JmQW9QSW5zMENyK3QzMkw3M0NMbzY0bGVsSVB6T3hML3dHRStlK1RMNDM2bFNhcXRDQld3WTkyKy9KSjNicTZzRHJoNktpa2R5dVp5Qkl4MVpPbmRpcGw3Y2tkTFN5cWtobDh0VGZkKzlXNWFxWFlFZTY5NkR4NHlaTkE4alF3TmM5cTlUdXhvOUpZWVA2TWFkdTk2Y3UzZ1ZqNHRlZUZ4VVZJZ3JWTUNHZGN0bkpQaDBJU0VmUG42VzVxK1hzQ3RDdzNyVkV6bERFREtmRWVObS9iSjd6WmcwblBPWHJyRjExeUhPdWwvR0pwOFZlN2NzazU2b1RKKzdrblZiOW1MM1YwRnExNnpDcW9XTzVMWE8vY3Y2SndqQ3J5ZUNZUlM1Vzd2My80K2dyNHE1YXNaR2hxeGROajNCdkxGeGFXbHBzbUxCWkpvNDlNWC9YWUQwdUh5VzQwamF0V3I4TTd2KzB5eWJOeW5WdVpPYk9QUlJxcFNXR0ZNVFl5NmVqcjk4YjBSRUpHV3FOWS8zT0NncTRTWGt5NWNnQUw1K0MwN3l6emNwTkRVMW1UaG1BT2RiWEpQK29OTFEwR0R4blBHWUdCdWwrTG9XNXFhMGF0YUFyYnVjbVRKdWlCZ1ZGbjVMYzZhTXdqYW1FTTM5aDA5d25MVXN6ZTl4LytFVFppOXl3dFByTmhHUmtXaHBhVkczWmhVY1d0bWpIU2ROWWRlT3JUQTNOK1d3eTFtV3I5bks4alZic2NsclJhK3VEaW9GaVFSQitEMzg4Y0d3MjNsUEJveHdsQjdwNityb3NHTEJaR3p5V2lYck9wWVdaamd0bVViN0hzTUpEZ2xGSnBNeFp0SThydDI0eTlUeFE5V21MOHZJckhMblNIWDUwWlFFYmdrRnFOcXByTllFaXBGV1VQeWNFeXJPa1Z3SERwL0NjZll5cGFJWmNybWNidjNHc0dER1dHcW9LYXVjRkJvYUdrd1pONFFTZGtWRUNXWGh0MVcwU0FHcHFGSFVUOHJna0MrdkZkNVBubE8rYkFuKzE3QVdqZXBWVjV0Ung5b3FKd042ZFdCQXJ3NDhlZWFMczRzclIxeGM0NjFtSndoQzV2ZkhCc015bVl3TjIvWXphOEVhb3FNVlg3NDYydHFzV2pTRjZuK1hUOUUxU3hZdndxYlZjK2pTZDdRVVhPODlkSUlidHg4d2JjSlEvcTVVRmxDa0NGdTJSbjM2ck1SRVJrWUM4TzFic05ycVMwa3hiRUMzRkQrMnoraWlvcUlTUFA3Ry96MEFlZEpvZXNUTk93K1p0V0ExVjYvZmtmWjFhdGVNMTIvZTRYYmVrNEFQbitqU2R6VC9hMWlMc2NQN1lKMG5WN0x2b2FtcG1TYVYzR1J5c1JoSXlGZ3FWU2pGeVlNYmxBWWZxbFFzamU4OXQzalBxVnVyU29MSDQycmNvS1pTMjR1bmQ2R2puZlJmZTRVSzJQRHY0QjRxS1JOL1I5ZHYzbU51VEJwSVFVZ3BMVTFOZG14WW1IakRET2FQRElaZitMMWg1TGpaMGtwL2dDeFo5RmcrZnhKMWExVkoxYlVybEMzQjV0Vno2RDE0Z2xSKzk5bnpsM1RvT1pKYTFTb3lhZXdnTE0zTldPNjBMVlgzQ1E0SlRmRTFCdmZ0bkdndy9PbnpsM2pMS3lkVlVoZThKZFdIVDUrbGJaMDRDMXBNVGI1UFEzajAySWZzMlN6VW5oOGVIb0hYRGNYUHZGQ0JmR3JieU9WeWFmUllPNEZmbXRkdTNzTnA0MjVPdVY2UTl1WE1rWTI1VTBkUm8yb0Y1SEk1SzV5MnMyamxKcUtqb3psMjBwMVRaeS9RcWxrRHVuZHFMYVZmKzVWaTA4MWx0cWNVd3UvTDBDQXJSUXJsLzJYM1MwNGcvS2Y1SEJpRTU3WGI2ZDBOUVVnWGY5dzN3NTE3M2poMEc2bzBselZYem15c1d6NVRKUWR0U2xVc1Y1TER1MWZUYTlCNG5qenpsZlkvZnVxYnB2TlVmNlplZzhhbmR4ZHdPWFdPNkdnWmhnYjZ5T1d3ZGZmM2doeTVjK1dRdGdzWC9QN0xkTlRFdVRpMHNrYy9pM0xBRnhrWmlldTVLN3dQK0FoQTFjcmxBR0lXUEU3QjFNUVlBNE9zZUQveHdmOWRRTXc5c2lsZDQrdTNZSTZmOW1EYmJtZnUzUHRlSVU1SFc1dWVYZHN5dUc5bjZlZXJOamMwd1FBQUlBQkpSRUZVb2FIQm9MNmRxRjJ6TW1NbXplUGVnOGRFUmtXeCs0QUx1dys0VUs1TWNmN1hvQmIyOVd1UUs2ZnlmZEtDNjdrcm5EampRVFpMYzdMbzZlSHI5MXFxWHBmY0tVQ0NJUHorMG5yd1F2Z3paZFoxTFg5Y01GekNyakQxYXYwdEJRYTFxbFZrL295eFdLYXdBbGw4OGxubjV0RE9sY3hhc0pwdHV3OWprRldmamF0bWt5TzdKVUNTSC9PbGwvUXF4eHpYMFJOdUtsWFdRTEhBc1dhMTczTndZMyttWjl3djhlNzloM2dydU1VcVhEQS9yWm9wY294cWFHaHcvK0ZUcVZ4eVhJM3JmODhHc3R4cEc4dFdieVU4SWtMYXA2bXBTVlA3T293WTFKMTg4YXcydC91cklNNDdWN0hub0F1TFZteVNndkhyTis5eC9lWTlJaUlpNk5lemZZTDlUUWx0YlMzMkhEeXU5bGlYOWkzUy9INkNJR1J1Y1lPWXNxWHRHRFVrOFFwOWdnQWdSMDZISGlNVTI1bjBqNm8vTGhqVzBOQmcvdlF4dkEvNFNKc1dqZEprTG1aOERMTHFNMzNpY0ZvMHFVOXdTT2d2ZlJ5WVd1bFJqdmxIZGtVTEtRWERoZ1paS1ZMWWx2RWorNmxrYUZpOWVDbzc5aDdCODlwdDNyMy9pQnpsZjVCYW1wcFlXcGhScGxReDJyZHBncUZCVnVtWWJYNXJLUmpXMXRZaWZ6NXJCdlRxUUxrNEZlR2EvNjhlVHB0MkV4NFJnYTZPRHMwYTEyVkE3dzdZMmxnbitqNjB0RFJwMzZZSkxadlVaK3R1WnpadTNjOGIvL2M0dExUL0tZRXdvRElOUTA5WGw3eld1ZW5SdVRXdG15ZXRwTFVnQ0grT3VFR01tYWt4VlNxV1RzZmVDSmxKZFBUMzlTaGlaRGdUeVpKRmp6MmJsL3l5K3lWVVpqY2pLVklvZjVxT1dELzBVajh5K2FPWmswY3djL0lJbGYwRGVuV2dYNC8yYUdpUTZDaTF0cllXWGRxM1NOR281OGFWczZRVjdQSE5wYmEyeXNtOGFXTjQ2dk9DOW0yYXBDZ1RSWllzZXZUdTZrRDNqcTA1NDM2Sk9qVXJxMjAzdUY5bkJ2ZnJuT2oxaGcvc3h2Q0IzZFFleTU3TlF2cFp5bVF5TkRRME11MlhsQ0FJZ2lEOFRIOWtNQ3hrRGhvYUdtaHAvWm9BTGluWk5ScldyWlltbFFXMXRiVm85QXVMWjZSMnVvc2dDSUlnL003RWIwbEJFQVJCRUFUaGp5V0NZVUVRQkVFUTBzejloMDg0ZDlFcndjVlVUaHQzczJYbm9XUmYrNm5QQzNidE8wWklJdXRSdmdXSE1HbkdFbzZkZEUvU2RhZk1YczZNK2FzVGJYZjMvbU9HanBuQitVdlhrblRkOXdFZm1iZGtYYW9YbEtzamw4dnh2SGFiOFBDSXhCc0xDUkxUSkFSQkVBUkJTRFB6bHF6RDQ5STFUanR2b2tCKzFVWEc0UkdSTEYyOWhUS2xpaVY3bmNleU5kdHdQbmFHSW9WdEtWT3lhTHp0UWtQRHBHRDdmdzFySlhyZHMrY3VvNmVyeS9oLyt5bjNOVHlDYUptTXJESDUyZC80djhmNTJCbktsaXFXcEFKZHUvZTdzR0x0ZG1ReU9XT0c5NWIyUjBSRzh1MWJTS0xueDlMUG9xZVNJLzdCbzZlMDZ6YU1nYjA3VXFGY3lTUmY2MGNteGtZSmZwWi9BaEVNQzRJZ0NJS1FKcnlmUE1mOXdsWGF0V3FzRkFpZnYzU05GMzV2QUVYaHEyL0JJWmlaR3JOdDkyRzExOGxublZzbDJQUjc5WmFqSjl5d3IxL3psd1Z2cDkwdU1uenNUS1pQSEU2NzFvMlRmWDZmSHYrd2M5OVIxbTNlUTVzV2phVFB4TTNEazc1REp5YjVPcjI3T2pCK1ZIK2xmZWN1ZWdGUXZtd0orZytmckhSTUpwTVJIaDZobENZMUxDd2NUVTFOZEhWMWxOcVdLMjNIdHJYemsvM2VmaWNpR0JZRVFSQUVJVTBzV0xZQmZmMHNqUHloaFBYMnZVYzRlZVk4V2JMb0FZcEttS2ZkTG5IYTdaTEtOY0xDd21sWXI3cEtNTHhnK1VZME5UUVlPNktQU3Z0b21YSzUrZGhwQ1pHUlVRU0hoS3JjSTR1ZUhscGFpYzhVOWJ4Mm04aW9LR3pWakhESDU2WGZHL1lmUGlXOXRzcWRnNmpvYVBZN24wQkhSeEdJL2wycERFUDdkMVU2Ny9rTFB3Njd1Tks0UVUwS0ZiQlJPbGF1dEozS2ZkelBlMUxRTmkrMXExZFN5ZDUwNTU0M3pmN3B4NEh0SzZTQ1lxMDdEOFltcnhVTFpveE44bnY1VTRoZ1dCQUVRUkNFVkx0Kzh4Nm5YQzh3YW1ndnNtZXpZSi96U1o3NXZLUnZqM1lBRkxUTngybm5qUUJjdUh5ZDVVN2JXRHg3UERseldDcGR4NzYxYXNHUCs0K2U0bnpzREgyNnR5T2ZkVzdDSXlMcDNuOHM3ZHMwWWYyV3ZkeTYrMUJ0bjNidU84ck9mVWRWOW05YVBZZGExU29xN1FzT0R1RS94d1g4TjZJdnhzYUd5T1Z5enJwZnhzalFnRElsazU1My8vWGI5emh0MnEyeWYrUDJBOUoyVS92YUtxa3h6N3BmNXJDTEswMGExYVp4ZzVvL25xN2tyWDhBWGpmdVNuOTBqSnV5a0p0M0hrakhZNnZzRGhvNVJmb0R4UGZsYTU0ODgxWDVmSjJXVHNmYUttZVMzOS92U0FURGdpQUlnaUNrU2xSVU5PT25MYUpBL3J6MDd1WkFhR2dZY3hZNUVSNFJJUVhEc1VKRHcvaHZ5Z0krZnZ6QzB0VmJsSTdGVmdlTlN5NlhNM0hhSW5Ka3QyUkl2eTRBYk5sNWtFdWVONmhXcFJ5dG1qV2c4ZzlGUWtKQ3d0aXk4eUIyUlF1cG5kdWJOMDh1QVBZY1BFN1Z5bVVCK0JMNGxaMzdqcUt0cmNXMENjTzRlZWNoYi96Zms4M0NuRWt6RkxVSlhyM3hCK0RJY1RlOG56eFh1ZTdBUGgycFVyRjBvbm4ybnozM28vay8vZmx2WkQ4cVZ5Z1ZiN3NIM3M4WU5ISUtFOGNNcEhiMVN0TCt3eTVua2N2bFZLMWNEbEFFdWhwb01LaHZKMEF4T2oxN2tSUHQyelFoVDB5Z3UyRFpCckpabWt2enRPL2VmOHlxOVR2RUFqeEVNQ3dJZ2lBSVFpb3RXTFlCN3lmUDJiZGxLYm82T2l4WnQ0T0FENThZLzI5L1RFMk1sZHBPbXJHRXdLQ3Z0R254dlJybWpkc1B1UGZnTWRXcWxGTzU5cWJ0QjdoeCt3R3JGMC9GSUtzK1h3S0RXTFptSzRVTDVxZDNOd2QwdEZWRG1ZQVBuOWl5OHlEbFN0c3hkbmdmbGVNQUFSOC9NM3JpWEJ6L0d3d29wak9Vc0N2TXR0Mkg2ZFN1T1h0alN0cC9EUTdtNE5IVEFNaGlxcTNkdnZ1USs0K2VxRnl6bzBOVHJITGxJT2hyTUlGQlg5WGUxOHpVR0VzTFUzeDgvWml6eUltRE8xYW9iUWV3d21rYlByNSttSmwrL3d6bGNqbDdZdnFtRlNlUHZLV2xtVFNpZk9lZU53QlZxNVNUcGttczM3b1BxOXc1cERaNnVycngzdmRQSTRKaFFSQUVRUkJTVENhVHNXSHJQZ0M2OUIxTlZGUTA0UkVSNUxYT1RkZU9MWlhhTGxtMW1iMkhUakJ2K2hpaW82SnAxN294RDd5ZmNlRHdLZjZ1VkJiNytqVll0bWFyMVA2dGZ3Q3pGenFSemRLY3A4OWVNUC9CWTI3ZWVVaFEwRGMyclp5dE5oQk9xdnNQRmNGc2tVTGZ5OWVQSE55REl5NnU3TnAvakVQSHpwQTdaM1k4VHV5UUNqT2RQSHVCdmtNbk1tSDBBTHAyYUtuMnVnRGJkanN6ZC9GYXRjZW1qQnRDMXc0dDZkbWxMWXRYYnVLTSt5WHExZnBicGQyVFo3NjRuRHBIZ3pyVktGM2krNEpCTnc5UG5qMS9xZExlMCtzMlZldi9BeWl5VlFCMDZ6Y0czWmg1eWdFZlB2SGcwVk91WEwwRlFGaDRlUHdmemg5R0JNT0NJQWlDSUtTWXBxWW1QYnUwNFV2Z1Y4eE1qVGx5d28yWGZtK1lOR2FnRklqRnNyYkt4YVF4ZzVETDVZeWJ1cEE5QjExNDZ2T1MzTGx5c0h6K0pKV3k4U1ltUnNoa01yNEZoN0IxdHpOaFllRUVCbjJsbzBNenlzWXNLcFBMNVNwNWh4TmFRS2V0clkyZXJvNFVEUDlWK0hzd2JKVXJCMGYyck9HTTJ5VkNROE1ZUHFCYmtpcVUvcWhoM2VyWTVMVlNlOHl1YUNFQWVuUnVnOVBHM1N4ZHZVVnRNRHh6L21vME5UVVpQYXkzMHY0MUczZXB0RFUxTWFKaStaTDA3ZjVQa3Z2NCtLa3YyM1k3by9kRGRvay9rUWlHQlVFUUJFRklsZGlBN1lIM00xYXUyMEh0NnBVb1hNQ0c0SkJRRExMcVMrMWk1d1NIaElaeDJ2VWlwOTB1QXRDbld6dk16VXhVcnB0VlB3dTNMeDhocTM0V3dzTEMrVi9iUHBpWkdqTjJSQitlUGZlalFINXJQbno4VElWYXJkWDJTOTBDdWc1dG16Sno4Z2l1WHJ1RFRWNHJwU2tJQUhtc2NySjI4eDVNVFl6cDROQTBSWjlIZ2Z6V2FuTXN4MlZzWklCREszczJiVC9BelR2S0N3QzlidHpGN2J3blhUdTBwS0J0WG1tLzY3a3JlRjY3VGFFQ05qeDU1aXZ0WDduUUVkK1hyd2tLK3Bia1BwWXZVNXlPRGszUjB4UFRKVVF3TEFpQ0lLUklZR0FnSTBlT1RPOXVaRHB2Mzc0bFY2NWM2ZDJOTkNlWHk1azBmUW02dWpvTUhkQ1YyazI2TUhuc0lLWENHaUdoWVd6WXNvL05PdzRTOFBFVEhkbzI1ZldiZDh4ZnRwNzdqNTZ5Y3VGa2xldkdGcnh3bkwyTVYyLzhPYlJqSmV1MzdHTzUwMVk4VHV6QXhOaUlmajNiSjdtZlpVb1dReWFUY2ZQT0ErclZWaDJSTmNpcXo1amh2UWtQajhEUUlHc0tQZ2xGTUh2aDhuVzF4MnJYcUNSTmUralpwUzAxcTFhZ1RNbWluSFcvTExVcFc4cU9xZU9IMHF4eEhhVno1eTVaaTdHUkliMjZ0R1hNNUhsS3g2Yk1YbzZieHhVcHIzQkM1SEk1Y3JtY000YzNLd1hiZnlvUkRBdUNJQWpKbGlkUEhrcVdUSG5WcXo5WjRjS0ZzYkd4U2J4aEpyTmo3MUd1M2J6TG1PRjlLRjJpS05XcmxHUGI3c05Ld1hBV1BWMHVlbDRudjAwZVZpNXlwRUxaRXNoa01wYXNVbVNWK0hHYVJLeWQrNDZ5YTk4eDVrNGJUZEVpQlRESXFzL1MxVnRZczJFWFU4WU5pWGVSWEVJdW50NUZvSnFSVkEwTkRUcTBUZG1JY0t4YmR4K3FUYThHa0NPN2hSUU1XMXZsVkp2V1RFdExVMjExdmp5NWM5SzJoVDFHUmdacXIyMXJZNDNyMFMxcWo4VzE5OUFKUmsyWWsyaTdQNFVJaGdWQkVJUmthOVdxRmExYXRVcnZiZ2daeEZPZkYweWZ0NUtpUlFyUXVFRk5MbDI5U2Zac0ZyaGZ1SXJudGRzQWZBa01ZdXN1WityVXFJS3VyZzRQSGozbHdhT25BTklVaWMwN0R2THBjeUQ1NHN5M1BlVjZrUW5URmxPbFltbXlXWnF6ZFpjemZxL2ZZbXhreU80RExnd2IwRTFscWtOU0dCa2FZR1NvUHFnRUtGMjFPZUVSeW1uSFlyTkpUSis3a3RtTG5KU094YTNrMXJ1ckE3MjdPcWk5Ym1ob0dIV2FkRkhaSHp2djJYSFdNdVl2WGE5eTNQRy93UXp1MTVuaVJRdHo4dXg1dGRmMjhmV2phQVg3ZU45VHJPaW82RVRiL0VsRU1Dd0lnaUFJUXFvc1dMYVIwTkF3SG5vL282WjlSNlZqVzNjNUEvRGg0MmVWQUZLZDJJSVJzV2JPWDBWMGREU1hyOTdpY2t3bUJJT3MrdVN4eW9uM2srZHMzM09ZNXk5ZTRYTHFYSkw2ZW15dkU3WTJpVmVVYTlhNExsRlJVVXI3WHIzeHgrT2lGNlZLRktWd1FlWFIvYmdMNWo1OURwUUMvUjhWS1pTZkNtVkxxT3gvNC84ZS8zY0JGTFROcDNhMDJNelVoQkoyaFJQc3MzV2VYR3gxbXBkZ0c0QVRwejJTOUxQNFU0aGdXQkFFUVJDRVZDbGJxaGorN3dJb1lWZVlJb1ZzS1Z6UUJsc2JhM2J1TzRwQlZuMmlvcUt4eXBXZGlhTUhTdWRzMjMyWWZOYTVWWXBpekppL211eVc1dExyRG0yYjhpN2dBNFZzYlNoZ201ZjgrZkpnYVdFR3dQaXBpeWhYdWppUEh2c1FIaDVCcDNiTjR1M2p2UWVQdVhIN0FUS1pQRW52YWVyNElTcjdUcDY5Z01kRkw1cmExMDR3dGRyTjJ3L29PV2ljMm1NN055eGl6dFJSS3Z2UHVsL20vS1ZyZEdyWExORUtkRUxhRXNHd0lBaUNJQWlwMHJ1YkE3MjdmWjhXSUpmTDhYLzNnZXpaTEhCbytmMngvY2RQWC9CLy80SDgrZkt3WnVNdXdrTERPWEZ3UFJibXBsS2JiaDFiWXBVcmgvUzY4ei9OMGREUWtNb0toMGRFRWhVVnpmeGw2NmxWdlNKVktwWm0rNTdEYUd0cE1YWDgwSGo3dUhMZERtN2NmaER2OFo5aHlaenhGQ3lnR0VHK2U4K2JzWTd6ZityOS9GNjlWVnZPK2tkaW1vUXlFUXdMZ2lBSWdwQnE5WnQzeDZHbFBVOTlYaEFhRmthRE90VVlQWEV1bGNxWEl1RERKODY2WDBaVFU0TVZhN2ZqNWI2ZjJZNy8wckhYU0NaTVc4eXFSWTRBTEYrempTV3JOdVBtc28wOHVSVUJzY3VwYzR5WlBJL2orOWZodEhFM0R4LzdjSFRQR2k1NzNzVE40NHJhSEwwWlJmNTgxbElGdU9Ta1BVc3BzWUF1WlRKdE1MeDh6VmFXeDZsU0l3aUNJQWhDK3ZqOEpZZ256M3l4TURmbGpmOTdydCs2ejh6Skk5SFYwZUdJaXlzK0wveHdPWFdPZmoyK3AwQ3JXcmtzYlZzMDRxVHJCZnpmZmVEUTBkUDhWY1NXcU9ob2xxN2F6Tnhwb3dHNGZlOFJtaHFhNU10cmhhV0ZPWThlbnlZOElwSU9EazBaTTJrZTV5NTZwZGZiem5COGZQMG9YS1pCb3UyaVpiSmYwSnZNSTFNRnd4cW9UN2tpQ0VMR0UxK0tKRUVRZmorMzdpaW1IOWdWTGFTb0ZyZnJFSHA2dXZ4ZHFReUhqcDNtemRzQTZ0YXNJdVVNampWeDlFQkdEdTZKbVprSmN4YXZwVnFWY2pSdVVKUDloMDh4cUU4bjhscm41dWFkaDlnVkxZU3VqZzYyK2EySmlvcm1vZmRUbXRuWFlmcmNsV3pjdWovZVZHUHA3YW5QQzJuYng5ZnZwOTdMeE5pSTRzVUtNM1g4VUtLaW9nZ05DMWZLbGhFUkVjbVh3Q0N5WjdQQTYvb2R0dTg5Z3E1T3Bnb0RmNXBNOVNuSVNkcWtkMEVRMHA5Y0x2NjlDc0tmd3UyOEowYUdCaFMwemNlcjEvNUVSVVh6MHU4dC93N3B5WjZESjlpeTh5QU9yUnJ6NHVWckFJSkRRc2tHR0JzYllteHN5STFiOTVITDVWUW9XNElhVmYvUDNsMkhSYld0WVFCL1lRYVFGaEZGRVVSUk9YWjdiTEgxV05mdURzVHVGa1hFRmhXN3U3RzdGUk83VzFSQVJDbEJlbWFZK3dlNlphUUVnVTI4ditjNWo3UFczclBuZzNNdjUzV3o5cmVxNHNTWnkxaTVZUmZHRE8yREo4OWVZZWpBMkE0VlZqKzZRTHg4NVlFS1pVdGlvZU1FbFB5bkdCWXUyNEJvbVN6SnRtSnltVHpSWTNFOWZQSUNsOXpjRXp6MjdyMW43TmZyZGd1QlFjSHhqdXZwNmFpMFZCc3paZTRmZldaYWNMSWZqYXMzN21MN25zTzRjUGttTEF1YllmKzI1Y0oyeTdNWHJNS0diZnRSK3A5aXFGK3ZCbFk3ejRTRmVjRU1xeTh6eTFKaGVNVGdYaGd4T0g1dlBpSXg3VDE0RWhQdFkxdlp0R3ZkQk01ekpvdGNVZExPWExnRzI1SFRBUUJORzliRzJtV09JbGRFUkttaExrbCtwN0dNY3Y3U0RmeGJwVHdrRW5XVStxY1lIS2FNUUI0alF4Z1ZNY2VSa3hkUm9sZ1IxSzFaQmZkL2JNMDgwWDRoR3RTdERqVTFOWVJIUk9MQTBUTUFnSVkyTlZINm4yTG8wNzBkbWpTb2hmTS9kbVdyWDdjNkFLQ2t0UlgyYlYyR3NxVmlXNHcxYTF4WHFFRmRYUjBkLzljczBScC9kcE5JenFNbkw3RnM5ZFlrejdsODdUWXVYN3NkYno1L3Zyd3FZWGkrdzNnVS9iRXQ4N01YYnpCejd2SmtQeitsbnIxNGczbEwxc0g5emlORXkyU1FTQ1JvV0s4R09yVnJEcWxFSXB6WHUzczc1TW1URzBkUFhoQ1dtbHBhbUdGQTcwNUpkdUhJQ2JKVUdDYktqS3lLL05ySzhwMkhwNGlWL0prRzlhckR3RUFQSVNHaE9IdnhPdno4QTJFU3A0MFJFV1VOeGthL09qRDRCMzRUclE2bFVvbHhJL29MUDBjS21KcW90QjJiT200d3hvL3NEelUxTlZTdVdBYkRCdlhBem4zSGhNMDRBTUEwdndrY3Bvd1FIamFiT1hrNEFPRGZLaFZRMU5JY0ZjdVZBZ0JvYStkQ3Rjb0o3M3lZVnQwa3VuVnFoUTVKaE9xa3FQKzJQS3lrdFJYS2xiRUdBTWpUcVlORFlRc3p2SHJ6SGxVcWxVV0xwalpvMXFpT1NuZU9uOHpOVERGa1FEY01HZEFOYjk1OXdKR1RGM0hzNU1WTXU4UWtJNmtwK2J0TW9yOFM5QzBFRld1M0FRRG82ZXJncWZzSmtTdEtucjJUQzdidFBnUUFHRDIwRDBiYTlSYTVJaUpLcVNrT3p0aTEveGdBWU02TU1YKzFoZkM1UzljeGNQZzBBRUJEbXhyWXVHSk9tdFNZVTRXR2hlT1R6eGRZV3BoQlMwc3ozVDlQSnBkRFF5ck8vVTJGSWdaVzVSc0NpSDFXNVAyVGk2TFU4VGN5eis5WWlMSW9vOXdHME5QVkFSRDdBOURQUDFEa2lwTFhvVTFUNGZXT1BVY1J3eWVMaWJLY3loVktDNitQbjdva1lpWDBPejFkSFZnWEw1SWhRUmlBYUVFNHUyQVlKa29ESllvWEVWNi9lNSsrVHd5bmhYSmxySVVkblB3Q0FvVjFlVVNVZFRSdVVGdDRmZVAyQXp4OS9sckVhb2l5TG9aaG9qUlFMTzY2NGZlWmY5MHdBUFRwMWs1NHZYUHZVUkVySWFMVU1ORFhSWU42TllUeDhQR09DSStJRkxFaW9xeUo5OVdKMGtEUkgrMStBTURqUTlZSXd6MjZ0SWJMbW0ySWxzbHc1ZnB0ZUh6d1V2azZpQ2p6R3p1OEh5NWZkVWRNVEF6ZWYvUkd0MzVqc0hYdGZCZ2E2S2ZvT25IN2dnZDlDOEhOMncvVHVsVEtwdUsydmMycWo2RXhEQk9sQWF1aVdhdWpCQURrTmpUQS8xbzJ3cjVEcHdBQUxtdTJZK204S1NKWFJVUXBVZnFmWWhneW9CdFdyTnNCSUxaSGJvc09nekN3VHllMGI5TlVlSjRoT1hGRHpQMkh6OUMxMytoMHFaZXl0Nnk2MlJLN1NSQ2xnWGZ2dmRDd1ZXd1BiUE5DQlhEMTlDNlJLL296Yjk1OVFPTTJmUUhFL2hCek83MEw1bWFtSWxkRlJDazFlZVppN0hZOUhtOCtmNzY4TUN1WVA5a0hySUsraGVEMTIvZnBWUjdsSUIrZVpyMkhPUm1HaWRLQVFoR0Q0aFViQzEwWlh0MC9LK3o2azlsMTZUc2F0KzdFL2txMGU2ZldjTExuSFNHaXJHak54dDJZdDJSZDZ0NnNCSkExYitwUlpxSUVQanpMZW1HWUQ5QVJwUUdKUkIyV0ZtYkMrTU5IYnhHclNabStQZG9Mci9jZFBJa0FFWnYzRTFIcURlN2ZGWmRQN3NEQVBwMlJ4OGd3Wlc5bUVLWTBvS2FlTmYrSHhEWERSR25FcW9nRlBEN0V0bFY3OTk0VDFuSGFyV1ZtamV2WFJBRlRFM3oyOVlOTUxzZWFqYnN4ZGJ5ZDJHVVJVU3BZV3BoaDZyakJtRHB1TUw0Rmh5QWdNQmhCMzRJaGs4bkZMbzF5Z0t5NlpwaGhtQ2lORkMxaUR2ejQ3WkJIRnVnMS9KTzZ1anBHRGVtRGlmWUxBUURiOWh6R01Oc2VLWDRhbllneWw5eUdCc2h0YUFDQVhXS0lrc0psRWtScHhDcE9yK0czV2FUWDhFOGQvOWNNSllyRjNzbU9pb3JHaW5VN1JhNklpSWdvWXpBTUU2VVJxeXpZYS9nbmRYVjF6Snd5WEJodjN1RUtyMCsrSWxaRVJFU1VNUmlHaWRKSTZaTEZoZlZTcjk2OEZ6cExaQlUxcTFXRVRlMXFBQUM1WElHNWk5ZUlYQkVSRVZINll4Z21TaU81Y21taFJERkxBTEZMRFo2OWVDdHlSU2xuUDJtWUVPaFBucjJDZXcrZWlsd1JFUkZSK21JWUprcERsY3FYRmw3ZmYvUk14RXBTcDZpbE9icTBieUdNN2VlNGlGZ05FUkZSK21NWUprcERGY3VYRWw3ZmY1ajF3akFBakIzZUQ5cmF1UUFBejE2OHdkR1RGMFd1aUlpSUtQMHdEQk9sb1VweHcvRGo1eUpXa25wNWpZMHdkRUIzWVR6WGVRMGlJNk5FcklpSWlDajlNQXdUcGFGaVJRdERUMWNIQU9EbC9SbUJRY0VpVjVRNkEvdDBRdjU4ZVFFQW4zMzlNR2Z4V3BFcklpSWlTaDhNdzBScHJGS0ZYK3VHNzJiUkI5QzB0RFF4ZDhaWVlieHQ5eUU4ZlBKQ3hJcUlpSWpTQjhNd1VScXJXQzdPVW9rcytCRGRUdzNxVlVlTHBqYkNlT1FFSnk2WElDS2liSWRobUNpTnhiMHpuRlVmb3Z2SnlYNjBzQzN6UjY5UFdMeDhrOGdWRVJFUnBTMkdZYUkwRnZjaHVrZFBYMmE1elRmaXltMW9nRm5UUmdyajlWdjNjYmtFRVJGbEt3ekRSR2xNWDA4WFZrVXNBTVJ1dnZIOFpkYmJmQ091TnY4MVJQMjYxWVh4eUFsT2lKYkpSS3lJaUlnbzdUQU1FNlVEbFJacmo3Sm1pN1c0RmpwT2dMNmVMb0RZNVJKT0MxZUxYQkVSRVZIYVlCZ21TZ2R4TjkrNGw4WFhEUU94dlljWHo1a3NqTGZ1T29UanB5K0pXQkVSRVZIYVlCZ21TZ2ZacGFORVhFMGExRUx2Ym0yRjhiaHA4L0hCODVPSUZSRVJFZjA5aG1HaWRHQmR2QWkwdERRQlpPM05OMzQzYmNJUWxMUzJBZ0JFUmtaaHdMQ3BpSXFLRnJrcUlpS2kxR01ZSmtvSDZ1cnFxRnorVjR1MWV3K3o1dVlidjlPUVNySE9aVFlNOVBVQUFHODlQbUt5dzJLUnF5SWlJa285aG1HaWRCSjMzZkQ5aDFuL0licWZ6TTFNNGJKd3VqQStlUFFzOXJpZUVMRWlJaUtpMUdNWUprb25sZUxjR2M0dTY0Wi9zcWxkRFFONmRSVEcwMmN2aGZ2ZFJ5SldSRVJFbERvTXcwVHBKTzZkNFlkUFhtVHB6VGNTTW1tTUxjcVZzUVlBeU9SeTlCODZCVzg5UEVXdWlvaUlLR1VZaG9uU1NSNGpRMWlZRndRUXUvbkdnMnpRYnpndXFWU0NqU3Zud3F4QWZnQkFhRmc0dWc4WUM3K0FJSkVySXlJaStuTU13MFRwcU9hL0ZZWFhGNjdjRkxHUzlHRmliSVNkR3hmRHdDRDJnYm92WC8zUlk4QllmQThORTdreUlpS2lQOE13VEpTT0d0YXJJYnkrNkhaTHhFclNqNldGR2Jhc25nOE5xUlFBOE9yTmUvUWZPZ1V5dVZ6a3lvaUlpSkxITUV5VWptcFZyd3hORFEwQXdNdlhIdmpzNnlkeVJlbWpVdmxTV0w3SUhtcHFhZ0NBMi9jZXcyN1VETWpsQ3BFckl5SWlTaHJETUZFNjB0SE9oUnJWZmkyVnlLNTNod0dnV2FNNmNMSWZMWXpQWDc2QndhUHNHWWlKaUNoVFl4Z21TbWNOYmVJdWxjaCs2NGJqNnRheEZTYU1HaWlNZndiaWFKbE14S3FJaUlnU3h6Qk1sTTRhMTY4bHZMN2gvZ0JSMGRrN0dBNFowQzFlSUI0NGJCb0RNUkVSWlVvTXcwVHBySUNwQ1lwYldRSUFJaUlpY2ZQMkE1RXJTbisvQitJcjEyOHpFQk1SVWFiRU1FeVVBVlNXU2x6SnZ1dUc0eG95b0J1bVR4Z3FqQm1JaVlnb00ySVlKc29BRGVwV0YxNmZ2WGhOeEVveVZ2OWVIZUlGNG03OXhpSTQ1THVJVlJFUkVmM0NNRXlVQWFwV0tndDlQVjBBZ084WFA3ejErQ2h5UlJubjkwQjg5OEVUdE94a0MwOHZIeEdySWlJaWlzVXdUSlFCMU5UVVZPNE81NVNsRWovMTc5VUJpNTBtUVYwOTlrZU9sL2RudE94c2l6djNuNGhjR1JFUjVYUU13MFFacEVHOU9HRTRHL2NiVGt6N05rMnhZOE1pNFE1NVNFZ291dllialFOSHpvaGNHUkVSNVdScVNxVlNLWFlSUkRsQnlQY3dsS3ZSRWdDZ3JxNk9oOWVQd2tCZlYrU3FNcDdIQnkvMEdEQU9QcjVmaGJtaEE3dGovTWdCSWxaRlJFUTVGY013VVFicTJHdUVzRFJnNWVJWmFOSFVSdVNLeEJFWUZJeCtReWJqNFpNWHdseWRtbFd3YlA0MDVERXlGTEV5K2xPZlBuMkN2NysvMkdWUUptQmdZSUFpUllxSVhRWlJxakVNRTJXZzFSdDNZLzZTZFFDQWRxMmJ3SG5PWkpFckVrKzBUSVlSNHgxeCt2eFZZUzZ2c1JGV0wzRkExVXBsUmF5TS9vU0xpd3VPSFRzbWRobVVDVlN2WGgyT2pvNWlsMEdVYWxLeEN5REtTUnJXcXlHRTRjdFgzYUZVS3FHbXBpWnlWZUxRMU5EQW1xV3pzSEdiSytZNXI0Vk1Mb2QvUUJBNjlSNko0Ylk5TWRLdU55UVNQdGFRbWVucTZzTEJ3VUhzTWtoRVM1WXN5YkUvd3lqN1lCZ215a0FsaWxuQ05MOEpmTC80SVRBb0dBK2Z2RVRGY2lYRkxrdFUvWHQxUUkxL0syTFE4R253OXZHRlVxbUV5NXB0dUhyakx0WXVtNFY4SnNaaWwwaUprRXFsS0YrK3ZOaGxrSWkwdGJVUkV4TWpkaGxFZjRXM1hZZ3lXSk1HdFlUWEY5MXVpbGhKNWxISzJncG5EbTlDa3dhMWhia0hqNStqVWVzKzJIZm9sSWlWRVJGUmRzY3dUSlRCR3RUN3RUWHpxYk51SWxhU3VlanFhR09kaXlObVR4OE5MVTFOQUVESTkxQk1tTDRBWGZ1TmhyZlBGNUVySkNLaTdJaGhtQ2lEMWFwZUNRYjZlZ0NBdHg0ZjhlRHhpMlRla2JQMDZOd2FKdzlzUUlXeXY1YVAzTHo5RUkzYjlNSG1IUWZBWjM2SmlDZ3RNUXdUWlRBTnFSUnRXelVXeGdlT25CYXhtc3pKcW9nNUR1NWNnV2tUaGtCTEsvWXVjVVJFSkJ6bXJVRHJMblo0LzlGYjVBcUppQ2k3WUJnbUVrSEgvelVUWGg4OWRSRXl1VnpFYWpJbmRYVjFET2pWRVdjT2JVTGxpbVdFK1NmUFhxRkptNzV3V3JRR29XSGhJbFpJUkVUWkFjTXdrUWpLbENvQnF5SVdBR0szSlQ1NzRacklGV1ZlbGhabWNOM21nbGxUUjBKSFd4c0FJSlBMc1g3TFh0UnIzaDE3WEUvd2FYWWlJa28xaG1FaWtYVHAwRUo0N1hxWVN5V1NvcWFtaGw1ZC80Znp4N2FnVnZYS3dueEE0RGRNbXJrSVRkdjJ4OTBIVDBXc2tJaUlzaXFHWVNLUnRHdlZSR2hXZitYNkhmZ0hCSWxjVWVaWDBEUWZkbTVZaERWTFo4SFN3a3lZZi9QdUF6cjBIQTY3MFRQWmRZS0lpRktFWVpodE1qUm1BQUFnQUVsRVFWUklKTVo1Y3FOQnZlb0FnSmlZR0J3OGVsYmtpcktPWm8zcTRQTEpIWmc1ZVRnTURmU0YrVlBucnFCMmt5NXdtTGNDbjMzOVJLeVFpSWl5Q29aaEloRjFiUFByUVRwdUxwRnlmYnEzdy9WemUyRFh2NXZRbXhnQU51ODRnRHJOdW1MQzlBWDQ0UGxKeEFxSmlDaXpZeGdtRWxIRCtqVlZlZzQvZWZaYTVJcXlIajFkSFV3Y1BSQ1hUbTVIbXhhTmhIbTVYSUY5aDA3QjVyOGVHRHg2QnA0KzUvZVdpSWppWXhnbUV0SHZQWWYzODBHNlZDdG9tZy9MNWsvRjFkTzcwTDFUYTJocWFBakhUcDl6UTh0T3R1ZzVhRHh1M240b1lwVkVSSlRaTUF3VGlTeHV6K0hESjg2eDUvQmZNaTlVQUU3Mm8zSDkvRjdZOXVzQ1hSMXQ0ZGpWRzNmUnRkOW90TzAyRk9jdVhSZXhTaUlpeWl3WWhvbEU5bnZQNFF1WGJvaGNVZlpnWW15RXlXTnNjZlBDZm93ZDFnOUd1UTJGWXc4ZVA4ZkE0ZE5RdDNsM0xGK3pIVDYrWDBXc2xJaUl4TVF3VEpRSnFQUWNQbkpHeEVxeUh3TjlYUXdmM0JNM3orL0ZqRW5EVU1EVVJEam02ZVdEeFNzMm9WYmpMdWd4Y0J5T25yeUlxR2laaU5VU0VWRkdZeGdteWdUaTloeSs2SGFMUFlmVFFhNWNXdWpib3oydW5kbURkUzZ6MGFCZURhaXJ4LzRJVkNxVnVIYnpIa1pNY0VUVmV1MHd6WEVKSGoxOUtYTEZSRVNVRVJpR2lUS0IzM3NPSHpseFFlU0tzaStKUkIxTkd0VENwcFZ6NEg1eFA4WU43dy96UWdXRTR5SGZRN0ZqNzFHMDZXS0hlczE3d0duUkd0eDc4QlJLcFZMRXFvbUlLTDB3REJObEVuRjdEdTkyUFM1aUpUbUhTZDQ4R0diYkEyNm5kbUxuaHNWby9WOERsUzRVSDcwK1lmMld2V2pmY3ppcTJyVEg1Sm1MY2ZuYWJUN2tTRVNValRBTUUyVVN6UnJYaFlIQnI1N0R6MTYrRmJtaW5FTk5UUTIxcWxlQ3k0THB1SHZsSUdaTUdnYnI0a1ZVenZFUENNSnUxK1BvTTNnaUt0WnFnK0hqSFhIODlDV0VoVWVJVkhYMmNlUDJBNXc0Y3puZHJoOFZGWTBOMi9Zbit1L3FXM0FJMW0vWkI0VWlKc1hYZmZ6MEZTSWlJcE05MTlQTEIyODlQQUVBMGJMVXJVcy9mZjVxb3AvbEZ4Q0ViOEVocWJvdVVVNG5GYnNBSXZxbGZldW0yTHpqQUFCZzAzWlhMSGFhSkhKRk9ZK0JnUjc2OW1pUHZqM2E0ODI3RHpoejRSck9YYnl1c29ZNE5Dd2N4MDVkeExGVEY2R3BvWUZhMVN1aFNjUGFhRnkvRnZJYUc0bFlmZGFqVU1SZzVwemw4UG44QlZVcmxVVStFMlBoMk91M0gzRDA1Sjh0R1RJM0s0RE83ZjlMOE5pU1ZWdXdadU51ZlA4ZWh0RkQrNmdjZS9yOE5RYVBtZ0Z2SDErWTVqZEJxK2IxLzdoMnIwKythTjFsTUk3dVdZTnlaYXlUUEhlTzgxcjQrdnBoeDRaRitGL1hJYWhhcVN5bWpCc01mVDFkNFp3Nzk1OWcrdXlsV0xISUhzV0tGbFo1djZlWER5Yk5XQVNUdkhtd2Vva0RpaFcxRUk0RmZRdEJsejZqNEI4UWhHTjcxOERDdk9BZmZ3MUV4REJNbEtuMDY5RmVDTU9IajUvSHBERzJNR0c0RWsxeEswc1V0N0xFc0VFOTRCY1FoRFBucitMc3hXdTQ2ZjVBV0NvUkxaUGgwbFYzWExycWpza3pGNk80bFNXcVZDeURLaFhMb0hMRk1yQzBNQlA1cThqY0pCSjFPRXdaZ2E3OVJtUGVrblZ3bmpOWk9QYlc0eU5Xck5zQlhSMXQ0V0hIaU1oSXlPVUtsUkFaRmg2QnFwWEtKaGlHN3o1NGl2VmI5cUZDMlpJWVp0dEQ1ZGplQXlkaDc3UU1wdmxOc0cvck1sU3JYRTQ0SnBjcjRMSm1Hd3FhNWhPNnZjamxDcHc4ZTBVNDU0dWZQd0RBN2NZZGxXMi9Xeld2THp3USt6czlYUjMwN2RFZWpndFc0b2I3QTV3NXRCRzVjbWtCQUlvVUxvVG9hQm02RHhnSDEyMHVNQzlVQUJjdTM0UmNvUUFBMlBYdmltV3J0K0dTMnkyOGUrOHBYSFBwcWkzNDRQa0pvK3g2NDhWckQ3eDQ3UUVBS0ZPcU9Nd0s1RS8wZTA5RXNkU1VmQ3FFS0ZPeEhUa2RaeTVjaTMzZHJ3c21qN0VWdVNMNlhWaDRCQzY1M2NMWmk5ZHd5YzBkMzBQREVqM1hPRTl1Vks3d0l4eFhLSTB5cGEyaHBhbVI2UGxaaFl1TEM5emMzT0RxNnBxcTl6OTcrUmJYYjk0VHh0djNIa0d6aG5WZ2tqY1BBS0JDdVpMd0R3akNrREV6Y2ViUUptSFp5dURSTS9EazZTdGNQN2RIZUcvblBxTUFBSHUzTEZYNURQK0FJTFRvT0FqaDRSRTQ2YnBlZUZBeUpDUVVzeGV1d3FGajV6Q29iMmNNdCswcEJGSUFlUEhxSGNaUFg0Q256MStqWnJXSzJMcHVBVFNrVW9TRlI2QjB0WVR2UHNkMSs1SXJ2SDIrcU13dFhMWWUvZ0hmTUgvV2VBREErdzllOFBUK2pIcTFxOEc2ZUJGaGN4aHZueTlvM2RrV3VybzZPTEZ2SGRyMUdKYmcwb2l2ZmdHUXllVkpodDJwNCszd1g1TjZ5ZGI3Tit6czdHQnNiSXpaczJlbjYrY1FwU2ZlR1NiS1pJWU03QzZFNFIxN2ptQ1VYVzlvYStjU3VTcUtTMWRIR3kyYjFVZkxadldoVU1UZ3lmTlhjTC96Q0xmdVBNU2QrMDhRR2hZdW5Cc1ErQTFuTDE3RDJZdXgvMDZsVWdtS0ZTMk1rdFpXS0ZuQ0NpV3RyVkMyZEFua05qUVE2OHNSeGVPbkw3RmsxUmFWdVIzN2pncXZCL2J1aEg5S0ZFMzE5VVBEd3RISGJoSytmUFhIS3VlWlFoQytjZnNCQmc2YmlyRHdDRlFzVndwdlBUNmk3NUJKQ0FrSlJkQzNFQVFGaHlBaUloTEdlWEpqc2RNa3RHL1RWTGltcm80Mkh0ODRKb3pmZTNxalRSYzc3TjYwQktYL0tTYk1ueng3QlpObUxrcXdybmJkaDZxTWw2M2Vpb003VjZKUytWSUFnRUlGODJPOXkyeUVmQStGZ1lFZXpoL2RBai8vUUpYMXpqS1pESzA2RDBhbENxV0ZjQjJYaG9hVWQ0U0pVb0JobUNpVEtWL21IMVNxVUJyM0h6NURXSGdFZHUwL2p2NjlPb2hkRmlWQ0lsRkhoYklsVWFGc1NkajI2NEtZbUJnOGUvRVd0KzQraFB1ZFI3aDkvekZDUWtLRjgrVnlCVjYrOXNETDF4NDRoSFBDZkY1akk1UzB0c0kvSmF4UXlqbzJKQmNyV2hoU3FVU01MeXZkZGUzUUVsMDd0RXp5bko5TEVyYnNQQWpqUExrQkFHL2Vma0RJOTFBc2N0a29uT2ZsL2ZtMzluaGg2RDkwTXA0K2Y0MXBFNGFvM0IwdFpXMkZxT2hvNURZMFFIaEVCRUxESXBEWE9BLzgvQVBoNC9zVmFtcHE2Tkc1TlNhTUhDZzgwQnFYbHBZbW9xS2lFNjFaUzBzVHpSclhRZG5mMWhEUFdiUUcvZ0dCY0o0N0pkNTdpaFl1cERLdVhMR015bmlLZ3pQT1hicXU4cGRpTlRVMVBINzJDczNiRDFBNU56SXlDdWFGQ3NEdDFNNUVheVFpVlF6RFJKbVFiZDh1c0IwNUhRQ3dmdXMrOU8zUlRsZ3pTWm1idXJvNnlwWXVnYktsUzJCZzcwNVFLcFY0OGRvRHQyNC9oUHZkaDNDLyt6akJwLzc5QTRKdzljWmRYTDF4VjVpVFNDUW9XQ0FmTEFvVmhFV2hBckF3THdoek05UFlzWG1CTEg4MytWdHdDR1N5K0czcU5EVTFZR2lnTDR4dnVEK0E1bytsSlYrKytpTXlLa3I0N1FrQUJINExWZ25ERSt3WDRNNzlKeGd6ckM4RzlPcUltSmdZREJzM0N5MmEycUJGVXhzOHZINFVlcm82QUlCUG43L0FjY0VxdlBYd1JOVktaV0UvY1JqS2xpNkJuZnVPNGN0WGY0d1oxbGVsdGxVYmRtSFo2cTBxYzEzN2pSWmVEK3pkQ1ZQSDI4WDdkNk92cjR1d3NIQ1ZPOGh4YmR6bWl0VWJkd25qYXBYTFlaWHpUR0dzcDZzRHQ5TzdFbnFyaW41REppUHdXM0N5NXhIUkx3ekRSSmxRa3dhMVlHNW1DcTlQdnZEOTRvZmpweStqOVg4TnhDNkxVa0ZOVFEybHJHUHY5dmJyMlI1QWJCZUNOMjgvNFBuTHQzajV4Z052UFQ3aTVZK0hudUpTS0JUdzh2NE1MKy9QdUo3QXRYVjF0R0ZadUJETXpVeGhIaWN3R3hrYVFGOWZGL3A2dXBtNnUwV2Z3WlB3OE1tTGVQTjFhMVhGdHJVTGhQRTZGOGQ0YTRiUEhka3NIUCs1WnZpbnJoMWFvckI1UVl3WTNBc0FzR3YvY1p3OGV3V20rVTNRb3FrTjlIUjFFQmtaaGJXYjkyRFZobDBva044RWE1Yk9Rck5HZFFERWJueHorcndicnQ2NEMwTUQvWGkvbVNsb21nK08wMGJoOHhjL1RITmNndWtUaHNMU3dneHpuZGNLNXpqTVd3RS8vMEJoL1BEeEMwUkdSbUhZdUZrcTErclN2Z1ZxMTZpTXVyV3FDT3VsSjlndndMZmc3eXJuaFlhRm8wcTlkc2w4UjJOclp6Y0pvcFJoR0NiS2hOVFUxREM0ZnpkTW5lVU1BRml6Y1RmRGNEWmlibVlLY3pOVFlkZkJuNTYvZW9kWHJ6M3c1dDBIUEh2eEZxL2V2b2Z2Rjc5RXJ4TVdIb0ZuTDk3ZzJZczNTWDZlbHFhbUVJNE45UFYrdk5hRGdYN3NXRmRYQjFLSkJGS3BCRklOS1RTa1VraWxVa2lsRXBYWFVxa1VHai8rL0pQZXVzbHhtRG9DMzcvSGYvalF5TWp3cjY1YnIxWlYxS3RWRlVCcy85MkZ5emFnVUVGVGpCdlJIMTZmZkhIbXdsVnMydWFLOEloSVRCbzlDTjA2dFVaVVpCUzhQdmtpNUhzb2dvTkQwTEpaZmJqZmVRVEhCU3RSMktJZ0d0blVGSzZ2cTZ1RGhqWTFoTDdCVlN1VlJia3kxbGdWNTg3dWhTczNFUjB0UStFZndUUXFLaG95bVV3SXlBcEZETzQrZUlMcVZTdWdkbzNLUXVjU0FNTC83K1BTMTlQRmsxdkpiOGJUdnVkd2xSQk9STWxqR0NiS3BEcTJiWWI1UzljaEpDUVV6MSs5eGEwN2oxQzlhbm14eTZKMDlQTU9jbHhSMFRKNGVuMkN0ODhYZUgveXhhZlBQLzc4TWZZTFNENzRSRVZISXlvZ0d2NEJRV2xXYTR2NkZmNzZHdVhML1BOSDUyM2E3aW9FNU5kdjNpTTQ1RHZtTFZrbkhQZjA5b0ZGb1lUdmhrNmVzUWpCSWQreGZPRjBhT2ZTUXZzZXcvRFZMd0FBWUdpZ0QrY1ZtK0V3YjBXU256OXFvaE1PNzE0bDlQNzlIaHFHUThmT0NkZTVmTTBkNzk1N0lqRHdtOHI3V2pXcmo2bmo3UURFM3RIMjlmVVRPbDc4YVdlS243NkhocUZvdVliSm5zYzd3MFFweHpCTWxFbHBhbWlnZjg4T1dMSXk5b243ZFZ2Mk1nem5RRnFhR2lwM0RSUHk3cjBYdkgxODhjbkhGNSsvK0NFZzRCc0N2d1VqS0NnWWdVSEJDUG9XbktaQk9LMXMyMzBZUHI1ZjQ4MFh0VFJIcDdiTmhmSGVneWZqbmJObTQyNlZjVUpoZU5mK1l6aC8rUVpLbHl5T3VqL3VGTGY1cnlFZVBYMEpTd3N6R0JvYTRNV3J0MmhRdHdieUdodEJYMThYaHZwNk1ERFFGKzZhWDNTN2hlSGpIZkhzeFJzaERILzU2bzhwczV6eHN6UHB5dlU3b2E2dWpzaklxTlIvTTVLaHI2ZUxCOWVPSkh0ZTU3NmplR2VZS0lVWWhva3lzVDdkMjJIVmhsMklpb3JHeFNzMzhkYmpZN3lkcVlpc2lwakRxb2g1c3VlRmhJUWk4RnRzUUE0TStoWWJsSU9DRVI0UmllaG9HZVJ5T1dSeStZOC9GVkRJRmNMNDl6a2RiYzIvcnZ2ZWc2ZDQvdXBkL0RvcmhhSlQyK2FRU0NUUTFzNkZZM3ZYQ1ArN1Q2alBjRy9iaWZHdThmREpDOHljc3h3QW9DSDk5Wis2bjNkcUFXRFQ5Z05ZdjJVdkd0blVUSFFaMG45TjZxR2t0UldLeE9uNFVLeG9ZWnc3c2hsdlBUelJxSFZ2N04vcWduSmxyTkcrNTNDVjk5NjYrd2hPQzFjREFGNjk5a0JvV0xndy9ybHB5Ky9DSXlLRlRUYmkraDRhaHJJMWt1NitBZnpxSmtGRWY0NWhtQ2dUTXpUUVI2ZTJ6YkY5VCt3ZG9mVmI5Mk8rd3ppUnE2S3N5c0JBRHdZR2VtbXlLNTZMaXd2ZWV5UzlWams1eXhaTVMvSjQwNGExOGVMT3FXU3ZzM1h0ZkpYeCs0L2VHREJzS3BSS1phSTl1dTg5ZUlwNXptdVJLNWNXQW9LK0NiK0IrVjIzamkxVmduQktoSWFHd2N2SEZ3Q0V2M0Q4SE1jb1l1S2QvL0sxQjRhT2RVQkVSQ1NlUEh1RmsyZXY0TDhtOWFDaElVVWVJME9jT2JRcDJjKzBHejB6d1c0bFJKUTRobUdpVEc1UW44N1lzZmNvbEVvbERoNDVnNUYydlZEUU5KL1laUkg5dFNmUFhpTTQ1SHU4ZVpPOHNYMS9weVR3SUptZmZ5Q2lvMldvMjd4N3ZHTzVEZlZ4ZE04YVRIVndobjlBRUpZdG1JYkZ5K01IeVBjZnZURnd4RFJFeTJUUWx1YkNocTM3NDUwVEZSV05tSmdZTkxLcGlmejU4cW9jZSt2eEVTV3JOaGVXU1hUc1BVSllKbEdwWENuaHZFWTJOZU90R1Y2enhBRkEvRFhENXkvZndQRHhqb2lPbG1Ib3dPNDRkdm9TaG95WmlXSkZMVkNuWmxVTUc5UVRsNjY2UTZLdUhxL05Za3hNREdLVVNzVEV4S0JEbTZaUXhNUmcyKzdES0ZiVUFqWC9yUlR2YXlNaVZRekRSSm1jZWFFQ2FOcW9EazZmYzROTUxzZVNGWnV4Y0hiOFh3c1RaVFd6RjY2Qys5MUg4ZVpiTnF1UEVZTjdvV21EMmlyenoxNjhnYWVYRHdEQXlOQUExU3FYVXpuKzh5NXdzOFoxVWJkV1ZiVDVyMkc4TVB6Unl3ZGQrNDFCWUZCc0w5NlprNGVqY3p2VkI5bmVmL1JHcTA2Mk1NMmZGeVYvZTZBUmlBM3JJd2IzZ245QUVKYXUyb0wrUFR1Z1lJSDhXTGRsYndxL0E3LzhiS1cyWmZVODFLbFpCU01HOThMaDQrZHg0Y3BObkw5OEEwRkJ3WWlJaklJaWdTVVVpZmw5ZTJvaVNoakRNRkVXTU1xdU4wNmZjd01BdUI0NUE5dCtYVkdzcUlYSVZSSDl2YXFWeXFwc0x0R2g1d2dBUUlsaWxpcnJlOSs5OTBMN0hzT2dycTZPbUpnWXZIbjNFZk5ualU5d3krWnVIVnNsdUhQZmsyZXZoYTJYTjYrYWk3V2I5Mks2NDFJVUsySWg3UG9XR2hZT3U5RXpFQkVaaGZrTzQrTmRwMitQZHVqYy9qOFVOTTJIdHg2ZVdMcHFDNW8xcW90eVphelJ5S1ltdExSK3JhVytmZSt4MFBYaTladjNDQTBMRjhieTN6WWI2ZENtS1NxVUxTbjgvMXBMU3hPZDIvK0h6dTNqZDV5SWlZbEJUSXdTU3NUZW1aYko1SGp6N2dOTTgrVkZQaE5qcUttcEpmYnRKcUlFTUF3VFpRSC9sQ2lLTmkwYTRjaUo4MUFxbFZpMGZLUHc2MWFpckV4RFEwUFliQUtJM2Q3NmQ2L2Zma0RQUWVOaFhid0lEUFQxOFB6bFc1UXYrdy82MkUzQ3JvMkxVZFJTOWVIQnhMYXdYcjF4RjhMREk3RmhoUlBxMXFxS01xV3QwYTdiRUhRYk1CYUxuU2FoWXZsUzZEZGtNbDY5ZVk4NU04YkUyeFk1SVBBYjdqNTRDaUEyV0gvNTZnOEFjTC83Q0ovajlJT3VWS0UwZ05qZDdhN2R2QWNBOEE4TWdrd21GOGJLR05VMXcrY3VYY2VYcndHNGRlZGg4dCswM3dRR2ZZUHppczFvWkZNVE5uWCtGZWJOQ3VaSC9UaGpJa29Zd3pCUkZqRnVlRCtjT0hNSmNya0NwOCs1NGZtcmQvRjYwaEpsTjVldjNjYUlDWTR3TnNxTjFVc2NoSFhFQ3h3bm9FUFA0ZWpZYXdUV0wzZENwZktsa3JrU3NIVCtWSHowL0NTMHFUTXhOc0tCSFN2UWM5QjREQnMzQy9wNnVnaVBpTVNjR1dQUXJXT3JlTzkvOGVxZHNFMTZYRTZMVnF1TU42NllBd0JvMjdKeHZEWERoM2V2QWhCL3pmQ09QVWR4Ky81amxldEVSRVFtK2dCZ1hEL1hMbCs1ZGh2WDNlOEw4emExLzJVWUp2b0RETU5FV1lSNW9RTG8zcWsxdHU0NkJBQ1l1M2dOdHE5YktISlZST2tqTkN3Y1MxWnV4c1p0cmloVTBCUTdOeTVHbmpnNzArbnA2bUQ3K2tYbzNIc2tPdllhZ1pGMnZXRGJyeXUwTkRVU3ZhYW1ob1pLdjJhbFVva1hyejJncTZNTklMWjltYjZlTGdJRGd4RVErQTNHZVhLcnZMOWFsWEs0Yy9tQU1QN2crUWtkZTQzQTFyVUxWUDVpYW1DZ24rS3Y5L2VPR050Mkg0YTkwekowNzlnS2s4YllKbnEzRzRoZDQxeS9SVStNdE91TlliWTlVdnpaUkRrZHd6QlJGako2YUIvc08zUUtFUkdSdUhyakx0enZQc0svVmJnUkIyVmROOXp2dzdKTWZaVzVmQ2JHcVA5ZlQvZ0ZCT0tmRWtXeGRjMzhlQjBkZ0Y5M2RnY09ud2JuRlp1eGEvOXg3Tm04Sk1uV2NRcEZEQjQ4Zm82TFYyN2l5SWtMK1BUNUMzUjF0REYyV0QvOFkxMFU4NWVzdzZMbEc3RjA5UmJVcTEwTlRlclhSdDFhVlZIQTFBU2F2eTNwQ0E0SkJSRDdNRi9jK1Q4UjgyT1poTHA2d3V0NzI3Um9pSE9Ycm1QRHR2MTQrdUlOVml5eVIxNWpvd1RQZmZjK2Rsdm92OTNHbWlpblloZ215a0p5R3hwZ1lPOU9jRm16RFFBd1o5RWFITm16T3BsM0VXVmV4YTBzTVdSQU4yRThaL0VhNURVMmdtbCtFOGpsY3N4ekdBYzlYWjFFMzIrVTJ3QzdOenRqMmFxdDhQSDltbWdRam95TXdxQ1IwM0gzL2xPRVIwUUFBQ3pNQzJMeUdGdDA3ZEFTQmdaNkFJQUdkV3ZnMUxrcjJMVGRGUmN1MzhTRnl6Y0J4SGFvU0l0MStsdDJIb1JNSnNkSHIwOEFnQUw1VFJJOHo5QkFIMXRXejRmRHZPWFllK0FrUEQ1NElhK3hFZHp2UHNLeFV4ZWhxNnNEVFUwTmhJZEg0TkN4YzVCSUpQaTNTcmtFcjBWRVNXTVlKc3BpQnZmdmlxMjdEaUU0NURzZVBYMkpDNWR2b3FGTkRiSExJa29Wazd4NTBMWlZZMkc4Zk8xMkFNRDhXZU9UWFBJUWw0WlVpbkVqK2lkNVRxNWNXaWhwYllVdlgvMVJyM1kxTkd0VU44RjF4aEtKT2xvMnE0K1d6ZXJqclljbmpwKytoUE9YYjhDdWY5Y0V6OVhYMDRVa2lTVU12M3Z3K0FXT25EZ1BEYWtVVFJyVVJwMmFWUk05VnlKUng2eXBJOUczUjN0aDR3OE5EUTNzMkhzMHpqa1NXRnFZd1dIS1NPNU9TWlJLYXNxZksrK0pLTXZZdFAwQVpzMWZBUUFvYVcyRlV3YzJpRndSNVRRdUxpNXdjM09EcTZ0cnFxL2g1ZjBaVUZPRHVabHBHbGFXTXlpVlNzVEVLS0d1cmlacUt6VTdPenNZR3h0ajl1elpvdFZBOUxmaTk3QWhva3l2WjljMk1QM3g2OVVYcjk3aHlNa0xJbGRFbEhMbWhRb3dDS2VTbXBvYUpCSjE5aFFtU2dNTXcwUlprSVpVaWdrakJ3amplYzVyRVJFUktXSkZSRVJFV1JQRE1GRVc5YitXallUTkJqNzcrbUhGdWgwaVYwUkVSSlQxTUF3VFpWSHE2dXFZTm42SU1GNjdlUTg4dlh4RXJJaUlpQ2pyWVJnbXlzSWExS3NPbTlyVkFBQnl1UUtUWmk0V3VTSWlJcUtzaFdHWUtJdWJNM01zTkRWaVcxRGRjTCtQWTZjdWlWd1JFUkZSMXNFd1RKVEZGVFROaDFGRCt3ampXZk5YSURRc1hNU0tpSWlJc2c2R1lhSnNZR0NmVHNMRGRINytnVml5Y3JQSUZSRVJFV1VORE1ORTJZQ0dWSXFGamhPRThlWWRCL0hXdzFQRWlvaUlpTElHaG1HaWJLSnl4VExvM0w0RkFDQW1KZ1lUWnl3VXVTSWlJcUxNajJHWUtCdVpPbll3akhJYkFnRHVQWGlLL1lkUGkxd1JFUkZSNXNZd1RKU05HQmpvd1g3aVVHRThaOUVhaElTRWlsZ1JFUkZSNXNZd1RKVE50RzNWR0RXcVZRQUFCSDBMaHYwY0Y1RXJJaUlpeXJ3WWhvbXlvZmtPNDRYZXc0ZVBuOE9KTTVkRnJvaUlpQ2h6WWhnbXlvWXN6QXRpNktEdXduaWkvVUo4OVFzUXNTSWlJcUxNaVdHWUtKc2FNckM3MEhzNE5Dd2N3OGM3UXFsVWlsd1ZFUkZSNXNJd1RKUk5hVWlsY0Zrd0RSS0pCQURnZnZjUjFtN2FJM0pWUkVSRW1ZdFU3QUtJS1AyVUtWVUNvNGYwd2FMbEd3RUFDMTAyd3FiT3YvaW5SRkdSSzZQc0lEZzRHR1BIamhXN0RCS1J0N2MzVEV4TXhDNkQ2Sy93empCUk5qZDBVSGY4VzZVOEFFQ2hVR0RJbUptSWlvb1d1U3JLNmdvVktvUnk1Y3FKWFFhSnJFU0pFckMwdEJTN0RLSy9vcWJrSWtLaWJPK3JYd0FhdGVrajlCenUxZlYvbURWMXBNaFZFUkVSaVk5M2hvbHlnSHdteG5DZU0xa1liOXQ5R0NmUFhoR3hJaUlpb3N5QllaZ29oMmhrVXhOZE9yUVF4bU9tek1WYmo0OGlWa1JFUkNRK0xwTWd5a0dpb3FMUnZQMEFlSHp3QWdBVU5qZkR5UVByb2F1akxYSmxSRVJFNHVDZFlhSWNSRXRMRTZ1Y1owSkRHdHRJNXFQWEo0eWRNbGZrcW9pSWlNVERNRXlVdy94VG9pZ21qQm9vakUrZnY0cDFtL2VLV0JFUkVaRjRHSWFKY3FDQmZUcWhSK2ZXd25qKzB2VzQvL0NaaUJVUkVSR0pnMnVHaVhJb2hTSUdIWG9PeDRQSHp3RUFlWTJOY09yZ1JwZ1lHNGxjR1JFUlVjYmhuV0dpSEVvaVVjZjY1Yk9SejhRWUFPQWZFQVRiRWRNZ2x5dEVyb3lJaUNqak1Bd1Q1V0I1alkyd2FlVWNhR3BvQUFEdVAzcU9jZFBtaTF3VkVSRlJ4bUVZSnNyaHlwUXFnWVd6Sndqanc4ZlB3WG5GWmhFcklpSWl5amdNdzBTRU5pMGFvWCt2RHNMWVpjMDJIRHAyVHNTS2lJaUlNZ1lmb0NNaUFFQk1UQXk2OUIyTjIvY2VBd0RVMWRXeGFkVmMyTlN1Sm5KbFJFUkU2WWRobUlnRTM0SkQ4Ri83Z2ZEeC9Rb0EwTkxVeE1HZEsxQzZaSEdSS3lNaUlrb2ZYQ1pCUklMY2hnYllzV0VSY2hzYUFBQ2lvcVBSZmNBNGZQVHlFYmt5SWlLaTlNRTd3MFFVei9OWDc5Q3g1M0NFaFVjQUFBcWE1c01KMS9Vd3ltMGdjbVZFUkVScGkzZUdpU2llVXRaVzJMWjJBVFNrVWdDQWorOVg5Qmd3RnVFUmtTSlhSa1JFbExZWWhva29RWlVybHNHYXBiT2dyaDc3WStMWnk3Y1lNSFFLRklvWWtTc2pJaUpLT3d6RFJKU29oalkxc0dUZUZHRjg0L1lEREJremc3dlVFUkZSdHNFd1RFUkphdk5mUTh5ZVBsb1luN2x3RFFOSFRJTk1MaGV4S2lJaW9yVEJNRXhFeWVyUnVUVkdEZWtqakMrNTNVSmZ1MG1JaXBhSldCVVJFZEhmWXhnbW9qOHlha2h2ZE8vVVdoaGZ1M2tQdlcwbklESXlTc1NxaUlpSS9nNWJxeEhSSDFNcWxaZytleWwyN0QwcXpGV3FVQnJiMXkyRXJvNjJpSlVSRVJHbERzTXdFYVhZNGhXYnNIek5kbUZjcm93MWRtNVlESDA5WFJHcklpSWlTam1HWVNKS2xZM2JYT0c0WUtVd0xtVmRETHMzTzhQUVFGL0Vxb2lJaUZLR1laaUlVbTN2d1pPWWFMOVFHQmUzc3NUZUxVdVJ4OGhReEtxSWlJaitITU13RWYyVkUyY3VZOFNFMlZBb1luc1BGN1UweDk2dHkyQmliQ1J5WlVSRVJNbGpOd2tpK2lzdG10cGd3d29uYUdwb0FBQThQbmloZFdkYlBIdnhSdVRLaUlpSWtzY3dURVIvclg2ZGY3Rmp3eUpvYVdrQ0FENzcrcUZkOTJFNGNlYXl5SlVSRVJFbGpjc2tpQ2pOM0gvMEhMMEdqVWRvV0xnd04yUkFONHdmT1FCcWFtb2lWa1pFUkpRd2htRWlTbE52UFR6UlovQkVlUHY0Q25QMTYvd0xsNFhUMlhxTmlJZ3lIWVpoSWtwendTSGZNV2pFZExqZmZTVE1GVFkzdzlhMTgyRnBZU1ppWlVSRVJLcTRacGlJMHB5aGdUNTJiWFJHcjY1dGhibVBYcC9Rc3VNZ1hMdDVUOFRLaUlpSVZQSE9NQkdscTMySFRtSHl6TVZDNnpVMU5UVk1HajBJdHYyNmlGd1pFUkVSd3pBUlpRRDN1NDh3Y1BnMGhId1BGZWFhTmE2TEJRN2pZV0NnSjJKbFJFU1UwekVNRTFHRzhQcmtpejZESitMZGUwOWh6c1E0RDViT240cGExU3VKV0JrUkVlVmtETU5FbEdIQ3dpTXdmTHdqTGw2NXFUTGZxMnRiVEIwM1dPaFRURVJFbEZFWWhva293KzNhZnd5T0MxWWhJaUpTbUxPME1NUEt4VE5RdW1SeEVTc2pJcUtjaG1HWWlFVGg2ZVdEWWVObjRmSFRWOEtjUkNMQktMdmVHREt3T3lRU05ydkp6RDU5K2dSL2YzK3h5NkFNWkdCZ2dDSkZpb2hkQmxHYVl4Z21JdEVvRkRGWXNXNDdYTlpzRjdwTkFFQzVNdFpZc2RBZUZ1WUZSYXlPa3VMaTRvSmp4NDZKWFFabG9PclZxOFBSMFZIc01valNuRlRzQW9nbzU1SkkxREhTcmpjYTJkVEU0TkV6NE9YOUdRRHcrT2tyTkczWEg5TW5ERUczanExRXJwSVNvNnVyQ3djSEI3SExvQXl3Wk1rU2JxbE8yUmJETUJHSnJuVEo0amg3YUJPY0ZxM0dqcjFIQVFBUkVaR1k0dUNNTStldllmR2NTY2hyYkNSeWxmUTdxVlNLOHVYTGkxMEdaUUJ0YlczRXhNU0lYUVpSdXVDaVBDTEtGTFMxYzJIMjlOSFlzbVkralBQa0Z1YXZYTCtOQnExNllkUDJBNURMRlVsY2dZaUlLT1VZaG9rb1U3R3BYUTNuajI1RlE1c2F3bHhJU0NobXpWK0JwbTM3NGRKVmR4R3JJeUtpN0laaG1JZ3lIYVBjQnRpNFlnNFdPVTJDcm82Mk1QL3V2U2Y2MmsxQ3QvNWo4ZjZqdDRnVkVoRlJkc0V3VEVTWlZvYzJUWEhweEhhMGE5MUVaZjZHKzMwMGF0MEhEdk5XSU9SN21FalZFUkZSZHNBd1RFU1pXajRUWXpqUG1ZeGplOWVpUXRtU3dyeENvY0RtSFFkUXQxazNiTnQ5R0FvRkgrNGhJcUtVWXhnbW9peWhiT2tTT0x4N0ZWWXNzb2RaZ2Z6Qy9MZmdFTmc3TFVPVC8vWEY5VnYzUmF5UWlJaXlJb1poSXNwU1dqYXJqNHNudG1QOHlBSFEwVlpkVDl4OXdGajBIellGbmw0K0lsWklSRVJaQ2NNd0VXVTVXa0VaKzNBQUFCU2lTVVJCVkpvYUdEcXdPOXhPNzBTbnRzMVZOZ080Y1BrbTZyZnNoVkdUNXVETnV3OGlWa2xFUkZrQnd6QVJaVmw1alkyd3dIRUNUcml1UitXS1pZUjVoVUtCdzhmUG9YR2J2dWh0T3hFMzNMbDhnb2lJRXNZd1RFUlpYaWxyS3h6WXZoeHJsampBdkZBQmxXTlhydDlHdC81ajBiS1RMWTZmdnNSZHRJaUlTQVhETUJGbEc4MGExOFhGNDl1dzJHa1NTaFFyb25MczZmUFhHRFp1RnVyOTF3UGJkaDlHWkdTVVNGVVNFVkZtd2pCTVJObUtobFNLOW0yYTR1emhUZGl5Wmo1cVZLdWdjdHpMK3pQc25aYWhScVBPV0xwcUs0SkR2b3RVS1JFUlpRWU13MFNVYmRuVXJvYmRtNWJneFA1MWFObXNQdFRWZi8zSUMvb1dqS1dydHVEZkJoMWg3N1FNM2o1ZlJLeVVpSWpFd2pCTVJObGU2WkxGc1dLUlBkeE83MEx2Ym0yUks1ZVdjQ3d5TWdyYmRoOUduYVpkMFgzQU9MZ2VPWU93OEFnUnF5VWlvb3pFTUV4RU9VYWhndm5oTUdVRTNDL3V4OWhoL1dDY0o3ZHdUS2xVNHZxdGV4ZzNkUjRxMWZrZmhvMmJoUXVYYjBJbWw0dFlNUkVScFRlR1lTTEtjUXdOOURGOGNFL2NPTDhQVHZaallHbGhwbkk4S2lvYXgwOWZRdjloVTFDMVhudE1jMXlDZXcrZWlsUXRFUkdsSjRaaElzcXh0RFExMEwxVEsxdzZzUjE3dHl4Rmx3NHRZR0NncDNMT3QrQVE3Tmg3Rk8xN0RrZWRwbDJ4YVBrbWVIendFcWxpSWlKS2F3ekRSSlRqcWFtcDRkOHE1VEZ2NWpqY3ZYSVFhNWM1b25uamV0RFMxRlE1eit1VEwxYXMzWTRHTFh1aFpTZGJiTnptQ3YrQUlKR3FKaUtpdE1Bd1RFUVVoNmFHQnBvMnJJM1ZTMmJpM3RWRFdPQTRBVFgvcmFTeTVUTVEyN2ZZY2NGS1ZMVnBqNWFkYkRIWGVTM2NydDloLytJMEZCVXR3NEtsNnpGeW9sT3FyM0hxbkJzR2o1NkJnTUJ2U1o1MzdOUWwyRHU1cE9vekRodzVBM3VuWmZCTDVDOUduMzM5TU1YQkdhNUh6cVRxK2ovNUJ3UmhvdjFDYk50OStLK3VRMFNxR0lhSmlCS2hwNnVEVG0yYlk5Zkd4Ymg5eVJWVHg5dWhkTW5pS3Vjb2xVbzhmZjRhYXpmdFFTL2JDU2hidlNVNjl4a0ZselhiY08vQlV5Z1UzUEV1dFpReE1UaDM2UWFPbkRpUDNhN0hVM1dOdCs4KzR2UTVONFJIUkNaNTNzM2JEN0J0OXlGY3Y1WHlyYnZkYnR6RnR0MkhFUnljY00vcXdHL0IyTFgvR0c3ZWZwRGlhOGVWSzVjV0xycmR3dndsNi9EbHEvOWZYWXVJZnBHS1hRQVJVVlpna2pjUEJ2YnVoSUc5TzhIamd4Y09IanVISThmUHdldVRyOHA1TXJrYzduY2Z3ZjN1SXppdjJBeGRIVzFVcTFJZXRhdFhScTNxbFdCZHZFaTh1OHlVc0Z5NXRMQjg0WFMwNldJSHQrdDMwYlZEeTNUN3JQNjlPbUxYL21OWXVXNEhhbFd2bEc2Zms1aVRaNi9nMVp2M3laNVhwSEFoM0w3M0dDTW5PdUhmS3VXVFBMZTRWV0cwYkZZL3JVb2t5cllZaG9tSVVxaW9wVG5HRGUrSGNjUDc0YzI3RDdoKzZ6NnUzYndIOTd1UDhEMDBUT1hjc1BBSVhISzdoVXR1dHdBQXhubHlvK2EvbFZEcjMwcW9WYjBTekFzVkVPTkx5QlJtTDFpRm5mdVBKWHVlVEM3SDVXdnVLRm0xZVpMbk9jK1pqT2FONnlaN3ZmY2Z2ZUg3SmY2ZDFaTFdWckFxYW9HYnR4L0dPMmFTMXdqRmloWk85dHFwZGZMc0ZSdy9mZW1Qejc5MTV5RnUzWWxmWjF6Tkd0ZGxHQ2I2QXd6RFJFUi9vYmlWSllwYldhSlA5M1pRS0dMdytOa3JYTDkxRDlkdjNjTzlCODhRTFpPcG5COFErQTNIVGwzRXNWTVhBY1NHWSt0aVJXQmRvdWl2UDRzWGdZNTJMakcrbkF3VkxaTWhJaUlTdFd0VWhwNmVicXF2NCtYbGcyY3YzMElta3d2WEZWN0xZNy8va1pHUkNBdVBnRlFpd2VZZEJ4SmRkL3ZpMVR0czMzTWszbnliRm8yd2JQNVV5T1J5UkVlci9qdFZLQlFxbi9HN3FCL3J5T1Z5UmJ6am1wb2EwSkJLc1hqT1pNeWZOZjYzNjhaZzlvS1YySGZvRkVwWkY0UEx3bWtvWUpvdjN2V2ZQSHVOVXRaV2tFZ2xLdk5TaVNUZXVVUVVIOE13RVZFYWtValVVYkZjU1ZRc1Z4TERCdlZBVkZRMDd0eC9FbnZuK05ZOVBIMytHa3FsVXVVOUFZSGZjT1AyQTl6NGJUMXBvWUttc0M1UlJDVW9XeFcxZ0lZMCsvM1luajVoS0t5TEYwbjErM2ZzUFlwcGprdUU4ZHpGYTdGNXh3R1ZjeHEzNlFzZzltN3BtS0Y5VWE5V05RREE5OUF3NkNjUXhPVUtoVXFZTkRVMUFRQnMyM1VZamd0V0psaEh5MDYyU2RaNTVNUjVIRGx4WG1WdStvU2g2TityQTdRME5hQ2xxU0hNKzM3eHgrakpUcmg1K3lHNmRHZ0JoOGtqb0tXbCtmc2w4ZGJERTcwR2pVZVowaVd3Zk9GMG1CWEluMlFOUkJSZjl2dXBTa1NVU1docGFhSjJqY3FvWGFNeUptSWdRcjZINFliN2ZkeHdqMTFXa1ZTL1ltOGZYM2o3K09MQzVadkNuTHE2T2t6eTVvRnB2cndvWUdvQzAvd21LSkRmQktiNTgvNTZiV29DVFEyTlJLK2JtWmptTjBGSmF5dDg4UHlFUThmUHBmbzZaZ1h5bzZTMUZRd045UUVBald4cXdpUnZIZ0RBaVRPWDhlekZHOWoyNndKREEzMVlGYkZBaVdLV0tGSE1Fa3FsRXUxN0RvZENyc0MrYlM1Q0dKM3J2QmF2WG50Z3c0bzVrUDUydDdXNFZXRzBiOU5VWmU3MnZjZnc4djZNSmcxcVExOC9mckQrRmh5Q0M1ZHZ3c0s4SUtwV0todnZlbkc5ZWZjQngwNWR3dVlkQjZDbXBvYmxDKzNSdkhGZEtHSmlFQkVSaVJpbEVncEZER0ppRklpSlVjTFFVQjhEZW5mRXFnMjcwTHo5QUN4MG5JaW1EV3VuK250SmxCT3BLWCsvVFVGRVJCa2lKQ1FVTDE2L3c2czM3L0h5dFFkZXZ2SEE2emZ2RVJvVy9sZlh6V05rQ05OOHNjRzR3SStRbkQ5LzNoL0IyUVJtQmZKQit5K1hZYmk0dU1ETnpRMnVycTUvZFIwZ2RyM3NrREV6VS8zKzgwZTNvbGhSaXdTUDFXL1JFKzgvZXNQdDFFNVltQmRVT2JiLzhHbU1uellmdmJ1MWhjT1VFY0w4MmsxN01OZDVMYnAwYUlGNU04Y2wrL2tqSnpyaHlJbnppZGJ4N09WYnRPZ3dFTzNiTk1WaXAwbUpYa2VoaUVHMSt1MlRiUU9Ybk43ZDJtTEtPRHVWTzgxL3k4N09Ec2JHeHBnOWUzYWFYWk1vcytDZFlTSWlrUmdZNk9IZkt1WGpkUVh3K3VTTHQrOCs0UG1yZDNqMXhnTnYzbjNFaTFmdi92aTZnVUhCQ0F3S3h2TlhiNVArZkgwOTZPaG9RMWRIVy9oVFd6dFg3Rmc3Vi93NUhXM29hTWZPUlNUVHFpd2xtamFzZzJlM1Q2ck1iZGk2RDB0WGJVV0ZzaVd4YnZuc1JOZFFLeFF4ME5mVFNmRFl1L2RlZVAvUkd3RFFiK2hrRExmdGlUWXRHZ0dJL1l2SVBPZTF5R2RpakhFaitxdTh6N1pmRjNoOStvd2RlNCtpVUFGVERMUHQ4YmRmNGgrUlNOVFJxK3YvOFBEeEMrVE9iUkQ3dmMrVkMxcGFtdERVMUlCVUtvV0doaFJTaVFRU2lRUlNxUVRxYXVwUWw2aERYVjBkNm1wcU9IYnFJcmJ1T29RSGo1OWovN2JsYVJxSWliSXJobUVpb2t6RzNNd1U1bWFtcUYrM3VqQW5seXZnOGNFTEwxOTc0TldiMkx2SXIxNi9oN2VQYnhKWFNsckk5MUNFZkE5TjFYdGIxSytRNnMvOW5VU2lEbDBkYlFDeEcxUTR6RnVPMCtldkFnRGF0MmtLRTJPakJOOTN5ZTBXN09lNFlPV2lHU2hYeGpyZThRTkhUZ3V2VGZMbXdhU1ppMUc2WkhFVUsxb1lVMlk1SXlEd0cxWTV6MHh3emJERGxKSHcvdVNMUmNzM29wQ1pLZjdYc2xGYWZLbkpHbW5YRzVHUlVWREVwSzQvZGJQR2RiRjExeUVVdHlyTUlFejBoeGlHaVlpeUFLbFVJcXgxQlJvSTgzSzVBbC85QStEbkh5ajg0KzhmQkwrQVFIeU5PL1lQUkhoRS9FNEhtWVdmZnlDMjdUbU05VnYySVRwYUJ0dCtYWEQ3N21QWU95MURia045bFJaaC9nRkJjRnl3Q2tkT25JZFVLc0dkKzAvaWhXR1pYSTREUjgvQ0tMY2hncjRGdzM3aU1QUWZPZ1dqSjg5RmowNnRjZnowSlRSclhCZDZ1Z25mVlY2K2RqdDZkMitIZCs4OU1YN2FmT1RQbHhjMXFxWGRYd0NTMHFYdmFEeDg4aUpWNzdVd0x3aTNVenZUdUNLaTdJMWhtSWdvQzVOS0pTaG9tZzhGRTJpNWxaQVBucDhRRUJDRTBQQUlSRWRISXlvcTlwOW9tZXpYNjJnWjVBb0Z3c01qRUJVdFExVDB6L2xvNGJXT1R2ek9CaWtWSFBJZGJ0ZnY0dlI1TjV5NWNCVnl1UUwvVmltUDZST0d3S3lnS2E3ZHZJZVltQmlNbjc0QTVjdjhnM3dteHRpd2JUOVdyZCtKc1BBSTFLNVJHVE1uRDArdy8rK1JFeGZ3NWFzL3VuUm9nVDJ1SjZDbnA0dWw4NmNpTEN3Y3c4Yk5nbG1CL05EUzFFUy9vWk54OC93KzRZRTdBSGo1MmdOTFYyMUJnM28xc0hxSkEzclpUa0JVZFBSZmY3MHBvYStuaStHMlBWUDBuazIvZGRBZ29qL0RNRXhFbElOWVdwakIwc0xzcjYvajR1S0M5KzllcC9yOTBUSVptclhyajgrK2ZnQ0FXdFVyWTFEZnpxaFhxeXA4ZkwraWE3L1JlUG5hQTkwN3RjYXUvY2RnTzlJZVFjSEJ3dm1MbkNhaHcyOWRIWDVTS0dLd1p1TXUxS2hXQVdhbXYxcU5WYXRjRGdDd1pjMThTQ1FTUUtuRWtSUG5zWDdyUGt3Wk8xZzRiK3V1UXdDQVhsMy9oektsU3VEYTJUM1EwYzZGcDg5ZlkvUE9nL0UrNy82alp3Q0FCVXZYSjlwTkFnRHUzSCtDc1ZQbnhUdmV0M3M3bENsVlFtVk9SMGNiZy9wMlR1UzdsN0NqcHk2bWV0a0xVVTdHTUV4RVJCbE9VME1ETXllUHdKTm5yOUMyVlJOWUZURUhBQnc5ZVJIVEhKZmdlMmdZNXM0Y2k2NGRXdUxaaXpkNCtPUUY4aG9ib1d1SGx0anRlaHdlN3owVHZmYitRNmZ3MXNNVG80ZjJoY2Y3K08zcjRyWTNxMXl4RExidFBvemUzZHJDckVCK2ZQYjF3OEdqWjFIS3VoaHNhc2YySXY3NThONm56MTl4NE1pWlJELzM3TVZyU1g3Tm5sNCs4UFR5aVRmZnBFSHRlR0U0TkRRTVMxWnVTZko2di92eTFmK3Z1NFFRNVVRTXcwUkVKSXFtRFdzTFBYSHZQWGdLNTVWYmNQM1dQUlEwellkMUxyTlJ2V3A1ekpxL1VsZy8yNjluQnd3WjBBMVBYN3pCeHUydTZOcWhaWUxiV1YrKzVvNmlsdVpvM3JndVZxNUxldjNzK0JFRDBLWHZLRXgxY01ibTFmUGd0R2cxb3FLak1XWjQzM2puTnJLcEdhL3JSVnJJcGFVVmJ5NHNQQUxydHV4TjBYVWlJNk55OVBiZVJLbkZNRXhFUktJSUNRbkZxWE51T0hqc0xOenZQb0pVS2tHdnJ2L0R1QkVEb0tPZEM5Tm5MOFgyUFVkUXBXSlozSC8wREUrZnh5N0xtREJ5QUhvT0dvOEJ3NmZpNE02VlFpZUtuMW8ycTQ5Y3ViU2dycTZlYkEzVnE1Wkh1OVpOY1BEb1dmUWVQQkZ1MSsvQXBuWTFOTEtwR2UvY3VGMHY0bElxbGRpMC9RQnlHK3JIMjVBRGlPMWIzS3h4WFJUK3JjOXhVdkxueXd2M2kvdi8rSHdnZGdjOExwTWdTam1HWVNJaUVrWDduc1B4NXQwSGFHbHFva09iWmhocDF3dm1oUXJBMDhzSHZRYU54OE1uTDlDNGZpMnNXR1FQbXhZOThPN0gwb2c2TmF1Z1o1YzIyTDduQ0FhTm1JN1ZTeHhnRUdldGJ2UEc5U0NSSkIrRWY1bzFkU1R1UG5nS3QrdDNvSzJkQ3dzY0ovenhlLzM4QXpGMjZqeTRYYjhERGFrVWxTdVdVVm1UZmVxY0crWTZyNFh6aXMwWU9xZzdCdmZ2K2tjN0JFWkVSbUtQNjRrL3JnTUFnb0tDSWZsdHh6d2lTaDdETUJFUmlXTFM2RUh3K3ZRWmJWczFocUdCUHFKbE1temRkUWdMbDIxQWVFUWtoZzdzampIRCtrRWlVVWVlM0lZcWR6Mm5UUmlLeDA5ZjRmcXRlMmpkMlJZckY4OUE2WkxGQVNCRlFSZ0FEaHc1ZzA4K1h3QUFFUkdSbURGbk9lYk9ISVBjaGdaSnZ1L01oV3VZTkdNUmdyNEZvMGpoUW5DZU95WGV3NG5OR3RYQm5CbGpNSGR4YkNBK2ZQdzhuT3pISk51bUxTUWtGSk5tTGtyUjF3RWczaTU3UkpROGhtRWlJaEpGUTVzYUFHSjdKYnNlT1lPbEs3ZkEyOGNYaGMzTnNHM3VaRlNxVUZvNDF6L3dtMHBQWUMxTkRlellzQWg5N0NiaDNvT25hTkZ4RUZvMHRZR1QvZWhrUSt4UFhwOThNVzNXRWx5NWZoc21lZk5ndnNONHJObTBHNmZPWGNGMTkzc1lQcWdudW5WcUZXOXB4RWN2SHpqTVc0R0xWMjRDaU8wNk1YbU1iWUlQcjZtcHFhRmJ4MVpvVUxjR3Bqa3V3Zm5MTjlDMTMyajA2TndhazhjT1RuRFpCUURrTXpIRytTTXBlNEN1UzkvUkNBMy91NjI4aVhJaWhtRWlJaExGazJldmNlRG9HUnc5ZVFHQlFjSElZMlNJNlJPR29rZVhOaXE3cDEyNGZCTmZ2dnFqU2xNYmxmZnI2K2xpeDdxRm1EVi9KWGE3SGtkNGVBUU1EZlNUL1Z4UEx4K3MyN0lYZXcrY2hFd3VSNTJhVmJEUWNTSk04K2RGdmRyVnNHbTdLNWFzM0FLblJhdXhiUFZXdEduUkNQODFxWWNLNVVwaTFmcWRzUnVEeUdRb1ZyUXdaazhmamVwVnl5ZjdtYWI1ODJMRENpZnNQM3dhTTV4Y3NHUHZVVnh5YzhmOFdlTlJ1MGJsZU9lcnFhbkJ3RUR2RDc2THNhSmxNdmgrOVZQcGwweEVmNFpobUlpSVJESFpZVEdlUG44TkMvT0NHTlNuTTNwMGFZTmNXbHBvMDlVT3VRME5vS3VqamUraG9iaHovd2tBb0h1blZ2R3VvYTJkQzNObmprWHIveHFpcEhWUnFLbXBKZnA1Q2tVTUJvMmNoZ3VYWSsvb0ZqVE5oN0hEKzZrODlDYVJxR05nbjA1bzI2b3gxbTdlaTEzN2ptTG52cU1JRHZtT2t0WldPSEQwTENSU0NTWU82NHNCdlR0Q1E1cXkvNHgyL0Y4elZLMVVGaU1tT09MeDAxZjQ2aGVRb3ZmL0pKUEwwYlh2R0pqbXp3dGRIVzA4ZmY0YWdVSEJhUEtqT3djUi9UbUdZU0lpRXNXc0tTT0VuZVJVUXF4U2lldTM3Z2xEQy9PQzZOZWpQV3IrV3luUmEvM0pWc2tTaVRxcVZTcUhqNTQrNk51alBUcjhyNW5LSGVpNDhob2JZZXE0d1JnOXRBK09uYnFJSmcxcXd5aTNBVGF0bW92Y2h2cC92T05mUWl3dHpIQmd4d3BjdnVxT3h2VnJwZW9hR2xJcFFyNkg0dTZEMkw4b0dCam9vVlh6QnBnNGFsQ3E2eUxLcWRTVVNxVlM3Q0tJaUNocmNYRnhnWnViRzF4ZFhkUHRNNkpsTWtnbGtqOXFrZmFubEVwbGtuZVBNNE8zSHA2UXlXUW9hVzJWN0xsS3BSSXhNY29VUHpTWVVuWjJkakEyTnNiczJiUFQ5WE9JeE1BN3cwUkVsQ245U1F1eWxNcnNRUmdBaWhXMStPTnoxZFRVSUpGay9xK0pLRE5MMzc5S0VoRVJFUkZsWWd6RFJFUkVSSlJqTVF3VEVSRVJVWTdGTUV4RVJFUkVPUmJETUJFUkVSSGxXQXpEUkVSRVJKUmpNUXdURVJFUlVZN0ZNRXhFUkVSRU9SYkRNQkVSRVJIbFdBekRSRVJFUkpSak1Rd1RFUkVSVVk3Rk1FeEVSRVJFT1JiRE1CRVJFUkhsV0F6RFJFUkVSSlJqTVF3VEVSRVJVWTdGTUV4RVJFUkVPWlpVN0FLSWlDaHJDZzRPeHRpeFk4VXVnektBdDdjM1RFeE14QzZES0Yzd3pqQVJFYVZZb1VLRlVLNWNPYkhMb0F4U29rUUpXRnBhaWwwR1VicFFVeXFWU3JHTElDSWlJaUlTQSs4TUV4RVJFVkdPeFRCTVJFUkVSRGtXd3pBUkVSRVI1VmdNdzBSRVJFU1VZekVNRXhFUkVWR094VEJNUkVSRVJEa1d3ekFSRVJFUjVWZ013MFJFUlBUL2R1dEFBQUFBQUVDUXYvVWdGMFd3SmNNQUFHekpNQUFBV3pJTUFNQ1dEQU1Bc0NYREFBQnN5VEFBQUZzeURBREFsZ3dEQUxBbHd3QUFiTWt3QUFCYk1nd0F3SllNQXdDd0pjTUFBR3pKTUFBQVd6SU1BTUNXREFNQXNDWERBQUJzeVRBQUFGc3lEQURBbGd3REFMQWx3d0FBYk1rd0FBQmJNZ3dBd0pZTUF3Q3dKY01BQUd6Sk1BQUFXeklNQU1DV0RBTUFzQ1hEQUFCc3lUQUFBRnN5REFEQWxnd0RBTEFsd3dBQWJNa3dBQUJiTWd3QXdGWUJhVVdXUTV2L3hBQUFBQUJKUlU1RXJrSmdnZz09IiwKCSJUaGVtZSIgOiAiIiwKCSJUeXBlIiA6ICJtaW5kIiwKCSJVc2VySWQiIDogIjQxODk4NzY3NCIsCgkiVmVyc2lvbiIgOiAiNTEiCn0K"/>
    </extobj>
  </extobjs>
</s:customDat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A3C6F449E1C954F8E631DF62F6561C5" ma:contentTypeVersion="14" ma:contentTypeDescription="建立新的文件。" ma:contentTypeScope="" ma:versionID="52a308a5c333e05c59e9f7e8060690f5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a29115ae61d4af068a4a7563c1e792aa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影像標籤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1bf359-2b41-46a4-8b9b-3ece4fb97bbe" xsi:nil="true"/>
    <lcf76f155ced4ddcb4097134ff3c332f xmlns="0bbb4b91-0ee2-4151-84b1-5b97fa409f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810A52-539E-4367-9A24-4951D7AA7D42}"/>
</file>

<file path=customXml/itemProps15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customXml/itemProps2.xml><?xml version="1.0" encoding="utf-8"?>
<ds:datastoreItem xmlns:ds="http://schemas.openxmlformats.org/officeDocument/2006/customXml" ds:itemID="{6D955370-3BE9-4C4C-A4EC-7BF9A3F89723}"/>
</file>

<file path=customXml/itemProps3.xml><?xml version="1.0" encoding="utf-8"?>
<ds:datastoreItem xmlns:ds="http://schemas.openxmlformats.org/officeDocument/2006/customXml" ds:itemID="{376BED63-DA61-42BE-BF2E-D96D39DD4B2F}"/>
</file>

<file path=customXml/itemProps4.xml><?xml version="1.0" encoding="utf-8"?>
<ds:datastoreItem xmlns:ds="http://schemas.openxmlformats.org/officeDocument/2006/customXml" ds:itemID="{9155C1D4-F072-4862-B7FD-633FDA5E181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2590</Words>
  <Application>WPS 演示</Application>
  <PresentationFormat>宽屏</PresentationFormat>
  <Paragraphs>234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0" baseType="lpstr">
      <vt:lpstr>Arial</vt:lpstr>
      <vt:lpstr>宋体</vt:lpstr>
      <vt:lpstr>Wingdings</vt:lpstr>
      <vt:lpstr>黑体</vt:lpstr>
      <vt:lpstr>微软雅黑</vt:lpstr>
      <vt:lpstr>Arial Unicode MS</vt:lpstr>
      <vt:lpstr>简约风渐变几何通用模板</vt:lpstr>
      <vt:lpstr>生成式人工智能 助力學生成長</vt:lpstr>
      <vt:lpstr>目录</vt:lpstr>
      <vt:lpstr>話題討論的緣起</vt:lpstr>
      <vt:lpstr>話題討論的緣起</vt:lpstr>
      <vt:lpstr>話題討論的緣起</vt:lpstr>
      <vt:lpstr>話題討論的緣起</vt:lpstr>
      <vt:lpstr>話題討論的緣起</vt:lpstr>
      <vt:lpstr>話題討論的緣起</vt:lpstr>
      <vt:lpstr>話題討論的緣起</vt:lpstr>
      <vt:lpstr>研究探索的过程</vt:lpstr>
      <vt:lpstr>2024年诺贝尔物理学奖授予约翰·J·霍普菲尔德（John J. Hopfield）和杰弗里·E·辛顿（Geoffrey E. Hinton），以表彰他们“在实现使用人工神经网络进行机器学习方面的基础性发现和发明。</vt:lpstr>
      <vt:lpstr>人工智能、教學、學習---教育者何為</vt:lpstr>
      <vt:lpstr>人工智能   教學   學習---教育者的思考</vt:lpstr>
      <vt:lpstr>賦能課堂，對學習的支持</vt:lpstr>
      <vt:lpstr>賦能課堂，對學習的支持</vt:lpstr>
      <vt:lpstr>常用提示詞設計框架</vt:lpstr>
      <vt:lpstr>賦能課堂，對學習的支持</vt:lpstr>
      <vt:lpstr>DeepSeek生成提示詞，文心一言生成圖片</vt:lpstr>
      <vt:lpstr>GAI賦能，支持個性化學習</vt:lpstr>
      <vt:lpstr>GAI賦能，支持個性化學習</vt:lpstr>
      <vt:lpstr>運用GAI，強化家校協同育人功能</vt:lpstr>
      <vt:lpstr>運用GAI，強化家校協同育人功能</vt:lpstr>
      <vt:lpstr>運用GAI，強化家校協同育人功能</vt:lpstr>
      <vt:lpstr>運用GAI，強化家校協同育人功能</vt:lpstr>
      <vt:lpstr>實踐結論与展望</vt:lpstr>
      <vt:lpstr>實踐所得</vt:lpstr>
      <vt:lpstr>實踐所得</vt:lpstr>
      <vt:lpstr>實踐所得</vt:lpstr>
      <vt:lpstr>未來已來，育人的新要求：關注人的主體地位</vt:lpstr>
      <vt:lpstr>未來已來，育人的新要求：關注人的主體地位</vt:lpstr>
      <vt:lpstr>未來已來，育人的新要求：關注人的主體地位</vt:lpstr>
      <vt:lpstr>PowerPoint 演示文稿</vt:lpstr>
      <vt:lpstr>感   谢   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梁振举</cp:lastModifiedBy>
  <cp:revision>10</cp:revision>
  <dcterms:created xsi:type="dcterms:W3CDTF">2025-06-12T01:25:00Z</dcterms:created>
  <dcterms:modified xsi:type="dcterms:W3CDTF">2025-06-19T00:07:58Z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1154368F8A9D4E2F9B0D9BA529F865FA_11</vt:lpwstr>
  </property>
  <property fmtid="{D5CDD505-2E9C-101B-9397-08002B2CF9AE}" pid="4" name="ContentTypeId">
    <vt:lpwstr>0x010100EA3C6F449E1C954F8E631DF62F6561C5</vt:lpwstr>
  </property>
  <property fmtid="{D5CDD505-2E9C-101B-9397-08002B2CF9AE}" pid="5" name="Order">
    <vt:r8>499900</vt:r8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</Properties>
</file>