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aleway SemiBold"/>
      <p:regular r:id="rId20"/>
      <p:bold r:id="rId21"/>
      <p:italic r:id="rId22"/>
      <p:boldItalic r:id="rId23"/>
    </p:embeddedFont>
    <p:embeddedFont>
      <p:font typeface="Raleway ExtraBold"/>
      <p:bold r:id="rId24"/>
      <p:boldItalic r:id="rId25"/>
    </p:embeddedFont>
    <p:embeddedFont>
      <p:font typeface="Raleway Black"/>
      <p:bold r:id="rId26"/>
      <p:boldItalic r:id="rId27"/>
    </p:embeddedFont>
    <p:embeddedFont>
      <p:font typeface="Varela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alewayBlack-bold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Raleway-italic.fntdata"/><Relationship Id="rId21" Type="http://schemas.openxmlformats.org/officeDocument/2006/relationships/font" Target="fonts/RalewaySemiBold-bold.fntdata"/><Relationship Id="rId3" Type="http://schemas.openxmlformats.org/officeDocument/2006/relationships/presProps" Target="presProps.xml"/><Relationship Id="rId25" Type="http://schemas.openxmlformats.org/officeDocument/2006/relationships/font" Target="fonts/RalewayExtraBold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Raleway-bold.fntdata"/><Relationship Id="rId20" Type="http://schemas.openxmlformats.org/officeDocument/2006/relationships/font" Target="fonts/RalewaySemiBold-regular.fntdata"/><Relationship Id="rId2" Type="http://schemas.openxmlformats.org/officeDocument/2006/relationships/viewProps" Target="viewProps.xml"/><Relationship Id="rId16" Type="http://schemas.openxmlformats.org/officeDocument/2006/relationships/font" Target="fonts/Raleway-regular.fntdata"/><Relationship Id="rId29" Type="http://schemas.openxmlformats.org/officeDocument/2006/relationships/customXml" Target="../customXml/item1.xml"/><Relationship Id="rId24" Type="http://schemas.openxmlformats.org/officeDocument/2006/relationships/font" Target="fonts/RalewayExtraBold-bold.fntdata"/><Relationship Id="rId1" Type="http://schemas.openxmlformats.org/officeDocument/2006/relationships/theme" Target="theme/theme3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RalewaySemiBold-boldItalic.fntdata"/><Relationship Id="rId28" Type="http://schemas.openxmlformats.org/officeDocument/2006/relationships/font" Target="fonts/Varela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font" Target="fonts/Raleway-boldItalic.fntdata"/><Relationship Id="rId31" Type="http://schemas.openxmlformats.org/officeDocument/2006/relationships/customXml" Target="../customXml/item3.xml"/><Relationship Id="rId22" Type="http://schemas.openxmlformats.org/officeDocument/2006/relationships/font" Target="fonts/RalewaySemiBold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RalewayBlack-boldItalic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0fa73dc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a0fa73dc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a0fa73dc8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a0fa73dc8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learning outcome!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a0fa73dc8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a0fa73dc8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a0fa73dc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a0fa73dc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a0fa73dc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a0fa73dc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6a0fa73dc8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6a0fa73dc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a0fa73dc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a0fa73dc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6a0fa73dc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6a0fa73dc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a0fa73dc8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a0fa73dc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Thank you very much!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rect b="b" l="l" r="r" t="t"/>
            <a:pathLst>
              <a:path extrusionOk="0" h="206400" w="283042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1pPr>
            <a:lvl2pPr lvl="1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2pPr>
            <a:lvl3pPr lvl="2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3pPr>
            <a:lvl4pPr lvl="3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4pPr>
            <a:lvl5pPr lvl="4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5pPr>
            <a:lvl6pPr lvl="5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6pPr>
            <a:lvl7pPr lvl="6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7pPr>
            <a:lvl8pPr lvl="7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8pPr>
            <a:lvl9pPr lvl="8" algn="r">
              <a:buNone/>
              <a:defRPr sz="1300"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-13225" y="-6600"/>
            <a:ext cx="7076050" cy="5160000"/>
          </a:xfrm>
          <a:custGeom>
            <a:rect b="b" l="l" r="r" t="t"/>
            <a:pathLst>
              <a:path extrusionOk="0" h="206400" w="283042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60" name="Google Shape;60;p15"/>
          <p:cNvSpPr txBox="1"/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b="1" sz="11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 flipH="1">
            <a:off x="66731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65" name="Google Shape;65;p16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indent="-381000" lvl="1" marL="91440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indent="-381000" lvl="2" marL="137160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indent="-381000" lvl="3" marL="182880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indent="-381000" lvl="4" marL="228600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indent="-381000" lvl="5" marL="274320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indent="-381000" lvl="6" marL="320040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indent="-381000" lvl="7" marL="3657600" algn="ctr"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indent="-381000" lvl="8" marL="4114800" algn="ctr"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/>
        </p:txBody>
      </p:sp>
      <p:sp>
        <p:nvSpPr>
          <p:cNvPr id="67" name="Google Shape;67;p16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71" name="Google Shape;71;p17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82" name="Google Shape;82;p19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/>
        </p:txBody>
      </p:sp>
      <p:sp>
        <p:nvSpPr>
          <p:cNvPr id="84" name="Google Shape;84;p19"/>
          <p:cNvSpPr txBox="1"/>
          <p:nvPr>
            <p:ph idx="2" type="body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/>
        </p:txBody>
      </p:sp>
      <p:sp>
        <p:nvSpPr>
          <p:cNvPr id="85" name="Google Shape;85;p19"/>
          <p:cNvSpPr txBox="1"/>
          <p:nvPr>
            <p:ph idx="3" type="body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indent="-292100" lvl="2" marL="13716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indent="-292100" lvl="3" marL="18288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indent="-292100" lvl="4" marL="22860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93" name="Google Shape;93;p21"/>
          <p:cNvSpPr txBox="1"/>
          <p:nvPr>
            <p:ph idx="1" type="body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-13225" y="-6600"/>
            <a:ext cx="7076050" cy="5160000"/>
          </a:xfrm>
          <a:custGeom>
            <a:rect b="b" l="l" r="r" t="t"/>
            <a:pathLst>
              <a:path extrusionOk="0" h="206400" w="283042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 flipH="1">
            <a:off x="66731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00" name="Google Shape;100;p23"/>
          <p:cNvSpPr/>
          <p:nvPr/>
        </p:nvSpPr>
        <p:spPr>
          <a:xfrm>
            <a:off x="0" y="-6600"/>
            <a:ext cx="8476700" cy="5153400"/>
          </a:xfrm>
          <a:custGeom>
            <a:rect b="b" l="l" r="r" t="t"/>
            <a:pathLst>
              <a:path extrusionOk="0" h="206136" w="339068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620"/>
            </a:srgbClr>
          </a:solidFill>
          <a:ln>
            <a:noFill/>
          </a:ln>
        </p:spPr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4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76A5A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b="1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buNone/>
              <a:defRPr b="1" sz="10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hyperlink" Target="https://www.opentextbooks.org.hk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ctrTitle"/>
          </p:nvPr>
        </p:nvSpPr>
        <p:spPr>
          <a:xfrm>
            <a:off x="311700" y="190050"/>
            <a:ext cx="8520600" cy="25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ExtraBold"/>
                <a:ea typeface="Raleway ExtraBold"/>
                <a:cs typeface="Raleway ExtraBold"/>
                <a:sym typeface="Raleway ExtraBold"/>
              </a:rPr>
              <a:t>Nurturing a Growth Mindset</a:t>
            </a:r>
            <a:r>
              <a:rPr lang="en">
                <a:latin typeface="Raleway ExtraBold"/>
                <a:ea typeface="Raleway ExtraBold"/>
                <a:cs typeface="Raleway ExtraBold"/>
                <a:sym typeface="Raleway ExtraBold"/>
              </a:rPr>
              <a:t>:</a:t>
            </a:r>
            <a:br>
              <a:rPr lang="en">
                <a:latin typeface="Raleway ExtraBold"/>
                <a:ea typeface="Raleway ExtraBold"/>
                <a:cs typeface="Raleway ExtraBold"/>
                <a:sym typeface="Raleway ExtraBold"/>
              </a:rPr>
            </a:br>
            <a:r>
              <a:rPr b="1" lang="en" sz="2300">
                <a:solidFill>
                  <a:srgbClr val="212529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Empowering English Language Educators with Scalable Tasks and Engaging Activities through Generative AI</a:t>
            </a:r>
            <a:endParaRPr b="1" sz="2300">
              <a:solidFill>
                <a:srgbClr val="212529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10" name="Google Shape;110;p25"/>
          <p:cNvSpPr txBox="1"/>
          <p:nvPr>
            <p:ph idx="1" type="subTitle"/>
          </p:nvPr>
        </p:nvSpPr>
        <p:spPr>
          <a:xfrm>
            <a:off x="311700" y="2667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Ricky Kwok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1834550" y="1451875"/>
            <a:ext cx="6088800" cy="31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Language is a tool to express oneself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A construction process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○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Rules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○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Varieties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○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Ingredients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Char char="○"/>
            </a:pPr>
            <a:r>
              <a:rPr lang="en" sz="2000">
                <a:latin typeface="Raleway"/>
                <a:ea typeface="Raleway"/>
                <a:cs typeface="Raleway"/>
                <a:sym typeface="Raleway"/>
              </a:rPr>
              <a:t>Connections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Growth…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ExtraBold"/>
                <a:ea typeface="Raleway ExtraBold"/>
                <a:cs typeface="Raleway ExtraBold"/>
                <a:sym typeface="Raleway ExtraBold"/>
              </a:rPr>
              <a:t>From an English Learner’s Vantage Point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0" y="962175"/>
            <a:ext cx="9075300" cy="39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SemiBold"/>
              <a:buChar char="●"/>
            </a:pPr>
            <a:r>
              <a:rPr lang="en" sz="2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Difficulties:</a:t>
            </a:r>
            <a:endParaRPr sz="20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Pick up vocabulary </a:t>
            </a:r>
            <a:b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(spelling, recognition/reading)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Accurate pronunciation 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Usage of vocabulary (choice of words)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Usage of grammar and </a:t>
            </a:r>
            <a:b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sentence structures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Composition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Really learned something?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SemiBold"/>
              <a:buChar char="●"/>
            </a:pPr>
            <a:r>
              <a:rPr lang="en" sz="2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Not integrated (or aligned)?</a:t>
            </a:r>
            <a:endParaRPr sz="20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○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Reading, Writing, Speaking, Listening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SemiBold"/>
              <a:buChar char="●"/>
            </a:pPr>
            <a:r>
              <a:rPr lang="en" sz="2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Homework: leveraging family support more effectively (book reading buddy? Learning by teaching [parents]?)</a:t>
            </a:r>
            <a:endParaRPr sz="20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 SemiBold"/>
              <a:buChar char="●"/>
            </a:pPr>
            <a:r>
              <a:rPr lang="en" sz="2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Growth… Expanding expressiveness? Cultivated as a </a:t>
            </a:r>
            <a:r>
              <a:rPr lang="en" sz="2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lifelong</a:t>
            </a:r>
            <a:r>
              <a:rPr lang="en" sz="2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learner?</a:t>
            </a:r>
            <a:endParaRPr sz="20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225" y="1299100"/>
            <a:ext cx="4805075" cy="24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ExtraBold"/>
                <a:ea typeface="Raleway ExtraBold"/>
                <a:cs typeface="Raleway ExtraBold"/>
                <a:sym typeface="Raleway ExtraBold"/>
              </a:rPr>
              <a:t>On the Teacher’s Side… 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59400" y="911650"/>
            <a:ext cx="8961600" cy="40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Accordingly, teacher’s pain points: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○"/>
            </a:pP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Contents: more? Scale up/down? </a:t>
            </a:r>
            <a:b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Customization?</a:t>
            </a:r>
            <a:endParaRPr sz="18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○"/>
            </a:pP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Marking composition: quantity! </a:t>
            </a:r>
            <a:b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Rubrics?</a:t>
            </a:r>
            <a:endParaRPr sz="18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○"/>
            </a:pP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Data about students’ learning progress?</a:t>
            </a:r>
            <a:endParaRPr sz="18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○"/>
            </a:pP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Incentives (externality) to motivate students to do more?</a:t>
            </a:r>
            <a:endParaRPr sz="18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○"/>
            </a:pP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All in all, teachers are overwhelmed with a multitude of tasks (e.g., dictation, grammar, etc.) </a:t>
            </a:r>
            <a:r>
              <a:rPr i="1"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on a daily basis</a:t>
            </a:r>
            <a:r>
              <a:rPr lang="en"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; </a:t>
            </a:r>
            <a:endParaRPr sz="18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Bottomline: Coverage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</a:pPr>
            <a:r>
              <a:rPr b="1" lang="en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Dream</a:t>
            </a: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: An easier integrated workflow with holistic data?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SemiBold"/>
              <a:buChar char="●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Growth… Expanding pedagogy with AI tools? Each student gets </a:t>
            </a:r>
            <a:r>
              <a:rPr b="1" lang="en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precise </a:t>
            </a: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help?</a:t>
            </a:r>
            <a:endParaRPr sz="25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924" y="285750"/>
            <a:ext cx="4238076" cy="211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ExtraBold"/>
                <a:ea typeface="Raleway ExtraBold"/>
                <a:cs typeface="Raleway ExtraBold"/>
                <a:sym typeface="Raleway ExtraBold"/>
              </a:rPr>
              <a:t>Open English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154425" y="1152475"/>
            <a:ext cx="39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SemiBold"/>
              <a:buChar char="●"/>
            </a:pPr>
            <a:r>
              <a:rPr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Open Textbook Project</a:t>
            </a:r>
            <a:br>
              <a:rPr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(2016) </a:t>
            </a:r>
            <a:endParaRPr sz="24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SemiBold"/>
              <a:buChar char="●"/>
            </a:pPr>
            <a:r>
              <a:rPr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EDB QEF: Modernizing Open Textbook (2023)</a:t>
            </a:r>
            <a:endParaRPr sz="24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SemiBold"/>
              <a:buChar char="○"/>
            </a:pPr>
            <a:r>
              <a:rPr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comprehensive </a:t>
            </a:r>
            <a:r>
              <a:rPr i="1"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platform as textbook</a:t>
            </a:r>
            <a:r>
              <a:rPr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(PAT)</a:t>
            </a:r>
            <a:endParaRPr sz="24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 SemiBold"/>
              <a:buChar char="○"/>
            </a:pPr>
            <a:r>
              <a:rPr lang="en" sz="2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Generative AI</a:t>
            </a:r>
            <a:endParaRPr sz="24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367" y="445025"/>
            <a:ext cx="5023360" cy="27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 txBox="1"/>
          <p:nvPr/>
        </p:nvSpPr>
        <p:spPr>
          <a:xfrm>
            <a:off x="3979375" y="3337925"/>
            <a:ext cx="519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https://www.opentextbooks.org.hk/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ExtraBold"/>
                <a:ea typeface="Raleway ExtraBold"/>
                <a:cs typeface="Raleway ExtraBold"/>
                <a:sym typeface="Raleway ExtraBold"/>
              </a:rPr>
              <a:t>Our Platform: Oasis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●"/>
            </a:pP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Oasis’s Design Goals: </a:t>
            </a: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STACI</a:t>
            </a:r>
            <a:endParaRPr sz="1900">
              <a:solidFill>
                <a:schemeClr val="dk1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○"/>
            </a:pP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S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calable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○"/>
            </a:pP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T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ask Oriented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○"/>
            </a:pP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A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ccountable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○"/>
            </a:pP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C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ustomizable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○"/>
            </a:pPr>
            <a:r>
              <a:rPr lang="en" sz="19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I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ntegration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●"/>
            </a:pP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Empower teachers with: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○"/>
            </a:pP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Breadth: </a:t>
            </a:r>
            <a:r>
              <a:rPr lang="en" sz="1900" u="sng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scalable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, </a:t>
            </a:r>
            <a:r>
              <a:rPr lang="en" sz="1900" u="sng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customizable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contents, more </a:t>
            </a:r>
            <a:r>
              <a:rPr lang="en" sz="1900" u="sng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tasks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!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aleway SemiBold"/>
              <a:buChar char="○"/>
            </a:pP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Depth: drilled deeper (for some students) based on </a:t>
            </a:r>
            <a:r>
              <a:rPr lang="en" sz="1900" u="sng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accountability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(data!), </a:t>
            </a:r>
            <a:r>
              <a:rPr lang="en" sz="1900" u="sng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integrated</a:t>
            </a:r>
            <a:r>
              <a:rPr lang="en" sz="19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all four skills</a:t>
            </a:r>
            <a:endParaRPr sz="19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174" y="0"/>
            <a:ext cx="4446828" cy="306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Oasis: Some AI-Powered Features… </a:t>
            </a:r>
            <a:endParaRPr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106900" y="1152475"/>
            <a:ext cx="872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Vocabulary: games, dictation, … 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Read aloud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Book reading buddy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Composition marking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Scale up/down article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Uploading own articles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Analytics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Completely </a:t>
            </a:r>
            <a:r>
              <a:rPr lang="en" sz="2100" u="sng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integrated!</a:t>
            </a:r>
            <a:endParaRPr sz="2100" u="sng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aleway ExtraBold"/>
              <a:buChar char="●"/>
            </a:pPr>
            <a:r>
              <a:rPr lang="en" sz="2100">
                <a:solidFill>
                  <a:schemeClr val="l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etc.</a:t>
            </a:r>
            <a:endParaRPr sz="2100">
              <a:solidFill>
                <a:schemeClr val="lt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idx="12" type="sldNum"/>
          </p:nvPr>
        </p:nvSpPr>
        <p:spPr>
          <a:xfrm>
            <a:off x="457200" y="4673650"/>
            <a:ext cx="548700" cy="2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3"/>
          <p:cNvSpPr txBox="1"/>
          <p:nvPr>
            <p:ph idx="4294967295" type="ctrTitle"/>
          </p:nvPr>
        </p:nvSpPr>
        <p:spPr>
          <a:xfrm>
            <a:off x="457200" y="1369726"/>
            <a:ext cx="30753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THANKS!</a:t>
            </a:r>
            <a:endParaRPr sz="3000"/>
          </a:p>
        </p:txBody>
      </p:sp>
      <p:sp>
        <p:nvSpPr>
          <p:cNvPr id="167" name="Google Shape;167;p33"/>
          <p:cNvSpPr txBox="1"/>
          <p:nvPr>
            <p:ph idx="4294967295" type="subTitle"/>
          </p:nvPr>
        </p:nvSpPr>
        <p:spPr>
          <a:xfrm>
            <a:off x="457200" y="2162000"/>
            <a:ext cx="3862200" cy="20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Happy to further discuss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Email me at </a:t>
            </a:r>
            <a:r>
              <a:rPr b="1" lang="en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kwok@hkmu.edu.hk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33"/>
          <p:cNvSpPr txBox="1"/>
          <p:nvPr>
            <p:ph idx="4294967295" type="ctrTitle"/>
          </p:nvPr>
        </p:nvSpPr>
        <p:spPr>
          <a:xfrm>
            <a:off x="522900" y="3371475"/>
            <a:ext cx="5093400" cy="76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Slide URL: bit.ly/LTE-20250702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C6F449E1C954F8E631DF62F6561C5" ma:contentTypeVersion="14" ma:contentTypeDescription="Create a new document." ma:contentTypeScope="" ma:versionID="b0cb3b6576adeb71ee532372d866be3c">
  <xsd:schema xmlns:xsd="http://www.w3.org/2001/XMLSchema" xmlns:xs="http://www.w3.org/2001/XMLSchema" xmlns:p="http://schemas.microsoft.com/office/2006/metadata/properties" xmlns:ns2="0bbb4b91-0ee2-4151-84b1-5b97fa409fe8" xmlns:ns3="8e1bf359-2b41-46a4-8b9b-3ece4fb97bbe" targetNamespace="http://schemas.microsoft.com/office/2006/metadata/properties" ma:root="true" ma:fieldsID="aa196e0b97f7524b00911349e64de216" ns2:_="" ns3:_="">
    <xsd:import namespace="0bbb4b91-0ee2-4151-84b1-5b97fa409fe8"/>
    <xsd:import namespace="8e1bf359-2b41-46a4-8b9b-3ece4fb9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4b91-0ee2-4151-84b1-5b97fa40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4e264a9-5b14-4428-b4aa-7e2898a0ce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bf359-2b41-46a4-8b9b-3ece4fb97bb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c0ea1f8-702a-4b02-b20d-4f5b4019ce63}" ma:internalName="TaxCatchAll" ma:showField="CatchAllData" ma:web="8e1bf359-2b41-46a4-8b9b-3ece4fb9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b4b91-0ee2-4151-84b1-5b97fa409fe8">
      <Terms xmlns="http://schemas.microsoft.com/office/infopath/2007/PartnerControls"/>
    </lcf76f155ced4ddcb4097134ff3c332f>
    <TaxCatchAll xmlns="8e1bf359-2b41-46a4-8b9b-3ece4fb97bbe" xsi:nil="true"/>
  </documentManagement>
</p:properties>
</file>

<file path=customXml/itemProps1.xml><?xml version="1.0" encoding="utf-8"?>
<ds:datastoreItem xmlns:ds="http://schemas.openxmlformats.org/officeDocument/2006/customXml" ds:itemID="{9BEA21A9-353A-45D0-943B-D79405B64F6E}"/>
</file>

<file path=customXml/itemProps2.xml><?xml version="1.0" encoding="utf-8"?>
<ds:datastoreItem xmlns:ds="http://schemas.openxmlformats.org/officeDocument/2006/customXml" ds:itemID="{64E71E80-5463-469A-B9FA-F26D4C37756D}"/>
</file>

<file path=customXml/itemProps3.xml><?xml version="1.0" encoding="utf-8"?>
<ds:datastoreItem xmlns:ds="http://schemas.openxmlformats.org/officeDocument/2006/customXml" ds:itemID="{5A06847E-1AC6-42CB-BC88-41A88FEC208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0x010100EA3C6F449E1C954F8E631DF62F6561C5</vt:lpwstr>
  </property>
</Properties>
</file>