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72" r:id="rId4"/>
    <p:sldId id="273" r:id="rId5"/>
    <p:sldId id="284" r:id="rId6"/>
    <p:sldId id="263" r:id="rId7"/>
    <p:sldId id="261" r:id="rId8"/>
    <p:sldId id="265" r:id="rId9"/>
    <p:sldId id="266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7" r:id="rId18"/>
    <p:sldId id="296" r:id="rId19"/>
    <p:sldId id="294" r:id="rId20"/>
    <p:sldId id="295" r:id="rId21"/>
    <p:sldId id="293" r:id="rId22"/>
    <p:sldId id="298" r:id="rId23"/>
    <p:sldId id="299" r:id="rId24"/>
    <p:sldId id="300" r:id="rId25"/>
    <p:sldId id="301" r:id="rId26"/>
    <p:sldId id="302" r:id="rId27"/>
    <p:sldId id="267" r:id="rId28"/>
    <p:sldId id="281" r:id="rId29"/>
    <p:sldId id="282" r:id="rId30"/>
    <p:sldId id="283" r:id="rId31"/>
    <p:sldId id="26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 snapToGrid="0">
      <p:cViewPr varScale="1">
        <p:scale>
          <a:sx n="89" d="100"/>
          <a:sy n="89" d="100"/>
        </p:scale>
        <p:origin x="54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-10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B5D18-64C9-47B2-A323-478782E72562}" type="datetimeFigureOut">
              <a:rPr lang="en-HK" smtClean="0"/>
              <a:t>7/12/2024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EDF18-F427-4549-9FF8-2C69CD25F36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6028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EDF18-F427-4549-9FF8-2C69CD25F36F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483549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EDF18-F427-4549-9FF8-2C69CD25F36F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437638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D79B7-1A5E-43C9-A762-76088E4DF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79ECD-703F-4006-90DA-EEF954F3E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F97D5-5BCC-4828-93E0-DC4A6DE46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D168-F76A-4979-BD7F-354640E02D26}" type="datetimeFigureOut">
              <a:rPr lang="en-HK" smtClean="0"/>
              <a:t>7/12/2024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0C2D8-DD84-4685-BD73-80EB3D05A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E39C9-DA42-4232-93D6-CB975E717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D88EE-BC3E-497B-A899-3D506051C1FB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72178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DBD5-4462-4C9E-8F21-BCBBA2074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F8573-D603-4DBB-8797-A5FB75556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47D30-7A1C-4BD5-A176-F597EAE4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D168-F76A-4979-BD7F-354640E02D26}" type="datetimeFigureOut">
              <a:rPr lang="en-HK" smtClean="0"/>
              <a:t>7/12/2024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B55A8-25A4-4827-BAC0-30D6D35F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61A7F-24D1-4329-AECC-3C75DDB12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D88EE-BC3E-497B-A899-3D506051C1FB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755205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E7D43E-35FC-4DD8-8322-E5A27593C5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72EC3B-8C20-4D44-9675-BA2CEDF86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E3C18-F3F2-4FD7-AEDC-F3ACC7FC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D168-F76A-4979-BD7F-354640E02D26}" type="datetimeFigureOut">
              <a:rPr lang="en-HK" smtClean="0"/>
              <a:t>7/12/2024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8DDAD-A1E6-4E1D-A966-7DA05B00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9D952-371E-4BEB-8701-E02057DE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D88EE-BC3E-497B-A899-3D506051C1FB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6037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4E28-DA97-4662-BE3E-F287A137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9EDC3-58FA-428B-B449-C5551B352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57E54-1333-477C-BED4-918B6A4AC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D168-F76A-4979-BD7F-354640E02D26}" type="datetimeFigureOut">
              <a:rPr lang="en-HK" smtClean="0"/>
              <a:t>7/12/2024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BF911-0050-497C-A876-D3E8E524F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F90E1-44A2-46BB-BEB1-FE1E1F79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D88EE-BC3E-497B-A899-3D506051C1FB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1212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90C8F-57B4-414A-9502-127C11E85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99832-CD6A-4C87-8974-CA82A88AE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B0703-B8E6-4A50-B1F7-310915DE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D168-F76A-4979-BD7F-354640E02D26}" type="datetimeFigureOut">
              <a:rPr lang="en-HK" smtClean="0"/>
              <a:t>7/12/2024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A4A1F-FFD4-4F18-BD5A-4D79BB051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A3EFD-87D1-4FCC-A24C-542E05CB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D88EE-BC3E-497B-A899-3D506051C1FB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78711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511E2-4930-47F4-B882-5939F521E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95A7-510B-41F1-96A6-0D361127A9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99CD7-F842-4309-89C1-B85607135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CAC8C-1436-4884-82EA-CC0107793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D168-F76A-4979-BD7F-354640E02D26}" type="datetimeFigureOut">
              <a:rPr lang="en-HK" smtClean="0"/>
              <a:t>7/12/2024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BF89E-913F-47E0-A0C2-7B33C78D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01727-CB95-4F1C-BFC9-9C8551899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D88EE-BC3E-497B-A899-3D506051C1FB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39075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A39E1-3821-43D7-A45F-3AF94BBF9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AD574-D27A-4CA5-BEE6-24C777AB9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4E988-B8CB-4002-9C34-6EB166CD0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8E21CE-80A9-48B4-BEC6-080734324A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D3FDCB-90F1-40CB-8A83-EDEDA191F3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20303-B4F0-4659-80B1-07BEDB96B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D168-F76A-4979-BD7F-354640E02D26}" type="datetimeFigureOut">
              <a:rPr lang="en-HK" smtClean="0"/>
              <a:t>7/12/2024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8B912B-441E-4250-B565-E35E41AC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D5C6C6-EDB8-4C16-9A02-742F4750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D88EE-BC3E-497B-A899-3D506051C1FB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25324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8FD2-C886-4130-B78E-DC4259784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9F4BA3-0A71-4F41-B9EA-D0222961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D168-F76A-4979-BD7F-354640E02D26}" type="datetimeFigureOut">
              <a:rPr lang="en-HK" smtClean="0"/>
              <a:t>7/12/2024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B623B-514F-4014-B1BC-D8F56CEC3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C70CB-C00E-45B2-9BCE-D44C814A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D88EE-BC3E-497B-A899-3D506051C1FB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28667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F0EA3-6C92-4BE6-8C37-2F5A27C1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D168-F76A-4979-BD7F-354640E02D26}" type="datetimeFigureOut">
              <a:rPr lang="en-HK" smtClean="0"/>
              <a:t>7/12/2024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D6B44D-ED2B-4CED-AD45-9435307C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BF184-05AA-497E-9C36-6762DE2D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D88EE-BC3E-497B-A899-3D506051C1FB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9378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46D86-C08C-476F-9580-CC85AA2E0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F8FD-19B2-4AF6-BA37-FAA8E28AE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C6A2D-5381-4C6F-860D-63ED161D4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C3559-1614-49B4-A238-57A5A8037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D168-F76A-4979-BD7F-354640E02D26}" type="datetimeFigureOut">
              <a:rPr lang="en-HK" smtClean="0"/>
              <a:t>7/12/2024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2A86B-50B1-442C-8CF2-356D745A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55B24-10DE-4983-98FD-12B9FC1F3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D88EE-BC3E-497B-A899-3D506051C1FB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13372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CB0EA-1BBB-4556-9D4D-76550812C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F000F4-509B-48B9-A777-C9CC1D1091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68B55-36B2-407B-A582-5C846D448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19AAD-D609-440D-A593-7CCC6B54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D168-F76A-4979-BD7F-354640E02D26}" type="datetimeFigureOut">
              <a:rPr lang="en-HK" smtClean="0"/>
              <a:t>7/12/2024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FD945-77B3-46A3-A57C-C2735C58E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D6E4B-B73E-46C8-907A-BD47EED1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D88EE-BC3E-497B-A899-3D506051C1FB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62207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5FCE9-6228-43CB-BF54-919A5F07D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EADC7-2FC9-4D0D-B84F-2E18A81EA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407E7-A6A0-4F1E-AB03-34634726F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CD168-F76A-4979-BD7F-354640E02D26}" type="datetimeFigureOut">
              <a:rPr lang="en-HK" smtClean="0"/>
              <a:t>7/12/2024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A34D9-AEFF-40D1-B14A-DDBABBB35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7A5-93EB-4DA0-9075-F443CDE8C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D88EE-BC3E-497B-A899-3D506051C1FB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6084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22DE-A274-4EB2-A02E-CF09C1C74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4078"/>
            <a:ext cx="9144000" cy="2387600"/>
          </a:xfrm>
        </p:spPr>
        <p:txBody>
          <a:bodyPr>
            <a:no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以全方位自主學習</a:t>
            </a:r>
            <a:br>
              <a:rPr lang="en-HK" altLang="zh-TW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TW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推展校本</a:t>
            </a:r>
            <a:r>
              <a:rPr lang="en-US" altLang="zh-TW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STEAM</a:t>
            </a:r>
            <a:r>
              <a:rPr lang="zh-TW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課程計劃</a:t>
            </a:r>
            <a:endParaRPr lang="en-HK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5124052-016B-412D-94A4-D65E5E0720D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St. Margaret's Co-educational English Secondary and Primary School</a:t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Hui Yik On (STEAM Coordinator)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Rachel Ko (IDEALS Project Director)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17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Goal Setting &amp; Self-planning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0C8F9-77F6-4028-999E-46BE8F537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HK" dirty="0">
              <a:solidFill>
                <a:srgbClr val="00206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6F32E-B3DD-4FB0-80A8-0BC8266A2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38"/>
          <a:stretch/>
        </p:blipFill>
        <p:spPr>
          <a:xfrm>
            <a:off x="838200" y="1734216"/>
            <a:ext cx="5818358" cy="24490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DB2EA96-CCEC-4D18-BCD6-66924C6DD5A6}"/>
              </a:ext>
            </a:extLst>
          </p:cNvPr>
          <p:cNvSpPr/>
          <p:nvPr/>
        </p:nvSpPr>
        <p:spPr>
          <a:xfrm>
            <a:off x="3878822" y="3060346"/>
            <a:ext cx="1060045" cy="1133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778004-A779-4B91-A049-D7C655184A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4" r="16686"/>
          <a:stretch/>
        </p:blipFill>
        <p:spPr>
          <a:xfrm rot="5400000">
            <a:off x="3730318" y="1867096"/>
            <a:ext cx="3332436" cy="30354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73A1CE-B058-497F-AE2D-F82DC0B60E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202" r="34390" b="844"/>
          <a:stretch/>
        </p:blipFill>
        <p:spPr>
          <a:xfrm rot="5400000">
            <a:off x="1158825" y="1978093"/>
            <a:ext cx="2492633" cy="3035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892B77-FD56-4BF0-8A13-E79C4EFA4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49" y="5185964"/>
            <a:ext cx="6688945" cy="5269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C389D3-BE27-4B8A-B13C-AC6ED8F2C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921" y="2721206"/>
            <a:ext cx="4006145" cy="29241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4DD697-B573-4E77-8F86-98F04C499F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403" t="33469" r="45969" b="22993"/>
          <a:stretch/>
        </p:blipFill>
        <p:spPr>
          <a:xfrm>
            <a:off x="8841928" y="278071"/>
            <a:ext cx="2511872" cy="222659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D34B9D42-A340-4937-A36A-9AB765134D2E}"/>
              </a:ext>
            </a:extLst>
          </p:cNvPr>
          <p:cNvSpPr/>
          <p:nvPr/>
        </p:nvSpPr>
        <p:spPr>
          <a:xfrm>
            <a:off x="9909313" y="321597"/>
            <a:ext cx="1512676" cy="1673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3830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Goal Setting &amp; Self-planning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0C8F9-77F6-4028-999E-46BE8F537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HK" dirty="0">
              <a:solidFill>
                <a:srgbClr val="00206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181540-BA62-4B2D-BF80-1AA61B60BC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05" y="1825625"/>
            <a:ext cx="5248656" cy="24085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D02B51-CBC8-42F0-AF23-019EBFBC3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573" y="3707779"/>
            <a:ext cx="3565741" cy="23318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12B1B3-FFBE-42FB-A931-E27422E37D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96" y="2499613"/>
            <a:ext cx="535878" cy="5358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3C8EC0-741D-4938-9F8B-2CB860B04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16" y="2673465"/>
            <a:ext cx="535878" cy="5358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D6713C-8925-4765-98CD-7B7AB292B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055" y="2710377"/>
            <a:ext cx="535878" cy="5358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9E7206-69C2-4588-8CED-2ADFA682F0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16" y="2707347"/>
            <a:ext cx="535878" cy="5358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11DF48-4A72-4249-8036-2889B6719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890" y="2593510"/>
            <a:ext cx="535878" cy="5358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E424B3-CE1A-4AFB-B191-9BEDCBC07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30" y="2699087"/>
            <a:ext cx="535878" cy="5358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BBACED-B737-4206-9C90-686EC3844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656" y="2584053"/>
            <a:ext cx="3484133" cy="35269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6B82067-4DF0-4C08-9132-195BC0AC5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03" t="33469" r="45969" b="22993"/>
          <a:stretch/>
        </p:blipFill>
        <p:spPr>
          <a:xfrm>
            <a:off x="8841928" y="278071"/>
            <a:ext cx="2511872" cy="222659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1363AF1-9A26-4DC1-9B71-AE258F16429B}"/>
              </a:ext>
            </a:extLst>
          </p:cNvPr>
          <p:cNvSpPr/>
          <p:nvPr/>
        </p:nvSpPr>
        <p:spPr>
          <a:xfrm>
            <a:off x="9909313" y="321597"/>
            <a:ext cx="1512676" cy="1673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784078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Goal Setting &amp; Self-planning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2CB8594-2736-4705-B642-B735BEE45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</a:rPr>
              <a:t>撰寫</a:t>
            </a:r>
            <a:r>
              <a:rPr lang="zh-TW" altLang="en-US" b="1" dirty="0">
                <a:solidFill>
                  <a:srgbClr val="002060"/>
                </a:solidFill>
              </a:rPr>
              <a:t>計劃書</a:t>
            </a:r>
            <a:endParaRPr lang="en-HK" altLang="zh-TW" b="1" dirty="0">
              <a:solidFill>
                <a:srgbClr val="002060"/>
              </a:solidFill>
            </a:endParaRPr>
          </a:p>
          <a:p>
            <a:r>
              <a:rPr lang="zh-TW" altLang="en-US" dirty="0">
                <a:solidFill>
                  <a:srgbClr val="002060"/>
                </a:solidFill>
              </a:rPr>
              <a:t>提供定期回饋，</a:t>
            </a:r>
            <a:endParaRPr lang="en-HK" altLang="zh-TW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002060"/>
                </a:solidFill>
              </a:rPr>
              <a:t>   如已批改的計劃書</a:t>
            </a:r>
            <a:endParaRPr lang="en-HK" altLang="zh-TW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HK" altLang="zh-TW" dirty="0">
                <a:solidFill>
                  <a:srgbClr val="002060"/>
                </a:solidFill>
              </a:rPr>
              <a:t>   (</a:t>
            </a:r>
            <a:r>
              <a:rPr lang="zh-TW" altLang="en-US" dirty="0">
                <a:solidFill>
                  <a:srgbClr val="002060"/>
                </a:solidFill>
              </a:rPr>
              <a:t>附有評分準則</a:t>
            </a:r>
            <a:r>
              <a:rPr lang="en-HK" altLang="zh-TW" dirty="0">
                <a:solidFill>
                  <a:srgbClr val="002060"/>
                </a:solidFill>
              </a:rPr>
              <a:t>)</a:t>
            </a:r>
          </a:p>
          <a:p>
            <a:endParaRPr lang="en-HK" altLang="zh-TW" dirty="0">
              <a:solidFill>
                <a:srgbClr val="002060"/>
              </a:solidFill>
            </a:endParaRPr>
          </a:p>
          <a:p>
            <a:endParaRPr lang="en-HK" altLang="zh-TW" dirty="0">
              <a:solidFill>
                <a:srgbClr val="002060"/>
              </a:solidFill>
            </a:endParaRPr>
          </a:p>
          <a:p>
            <a:endParaRPr lang="en-HK" altLang="zh-TW" dirty="0">
              <a:solidFill>
                <a:srgbClr val="002060"/>
              </a:solidFill>
            </a:endParaRPr>
          </a:p>
          <a:p>
            <a:endParaRPr lang="en-HK" altLang="zh-TW" dirty="0">
              <a:solidFill>
                <a:srgbClr val="002060"/>
              </a:solidFill>
            </a:endParaRPr>
          </a:p>
          <a:p>
            <a:endParaRPr lang="en-HK" dirty="0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5600FD-95F5-45C0-9CBA-C70FE422AD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85" t="17102" r="20598" b="8260"/>
          <a:stretch/>
        </p:blipFill>
        <p:spPr>
          <a:xfrm>
            <a:off x="4060433" y="2258409"/>
            <a:ext cx="5515852" cy="36748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80C59E-ABAE-439A-AD66-51667F2EB6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49" t="15797" r="20109" b="8406"/>
          <a:stretch/>
        </p:blipFill>
        <p:spPr>
          <a:xfrm>
            <a:off x="6609637" y="3072382"/>
            <a:ext cx="5321257" cy="35817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FE337C8-9D1C-45BF-B5D5-6DBAE060AC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03" t="33469" r="45969" b="22993"/>
          <a:stretch/>
        </p:blipFill>
        <p:spPr>
          <a:xfrm>
            <a:off x="8841928" y="278071"/>
            <a:ext cx="2511872" cy="222659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4741926B-E20C-4078-87EC-D6F8DF0F819D}"/>
              </a:ext>
            </a:extLst>
          </p:cNvPr>
          <p:cNvSpPr/>
          <p:nvPr/>
        </p:nvSpPr>
        <p:spPr>
          <a:xfrm>
            <a:off x="9909313" y="321597"/>
            <a:ext cx="1512676" cy="1673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68075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Goal Setting &amp; Self-planning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2CB8594-2736-4705-B642-B735BEE45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HK" altLang="zh-TW" dirty="0">
              <a:solidFill>
                <a:srgbClr val="002060"/>
              </a:solidFill>
            </a:endParaRPr>
          </a:p>
          <a:p>
            <a:endParaRPr lang="en-HK" altLang="zh-TW" dirty="0">
              <a:solidFill>
                <a:srgbClr val="002060"/>
              </a:solidFill>
            </a:endParaRPr>
          </a:p>
          <a:p>
            <a:endParaRPr lang="en-HK" altLang="zh-TW" dirty="0">
              <a:solidFill>
                <a:srgbClr val="002060"/>
              </a:solidFill>
            </a:endParaRPr>
          </a:p>
          <a:p>
            <a:endParaRPr lang="en-HK" altLang="zh-TW" dirty="0">
              <a:solidFill>
                <a:srgbClr val="002060"/>
              </a:solidFill>
            </a:endParaRPr>
          </a:p>
          <a:p>
            <a:endParaRPr lang="en-HK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D07FAD-EBDC-4629-BAEA-7CDB105109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49"/>
          <a:stretch/>
        </p:blipFill>
        <p:spPr>
          <a:xfrm>
            <a:off x="1401155" y="2038271"/>
            <a:ext cx="3897835" cy="3946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5A7DDE-E517-41F1-B0FE-4EE3C902F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072" y="2422180"/>
            <a:ext cx="4519597" cy="3268637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B95EA931-3572-4E8B-B9C2-CFD27CBB13CC}"/>
              </a:ext>
            </a:extLst>
          </p:cNvPr>
          <p:cNvSpPr/>
          <p:nvPr/>
        </p:nvSpPr>
        <p:spPr>
          <a:xfrm rot="1631681">
            <a:off x="5004101" y="3432431"/>
            <a:ext cx="1873939" cy="40750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93B9097-A911-475C-A83A-37D3456542C4}"/>
              </a:ext>
            </a:extLst>
          </p:cNvPr>
          <p:cNvSpPr/>
          <p:nvPr/>
        </p:nvSpPr>
        <p:spPr>
          <a:xfrm rot="8602390">
            <a:off x="7079053" y="1910990"/>
            <a:ext cx="1873939" cy="40750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83BACC-0F45-40E3-A5F5-D944F81F5F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03" t="33469" r="45969" b="22993"/>
          <a:stretch/>
        </p:blipFill>
        <p:spPr>
          <a:xfrm>
            <a:off x="8841928" y="278071"/>
            <a:ext cx="2511872" cy="222659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873D2C4E-EAAF-4D59-A37C-31C2D7DD4E28}"/>
              </a:ext>
            </a:extLst>
          </p:cNvPr>
          <p:cNvSpPr/>
          <p:nvPr/>
        </p:nvSpPr>
        <p:spPr>
          <a:xfrm>
            <a:off x="9909313" y="321597"/>
            <a:ext cx="1512676" cy="1673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4320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 animBg="1"/>
      <p:bldP spid="12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Goal Setting &amp; Self-planning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2CB8594-2736-4705-B642-B735BEE45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HK" altLang="zh-TW" dirty="0">
              <a:solidFill>
                <a:srgbClr val="002060"/>
              </a:solidFill>
            </a:endParaRPr>
          </a:p>
          <a:p>
            <a:endParaRPr lang="en-HK" altLang="zh-TW" dirty="0">
              <a:solidFill>
                <a:srgbClr val="002060"/>
              </a:solidFill>
            </a:endParaRPr>
          </a:p>
          <a:p>
            <a:endParaRPr lang="en-HK" altLang="zh-TW" dirty="0">
              <a:solidFill>
                <a:srgbClr val="002060"/>
              </a:solidFill>
            </a:endParaRPr>
          </a:p>
          <a:p>
            <a:endParaRPr lang="en-HK" altLang="zh-TW" dirty="0">
              <a:solidFill>
                <a:srgbClr val="002060"/>
              </a:solidFill>
            </a:endParaRPr>
          </a:p>
          <a:p>
            <a:endParaRPr lang="en-HK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7223AA-15EC-49C0-9266-65EE9ED6B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62" t="35797" r="15625" b="16232"/>
          <a:stretch/>
        </p:blipFill>
        <p:spPr>
          <a:xfrm>
            <a:off x="745011" y="1546645"/>
            <a:ext cx="7230992" cy="3989098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F1B11DF0-7247-431D-A7A0-536A6AF876B9}"/>
              </a:ext>
            </a:extLst>
          </p:cNvPr>
          <p:cNvSpPr/>
          <p:nvPr/>
        </p:nvSpPr>
        <p:spPr>
          <a:xfrm rot="3551227">
            <a:off x="-134633" y="1812702"/>
            <a:ext cx="1873939" cy="40750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47E09F-B453-47B0-BFFB-25F9A2B0A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578" y="2504661"/>
            <a:ext cx="5130082" cy="41409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6E80FA-8C82-4546-B0EC-23E7E95DCB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03" t="33469" r="45969" b="22993"/>
          <a:stretch/>
        </p:blipFill>
        <p:spPr>
          <a:xfrm>
            <a:off x="8841928" y="278071"/>
            <a:ext cx="2511872" cy="222659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27F1117-4E39-43E3-8B94-1BD40D64CEF9}"/>
              </a:ext>
            </a:extLst>
          </p:cNvPr>
          <p:cNvSpPr/>
          <p:nvPr/>
        </p:nvSpPr>
        <p:spPr>
          <a:xfrm>
            <a:off x="9909313" y="321597"/>
            <a:ext cx="1512676" cy="1673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29088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4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Self-monitoring, Self-evaluation</a:t>
            </a:r>
            <a:b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and Revision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2CB8594-2736-4705-B642-B735BEE45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</a:rPr>
              <a:t>讓學生自行撰寫</a:t>
            </a:r>
            <a:r>
              <a:rPr lang="zh-TW" altLang="en-US" b="1" dirty="0">
                <a:solidFill>
                  <a:srgbClr val="002060"/>
                </a:solidFill>
              </a:rPr>
              <a:t>成功指引</a:t>
            </a:r>
            <a:endParaRPr lang="en-HK" altLang="zh-TW" b="1" dirty="0">
              <a:solidFill>
                <a:srgbClr val="002060"/>
              </a:solidFill>
            </a:endParaRPr>
          </a:p>
          <a:p>
            <a:endParaRPr lang="en-HK" altLang="zh-TW" dirty="0">
              <a:solidFill>
                <a:srgbClr val="002060"/>
              </a:solidFill>
            </a:endParaRPr>
          </a:p>
          <a:p>
            <a:endParaRPr lang="en-HK" altLang="zh-TW" dirty="0">
              <a:solidFill>
                <a:srgbClr val="002060"/>
              </a:solidFill>
            </a:endParaRPr>
          </a:p>
          <a:p>
            <a:endParaRPr lang="en-HK" altLang="zh-TW" dirty="0">
              <a:solidFill>
                <a:srgbClr val="002060"/>
              </a:solidFill>
            </a:endParaRPr>
          </a:p>
          <a:p>
            <a:endParaRPr lang="en-HK" altLang="zh-TW" dirty="0">
              <a:solidFill>
                <a:srgbClr val="002060"/>
              </a:solidFill>
            </a:endParaRPr>
          </a:p>
          <a:p>
            <a:endParaRPr lang="en-HK" dirty="0">
              <a:solidFill>
                <a:srgbClr val="002060"/>
              </a:solidFill>
            </a:endParaRPr>
          </a:p>
          <a:p>
            <a:endParaRPr lang="en-HK" altLang="zh-TW" dirty="0">
              <a:solidFill>
                <a:srgbClr val="002060"/>
              </a:solidFill>
            </a:endParaRPr>
          </a:p>
          <a:p>
            <a:endParaRPr lang="en-HK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60B02C-78D8-4EC6-8790-F702706FED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34" t="24652" r="11222" b="21884"/>
          <a:stretch/>
        </p:blipFill>
        <p:spPr>
          <a:xfrm>
            <a:off x="838200" y="2439414"/>
            <a:ext cx="7474226" cy="3872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75F93-B25C-4E4E-808F-FADC6D96AD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97" t="35570" r="20694" b="17284"/>
          <a:stretch/>
        </p:blipFill>
        <p:spPr>
          <a:xfrm>
            <a:off x="4013199" y="3259622"/>
            <a:ext cx="7645401" cy="3233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5FC21D-587F-4BF8-9923-B496E1034C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03" t="33469" r="45969" b="22993"/>
          <a:stretch/>
        </p:blipFill>
        <p:spPr>
          <a:xfrm>
            <a:off x="8841928" y="278071"/>
            <a:ext cx="2511872" cy="222659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49F0BD8-0BA5-425D-B834-DF70068B2946}"/>
              </a:ext>
            </a:extLst>
          </p:cNvPr>
          <p:cNvSpPr/>
          <p:nvPr/>
        </p:nvSpPr>
        <p:spPr>
          <a:xfrm>
            <a:off x="8965096" y="681037"/>
            <a:ext cx="1512676" cy="1673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42925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0E8B4A-4EE0-434C-993E-6570E848C9C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撰寫項目日誌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附有指導性問題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</a:p>
          <a:p>
            <a:pPr lvl="1"/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Review</a:t>
            </a:r>
          </a:p>
          <a:p>
            <a:pPr lvl="1"/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Significance of the Project</a:t>
            </a:r>
          </a:p>
          <a:p>
            <a:pPr lvl="1"/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Users</a:t>
            </a:r>
          </a:p>
          <a:p>
            <a:pPr lvl="1"/>
            <a:r>
              <a:rPr lang="en-HK" altLang="zh-TW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Planned Timeline, Task Completion Checklist and Schedule (Gantt Chart)</a:t>
            </a:r>
          </a:p>
          <a:p>
            <a:pPr lvl="1"/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 List</a:t>
            </a:r>
          </a:p>
          <a:p>
            <a:pPr lvl="1"/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Division and Coordination </a:t>
            </a:r>
          </a:p>
          <a:p>
            <a:pPr lvl="1"/>
            <a:r>
              <a:rPr lang="en-HK" altLang="zh-TW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Prototype(s)</a:t>
            </a:r>
          </a:p>
          <a:p>
            <a:pPr lvl="1"/>
            <a:r>
              <a:rPr lang="en-HK" altLang="zh-TW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Self-Evaluation </a:t>
            </a:r>
          </a:p>
          <a:p>
            <a:pPr lvl="1"/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</a:p>
          <a:p>
            <a:pPr lvl="1"/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</a:p>
          <a:p>
            <a:endParaRPr lang="en-HK" altLang="zh-TW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HK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Self-monitoring, Self-evaluation</a:t>
            </a:r>
            <a:b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and Revision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98EBF5-5F9B-46CE-B83A-6D7ACD4C8076}"/>
              </a:ext>
            </a:extLst>
          </p:cNvPr>
          <p:cNvPicPr/>
          <p:nvPr/>
        </p:nvPicPr>
        <p:blipFill rotWithShape="1">
          <a:blip r:embed="rId2"/>
          <a:srcRect l="2526" t="29072" r="26745" b="12074"/>
          <a:stretch/>
        </p:blipFill>
        <p:spPr bwMode="auto">
          <a:xfrm>
            <a:off x="6366179" y="4001294"/>
            <a:ext cx="5204460" cy="2435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75DD76-79BB-443B-BF16-651618E86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3" t="33469" r="45969" b="22993"/>
          <a:stretch/>
        </p:blipFill>
        <p:spPr>
          <a:xfrm>
            <a:off x="8841928" y="278071"/>
            <a:ext cx="2511872" cy="222659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1A9ADFAD-7DB9-40E2-A549-E4A3CADDF3F8}"/>
              </a:ext>
            </a:extLst>
          </p:cNvPr>
          <p:cNvSpPr/>
          <p:nvPr/>
        </p:nvSpPr>
        <p:spPr>
          <a:xfrm>
            <a:off x="8965096" y="681037"/>
            <a:ext cx="1512676" cy="1673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64211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0E8B4A-4EE0-434C-993E-6570E848C9C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002060"/>
                </a:solidFill>
              </a:rPr>
              <a:t>撰寫項目日誌傑出示例：</a:t>
            </a:r>
            <a:endParaRPr lang="en-HK" altLang="zh-TW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Questionnaire and feedback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Self-monitoring, Self-evaluation</a:t>
            </a:r>
            <a:b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and Revision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2E5CF-AB0C-4D81-B9EE-DE0E2312D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102" y="2764651"/>
            <a:ext cx="3924751" cy="3728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685040-8DE8-4EC6-AD13-DBCDCAE6B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885" y="2713356"/>
            <a:ext cx="3633953" cy="3771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E7A95A-CB78-4E26-A7D1-E8A9EAB8B7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03" t="33469" r="45969" b="22993"/>
          <a:stretch/>
        </p:blipFill>
        <p:spPr>
          <a:xfrm>
            <a:off x="8841928" y="278071"/>
            <a:ext cx="2511872" cy="222659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38DED98-BEFA-460B-A936-68D90191CEA3}"/>
              </a:ext>
            </a:extLst>
          </p:cNvPr>
          <p:cNvSpPr/>
          <p:nvPr/>
        </p:nvSpPr>
        <p:spPr>
          <a:xfrm>
            <a:off x="8965096" y="681037"/>
            <a:ext cx="1512676" cy="1673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9448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0E8B4A-4EE0-434C-993E-6570E848C9C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002060"/>
                </a:solidFill>
              </a:rPr>
              <a:t>撰寫項目日誌傑出示例：</a:t>
            </a:r>
            <a:endParaRPr lang="en-HK" altLang="zh-TW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Schedule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Self-monitoring, Self-evaluation</a:t>
            </a:r>
            <a:b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and Revision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43F91F-6868-408E-99A6-17323EF22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281" y="2489121"/>
            <a:ext cx="3670914" cy="3981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FF697E-668C-4811-9888-F99BC9F89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399" y="2435828"/>
            <a:ext cx="3670914" cy="41027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59F34E-C169-4A01-AABF-1130A9DF26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03" t="33469" r="45969" b="22993"/>
          <a:stretch/>
        </p:blipFill>
        <p:spPr>
          <a:xfrm>
            <a:off x="8841928" y="278071"/>
            <a:ext cx="2511872" cy="222659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294D25E-A4C2-4D91-8424-59AFB228B8C3}"/>
              </a:ext>
            </a:extLst>
          </p:cNvPr>
          <p:cNvSpPr/>
          <p:nvPr/>
        </p:nvSpPr>
        <p:spPr>
          <a:xfrm>
            <a:off x="8965096" y="681037"/>
            <a:ext cx="1512676" cy="1673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720593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0E8B4A-4EE0-434C-993E-6570E848C9C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002060"/>
                </a:solidFill>
              </a:rPr>
              <a:t>撰寫項目日誌傑出示例：</a:t>
            </a:r>
            <a:endParaRPr lang="en-HK" altLang="zh-TW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Prototype</a:t>
            </a:r>
          </a:p>
          <a:p>
            <a:pPr marL="0" indent="0">
              <a:buNone/>
            </a:pPr>
            <a:r>
              <a:rPr lang="en-HK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HK" altLang="zh-TW" dirty="0"/>
          </a:p>
          <a:p>
            <a:endParaRPr lang="en-H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Self-monitoring, Self-evaluation</a:t>
            </a:r>
            <a:b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and Revision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0261CF-E7BC-4CED-85F1-95F6C0D12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013" y="2504661"/>
            <a:ext cx="4283559" cy="4075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2FB3F7-9C74-4824-9D96-F9E8834B4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947" y="2591715"/>
            <a:ext cx="2920196" cy="40091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ADCC04-7E82-4EA0-BE4E-0493BFB89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03" t="33469" r="45969" b="22993"/>
          <a:stretch/>
        </p:blipFill>
        <p:spPr>
          <a:xfrm>
            <a:off x="8841928" y="278071"/>
            <a:ext cx="2511872" cy="222659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C9EEF6F-154E-4419-AEBD-BBB5CC781928}"/>
              </a:ext>
            </a:extLst>
          </p:cNvPr>
          <p:cNvSpPr/>
          <p:nvPr/>
        </p:nvSpPr>
        <p:spPr>
          <a:xfrm>
            <a:off x="8965096" y="681037"/>
            <a:ext cx="1512676" cy="1673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669867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79566-D83F-4DD1-8B0E-DBF7F78D8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學校簡介</a:t>
            </a:r>
            <a:endParaRPr lang="en-HK" sz="4000" b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41C0B-2055-45E0-A0CA-A028FA05A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直資一條龍英文中、小學</a:t>
            </a:r>
            <a:endParaRPr lang="en-HK" altLang="zh-TW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設有校本小一至中三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STEAM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常規課堂</a:t>
            </a:r>
            <a:endParaRPr lang="en-HK" altLang="zh-TW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重點關注事項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(2023 - 2028)</a:t>
            </a:r>
          </a:p>
          <a:p>
            <a:pPr lvl="1" algn="just"/>
            <a:r>
              <a:rPr lang="en-US" altLang="zh-TW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Nurturing Active Learners: Prioritizing Ownership, Reflection, and Adaptability in Education</a:t>
            </a:r>
          </a:p>
          <a:p>
            <a:pPr lvl="1" algn="just"/>
            <a:r>
              <a:rPr lang="en-HK" altLang="zh-TW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Strengthening Positive Education</a:t>
            </a:r>
          </a:p>
          <a:p>
            <a:pPr algn="just"/>
            <a:endParaRPr lang="en-HK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21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0E8B4A-4EE0-434C-993E-6570E848C9C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002060"/>
                </a:solidFill>
              </a:rPr>
              <a:t>撰寫項目日誌傑出示例：</a:t>
            </a:r>
            <a:endParaRPr lang="en-HK" altLang="zh-TW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Prototype</a:t>
            </a:r>
          </a:p>
          <a:p>
            <a:pPr marL="0" indent="0">
              <a:buNone/>
            </a:pPr>
            <a:r>
              <a:rPr lang="en-HK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HK" altLang="zh-TW" dirty="0"/>
          </a:p>
          <a:p>
            <a:endParaRPr lang="en-H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Self-monitoring, Self-evaluation</a:t>
            </a:r>
            <a:b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and Revision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16839-5D4D-4B23-91B4-BAAD0763D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083" y="2249035"/>
            <a:ext cx="5763429" cy="4486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CD8265-6163-44FD-B89A-83385313A3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3" t="33469" r="45969" b="22993"/>
          <a:stretch/>
        </p:blipFill>
        <p:spPr>
          <a:xfrm>
            <a:off x="8841928" y="278071"/>
            <a:ext cx="2511872" cy="222659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56F939-EEE1-49C1-AFCE-2F5A5F3CCC34}"/>
              </a:ext>
            </a:extLst>
          </p:cNvPr>
          <p:cNvSpPr/>
          <p:nvPr/>
        </p:nvSpPr>
        <p:spPr>
          <a:xfrm>
            <a:off x="8965096" y="681037"/>
            <a:ext cx="1512676" cy="1673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601962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0E8B4A-4EE0-434C-993E-6570E848C9C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002060"/>
                </a:solidFill>
              </a:rPr>
              <a:t>撰寫項目日誌傑出示例：</a:t>
            </a:r>
            <a:endParaRPr lang="en-HK" altLang="zh-TW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HK" altLang="zh-TW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Self-Evaluation</a:t>
            </a:r>
          </a:p>
          <a:p>
            <a:pPr marL="0" indent="0">
              <a:buNone/>
            </a:pPr>
            <a:r>
              <a:rPr lang="en-HK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HK" altLang="zh-TW" dirty="0"/>
          </a:p>
          <a:p>
            <a:endParaRPr lang="en-H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Self-monitoring, Self-evaluation</a:t>
            </a:r>
            <a:b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and Revision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422238-9F7D-4B9D-85F5-CC5B84235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1"/>
          <a:stretch/>
        </p:blipFill>
        <p:spPr>
          <a:xfrm>
            <a:off x="3950564" y="2321391"/>
            <a:ext cx="4290872" cy="426384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65223DF-127E-4B1D-AE1B-70909487250C}"/>
              </a:ext>
            </a:extLst>
          </p:cNvPr>
          <p:cNvSpPr/>
          <p:nvPr/>
        </p:nvSpPr>
        <p:spPr>
          <a:xfrm rot="2241303">
            <a:off x="2640565" y="4359185"/>
            <a:ext cx="1873939" cy="40750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C7E7F3-3196-4B13-8528-BA73D2B63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3" t="33469" r="45969" b="22993"/>
          <a:stretch/>
        </p:blipFill>
        <p:spPr>
          <a:xfrm>
            <a:off x="8841928" y="278071"/>
            <a:ext cx="2511872" cy="222659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F4873F9-A495-4F64-8F2E-156BA1BF22FA}"/>
              </a:ext>
            </a:extLst>
          </p:cNvPr>
          <p:cNvSpPr/>
          <p:nvPr/>
        </p:nvSpPr>
        <p:spPr>
          <a:xfrm>
            <a:off x="8965096" y="681037"/>
            <a:ext cx="1512676" cy="1673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485831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0E8B4A-4EE0-434C-993E-6570E848C9C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002060"/>
                </a:solidFill>
              </a:rPr>
              <a:t>撰寫項目日誌傑出示例：</a:t>
            </a:r>
            <a:endParaRPr lang="en-HK" altLang="zh-TW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HK" altLang="zh-TW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Self-Evaluation</a:t>
            </a:r>
          </a:p>
          <a:p>
            <a:pPr marL="0" indent="0">
              <a:buNone/>
            </a:pPr>
            <a:r>
              <a:rPr lang="en-HK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HK" altLang="zh-TW" dirty="0"/>
          </a:p>
          <a:p>
            <a:endParaRPr lang="en-H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Self-monitoring, Self-evaluation</a:t>
            </a:r>
            <a:b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and Revision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685D56-AA6F-499F-934E-A20B87DDD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093" y="2326309"/>
            <a:ext cx="3772263" cy="3985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4E7C6B-99B9-4B20-97DF-C67893C6A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267" y="2567212"/>
            <a:ext cx="5778562" cy="4057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219594-28BF-4308-B127-30EDBC600D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03" t="33469" r="45969" b="22993"/>
          <a:stretch/>
        </p:blipFill>
        <p:spPr>
          <a:xfrm>
            <a:off x="8841928" y="278071"/>
            <a:ext cx="2511872" cy="222659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5A8C9D9-B1E1-4163-9D35-244DA1BF6CF1}"/>
              </a:ext>
            </a:extLst>
          </p:cNvPr>
          <p:cNvSpPr/>
          <p:nvPr/>
        </p:nvSpPr>
        <p:spPr>
          <a:xfrm>
            <a:off x="8965096" y="681037"/>
            <a:ext cx="1512676" cy="1673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99780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AC72DB-0982-49A4-A211-5E541350A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09" y="0"/>
            <a:ext cx="2676754" cy="248464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0E8B4A-4EE0-434C-993E-6570E848C9C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HK" altLang="zh-TW" dirty="0"/>
          </a:p>
          <a:p>
            <a:endParaRPr lang="en-H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tabLst>
                <a:tab pos="354013" algn="l"/>
              </a:tabLst>
            </a:pPr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 and data literacy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13F89DF-2502-4E95-9635-F4472131700F}"/>
              </a:ext>
            </a:extLst>
          </p:cNvPr>
          <p:cNvSpPr/>
          <p:nvPr/>
        </p:nvSpPr>
        <p:spPr>
          <a:xfrm>
            <a:off x="8923196" y="49407"/>
            <a:ext cx="1453256" cy="11619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5D4D09-B985-4341-823A-ECAACBAB7C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62" t="19420" r="17337" b="14203"/>
          <a:stretch/>
        </p:blipFill>
        <p:spPr>
          <a:xfrm>
            <a:off x="1278243" y="1939215"/>
            <a:ext cx="5029703" cy="3978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698DFD-36AC-4319-9A56-8C4D67DC2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63" t="34638" r="15272" b="15797"/>
          <a:stretch/>
        </p:blipFill>
        <p:spPr>
          <a:xfrm>
            <a:off x="5981108" y="2872457"/>
            <a:ext cx="5261934" cy="2959838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F9ECE147-712E-4A40-A361-62A4DE4C908E}"/>
              </a:ext>
            </a:extLst>
          </p:cNvPr>
          <p:cNvSpPr/>
          <p:nvPr/>
        </p:nvSpPr>
        <p:spPr>
          <a:xfrm rot="8716235">
            <a:off x="6796044" y="2202084"/>
            <a:ext cx="1873939" cy="40750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2066985-435A-430D-8183-0629012B08EA}"/>
              </a:ext>
            </a:extLst>
          </p:cNvPr>
          <p:cNvSpPr/>
          <p:nvPr/>
        </p:nvSpPr>
        <p:spPr>
          <a:xfrm rot="10257684">
            <a:off x="3654739" y="1771824"/>
            <a:ext cx="1873939" cy="40750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358680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7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AC72DB-0982-49A4-A211-5E541350A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09" y="0"/>
            <a:ext cx="2676754" cy="248464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0E8B4A-4EE0-434C-993E-6570E848C9C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HK" altLang="zh-TW" dirty="0"/>
          </a:p>
          <a:p>
            <a:endParaRPr lang="en-H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tabLst>
                <a:tab pos="354013" algn="l"/>
              </a:tabLst>
            </a:pPr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 and data literacy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13F89DF-2502-4E95-9635-F4472131700F}"/>
              </a:ext>
            </a:extLst>
          </p:cNvPr>
          <p:cNvSpPr/>
          <p:nvPr/>
        </p:nvSpPr>
        <p:spPr>
          <a:xfrm>
            <a:off x="8923196" y="49407"/>
            <a:ext cx="1453256" cy="11619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793ADB-576D-4770-839F-964DA55A2B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02" t="18985" r="28750" b="12174"/>
          <a:stretch/>
        </p:blipFill>
        <p:spPr>
          <a:xfrm>
            <a:off x="1308049" y="1731763"/>
            <a:ext cx="3911801" cy="4110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3C727B-3C83-4D5D-BBE1-2DF0A11E2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14" t="48985" r="14402" b="28261"/>
          <a:stretch/>
        </p:blipFill>
        <p:spPr>
          <a:xfrm>
            <a:off x="6024100" y="3205478"/>
            <a:ext cx="5253236" cy="1358745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B9CEB9AA-656E-4255-A03A-D9CB9A4E6F14}"/>
              </a:ext>
            </a:extLst>
          </p:cNvPr>
          <p:cNvSpPr/>
          <p:nvPr/>
        </p:nvSpPr>
        <p:spPr>
          <a:xfrm>
            <a:off x="4879728" y="3666462"/>
            <a:ext cx="885254" cy="3548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9641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7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0E8B4A-4EE0-434C-993E-6570E848C9C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HK" altLang="zh-TW" dirty="0"/>
          </a:p>
          <a:p>
            <a:endParaRPr lang="en-H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tabLst>
                <a:tab pos="354013" algn="l"/>
              </a:tabLst>
            </a:pPr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Content Creation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985EFB-ED6F-4DD9-AE9B-E230C5DDA854}"/>
              </a:ext>
            </a:extLst>
          </p:cNvPr>
          <p:cNvSpPr txBox="1">
            <a:spLocks/>
          </p:cNvSpPr>
          <p:nvPr/>
        </p:nvSpPr>
        <p:spPr>
          <a:xfrm>
            <a:off x="838200" y="165324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繪圖及打印 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HK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Drawing and Printing)</a:t>
            </a:r>
          </a:p>
          <a:p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鐳射雕刻及切割 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Engraving and Cutting)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HK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77F030-7785-4405-B9A7-35C0BDF16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3" t="21197" r="31518" b="15652"/>
          <a:stretch/>
        </p:blipFill>
        <p:spPr>
          <a:xfrm>
            <a:off x="1012735" y="2837553"/>
            <a:ext cx="2507570" cy="27621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A938AF-43CE-4238-B2A0-D18C4C428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6" t="1884" r="24918" b="31594"/>
          <a:stretch/>
        </p:blipFill>
        <p:spPr>
          <a:xfrm>
            <a:off x="3757978" y="3168135"/>
            <a:ext cx="2453395" cy="21009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A63DD-E4D9-4C32-BA48-D1CD47CC6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0" y="2849768"/>
            <a:ext cx="5085399" cy="28605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3D7095-0E78-45C3-8247-7B5876790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09" y="0"/>
            <a:ext cx="2676754" cy="248464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694C496-BE06-4779-906C-731E24E22E1D}"/>
              </a:ext>
            </a:extLst>
          </p:cNvPr>
          <p:cNvSpPr/>
          <p:nvPr/>
        </p:nvSpPr>
        <p:spPr>
          <a:xfrm>
            <a:off x="10370393" y="1027906"/>
            <a:ext cx="1453256" cy="11619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439308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AC72DB-0982-49A4-A211-5E541350A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09" y="0"/>
            <a:ext cx="2676754" cy="248464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0E8B4A-4EE0-434C-993E-6570E848C9C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HK" altLang="zh-TW" dirty="0"/>
          </a:p>
          <a:p>
            <a:endParaRPr lang="en-H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tabLst>
                <a:tab pos="354013" algn="l"/>
              </a:tabLst>
            </a:pPr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Content Creation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13F89DF-2502-4E95-9635-F4472131700F}"/>
              </a:ext>
            </a:extLst>
          </p:cNvPr>
          <p:cNvSpPr/>
          <p:nvPr/>
        </p:nvSpPr>
        <p:spPr>
          <a:xfrm>
            <a:off x="10370393" y="1027906"/>
            <a:ext cx="1453256" cy="11619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985EFB-ED6F-4DD9-AE9B-E230C5DDA854}"/>
              </a:ext>
            </a:extLst>
          </p:cNvPr>
          <p:cNvSpPr txBox="1">
            <a:spLocks/>
          </p:cNvSpPr>
          <p:nvPr/>
        </p:nvSpPr>
        <p:spPr>
          <a:xfrm>
            <a:off x="838200" y="165324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虛擬場境設計 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 Scene Design)</a:t>
            </a:r>
          </a:p>
          <a:p>
            <a:r>
              <a:rPr lang="en-HK" altLang="zh-TW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CoSpace</a:t>
            </a:r>
            <a:endParaRPr lang="en-HK" altLang="zh-TW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19D64F-B12B-49AF-A197-8324EB9CA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8" y="3237466"/>
            <a:ext cx="3919329" cy="2939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859CFF-D96D-449E-A09E-4B1A1AEFB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283" y="3169997"/>
            <a:ext cx="4099246" cy="30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47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32685-32B4-433F-BDBC-9C00E65E8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如何支援老師教學及老師間之交流</a:t>
            </a:r>
            <a:r>
              <a:rPr lang="en-HK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HK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50F91-7705-4A94-A99A-FCD1B0E90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</a:rPr>
              <a:t>騰空老師星期三下午的課堂，以便他們定期參與</a:t>
            </a:r>
            <a:r>
              <a:rPr lang="en-HK" altLang="zh-TW" dirty="0">
                <a:solidFill>
                  <a:srgbClr val="002060"/>
                </a:solidFill>
              </a:rPr>
              <a:t>HKU</a:t>
            </a:r>
            <a:r>
              <a:rPr lang="zh-TW" altLang="en-US" dirty="0">
                <a:solidFill>
                  <a:srgbClr val="002060"/>
                </a:solidFill>
              </a:rPr>
              <a:t>的共同備課及工作坊</a:t>
            </a:r>
            <a:r>
              <a:rPr lang="en-US" altLang="zh-TW" dirty="0">
                <a:solidFill>
                  <a:srgbClr val="002060"/>
                </a:solidFill>
              </a:rPr>
              <a:t>/</a:t>
            </a:r>
            <a:r>
              <a:rPr lang="zh-TW" altLang="en-US" dirty="0">
                <a:solidFill>
                  <a:srgbClr val="002060"/>
                </a:solidFill>
              </a:rPr>
              <a:t>會議。</a:t>
            </a:r>
            <a:endParaRPr lang="en-HK" altLang="zh-TW" dirty="0">
              <a:solidFill>
                <a:srgbClr val="002060"/>
              </a:solidFill>
            </a:endParaRPr>
          </a:p>
          <a:p>
            <a:r>
              <a:rPr lang="zh-TW" altLang="en-US" dirty="0">
                <a:solidFill>
                  <a:srgbClr val="002060"/>
                </a:solidFill>
              </a:rPr>
              <a:t>校方積極舉行與</a:t>
            </a:r>
            <a:r>
              <a:rPr lang="en-HK" altLang="zh-TW" dirty="0">
                <a:solidFill>
                  <a:srgbClr val="002060"/>
                </a:solidFill>
              </a:rPr>
              <a:t>STEAM</a:t>
            </a:r>
            <a:r>
              <a:rPr lang="zh-TW" altLang="en-US" dirty="0">
                <a:solidFill>
                  <a:srgbClr val="002060"/>
                </a:solidFill>
              </a:rPr>
              <a:t>相關的</a:t>
            </a:r>
            <a:r>
              <a:rPr lang="en-HK" altLang="zh-TW" dirty="0">
                <a:solidFill>
                  <a:srgbClr val="002060"/>
                </a:solidFill>
              </a:rPr>
              <a:t>CPD</a:t>
            </a:r>
            <a:r>
              <a:rPr lang="zh-TW" altLang="en-US" dirty="0">
                <a:solidFill>
                  <a:srgbClr val="002060"/>
                </a:solidFill>
              </a:rPr>
              <a:t>給老師，如</a:t>
            </a:r>
            <a:r>
              <a:rPr lang="en-HK" altLang="zh-TW" dirty="0">
                <a:solidFill>
                  <a:srgbClr val="002060"/>
                </a:solidFill>
              </a:rPr>
              <a:t>AI</a:t>
            </a:r>
            <a:r>
              <a:rPr lang="zh-TW" altLang="en-US" dirty="0">
                <a:solidFill>
                  <a:srgbClr val="002060"/>
                </a:solidFill>
              </a:rPr>
              <a:t>的應用。</a:t>
            </a:r>
            <a:endParaRPr lang="en-HK" altLang="zh-TW" dirty="0">
              <a:solidFill>
                <a:srgbClr val="002060"/>
              </a:solidFill>
            </a:endParaRPr>
          </a:p>
          <a:p>
            <a:r>
              <a:rPr lang="zh-TW" altLang="en-US" dirty="0">
                <a:solidFill>
                  <a:srgbClr val="002060"/>
                </a:solidFill>
              </a:rPr>
              <a:t>定期向管理層匯報，讓管理層知道前線老師的需要。</a:t>
            </a:r>
            <a:endParaRPr lang="en-HK" altLang="zh-TW" dirty="0">
              <a:solidFill>
                <a:srgbClr val="002060"/>
              </a:solidFill>
            </a:endParaRPr>
          </a:p>
          <a:p>
            <a:r>
              <a:rPr lang="zh-TW" altLang="en-US" dirty="0">
                <a:solidFill>
                  <a:srgbClr val="002060"/>
                </a:solidFill>
              </a:rPr>
              <a:t>利用</a:t>
            </a:r>
            <a:r>
              <a:rPr lang="en-HK" altLang="zh-TW" dirty="0">
                <a:solidFill>
                  <a:srgbClr val="002060"/>
                </a:solidFill>
              </a:rPr>
              <a:t>Learning Design Studio</a:t>
            </a:r>
            <a:r>
              <a:rPr lang="zh-TW" altLang="en-US" dirty="0">
                <a:solidFill>
                  <a:srgbClr val="002060"/>
                </a:solidFill>
              </a:rPr>
              <a:t>設計課程。</a:t>
            </a:r>
            <a:endParaRPr lang="en-HK" altLang="zh-TW" dirty="0">
              <a:solidFill>
                <a:srgbClr val="002060"/>
              </a:solidFill>
            </a:endParaRPr>
          </a:p>
          <a:p>
            <a:r>
              <a:rPr lang="zh-TW" altLang="en-US" dirty="0">
                <a:solidFill>
                  <a:srgbClr val="002060"/>
                </a:solidFill>
              </a:rPr>
              <a:t>鼓勵科任老師成為不同類型分享會的講者。</a:t>
            </a:r>
            <a:endParaRPr lang="en-HK" altLang="zh-TW" dirty="0">
              <a:solidFill>
                <a:srgbClr val="002060"/>
              </a:solidFill>
            </a:endParaRPr>
          </a:p>
          <a:p>
            <a:endParaRPr lang="en-HK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32685-32B4-433F-BDBC-9C00E65E8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如何支援學生學習</a:t>
            </a:r>
            <a:r>
              <a:rPr lang="en-HK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HK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50F91-7705-4A94-A99A-FCD1B0E90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30339" cy="4351338"/>
          </a:xfrm>
        </p:spPr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善用科技支援：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BYOD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Classroom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、</a:t>
            </a:r>
            <a:r>
              <a:rPr lang="en-HK" altLang="zh-TW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iLap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HK" altLang="zh-TW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提供各項評估的樣本示例及評分指引。例如計劃書、成功準則等。</a:t>
            </a:r>
            <a:endParaRPr lang="en-HK" altLang="zh-TW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STEAM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老師及教學助理提供技術上支援。</a:t>
            </a:r>
            <a:endParaRPr lang="en-HK" altLang="zh-TW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HK" altLang="zh-TW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HK" altLang="zh-TW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7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32685-32B4-433F-BDBC-9C00E65E8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老師及學生獎項</a:t>
            </a:r>
            <a:endParaRPr lang="en-HK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50F91-7705-4A94-A99A-FCD1B0E90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HK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A2E71-2B2A-4B91-B8FA-9B6D212EF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90" y="1976549"/>
            <a:ext cx="4713511" cy="2706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EBA29A-6A62-4B72-A143-FF98C4780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270" y="2078625"/>
            <a:ext cx="4410218" cy="2502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C8329F-1120-41D6-B583-7A7C868B3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563" y="3687417"/>
            <a:ext cx="4782873" cy="280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0A6FC-952A-4182-83B8-9492F902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0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計劃背景</a:t>
            </a:r>
            <a:endParaRPr lang="en-HK" sz="40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3721E-27EB-4BEF-98D7-0046BDB21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181"/>
            <a:ext cx="10515600" cy="4351338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由優質教育基金資助，</a:t>
            </a:r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並由香港大學教育學院教育應用資訊科技發展研究中心</a:t>
            </a:r>
            <a:r>
              <a:rPr lang="en-HK" altLang="zh-TW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(CITE)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主辦。</a:t>
            </a:r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建立聯校網絡，以促進可持續、可擴展的教學及評估創新。</a:t>
            </a:r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重點概念</a:t>
            </a:r>
            <a:r>
              <a:rPr lang="en-HK" altLang="zh-TW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技能：</a:t>
            </a:r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自主學習</a:t>
            </a:r>
            <a:r>
              <a:rPr lang="en-HK" altLang="zh-TW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HK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Self-directed learning)</a:t>
            </a:r>
          </a:p>
          <a:p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工程設計過程</a:t>
            </a:r>
            <a:r>
              <a:rPr lang="en-US" altLang="zh-TW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HK" altLang="zh-TW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Engineering design process)</a:t>
            </a:r>
          </a:p>
          <a:p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數碼素養</a:t>
            </a:r>
            <a:r>
              <a:rPr lang="en-HK" altLang="zh-TW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(Digital Literacy)</a:t>
            </a:r>
          </a:p>
          <a:p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HK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HK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7E488-5E6B-4D77-8770-8A2D05363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78" y="3366884"/>
            <a:ext cx="2539081" cy="22181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DD966A-EAAA-4BA6-94FF-FEDAA422036E}"/>
              </a:ext>
            </a:extLst>
          </p:cNvPr>
          <p:cNvSpPr txBox="1">
            <a:spLocks/>
          </p:cNvSpPr>
          <p:nvPr/>
        </p:nvSpPr>
        <p:spPr>
          <a:xfrm>
            <a:off x="5508239" y="6423473"/>
            <a:ext cx="7447383" cy="709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HK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https://instem.cite.hku.hk/stem-education/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9314EA-D4BC-4411-AB5B-6C57D8B371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3" t="33469" r="45969" b="22993"/>
          <a:stretch/>
        </p:blipFill>
        <p:spPr>
          <a:xfrm>
            <a:off x="9231929" y="2303645"/>
            <a:ext cx="2539081" cy="2250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3241A7-BEEC-4BFE-862E-0D5A0C94E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17" y="4597486"/>
            <a:ext cx="1920704" cy="178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8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32685-32B4-433F-BDBC-9C00E65E8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以全方位自主學習推展校本</a:t>
            </a:r>
            <a:r>
              <a:rPr lang="en-HK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STEAM</a:t>
            </a:r>
            <a:r>
              <a:rPr lang="zh-TW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課程計劃</a:t>
            </a:r>
            <a:br>
              <a:rPr lang="en-HK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HK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In-STEAM)</a:t>
            </a:r>
            <a:r>
              <a:rPr lang="zh-TW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網站</a:t>
            </a:r>
            <a:br>
              <a:rPr lang="en-HK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HK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50F91-7705-4A94-A99A-FCD1B0E90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HK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A82E5D-35D7-4A42-ABC3-77C60AC96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559" y="1825625"/>
            <a:ext cx="4098882" cy="40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3548-9D33-4197-A21C-BF386EF5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Q&amp;A</a:t>
            </a:r>
            <a:endParaRPr lang="en-HK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F3C5A-AFDE-48F8-B5FB-76FBB734F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HK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HK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93912133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0A6FC-952A-4182-83B8-9492F902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0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教學團隊</a:t>
            </a:r>
            <a:endParaRPr lang="en-HK" sz="4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3721E-27EB-4BEF-98D7-0046BDB21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83" y="184897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algn="just"/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需要時，其他科目的老師也為學生提供適切的指導。</a:t>
            </a:r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物理科老師： </a:t>
            </a:r>
            <a:r>
              <a:rPr lang="en-HK" altLang="zh-TW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 advanced subject knowledge about Bridge Resonance.</a:t>
            </a:r>
          </a:p>
          <a:p>
            <a:pPr algn="just"/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生物科老師： </a:t>
            </a:r>
            <a:r>
              <a:rPr lang="en-HK" altLang="zh-TW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  <a:r>
              <a:rPr lang="zh-TW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HK" altLang="zh-TW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plants produced by a hydroponics system.</a:t>
            </a:r>
          </a:p>
          <a:p>
            <a:pPr algn="just"/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HK" altLang="zh-TW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HK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4C12416-B242-422D-8C7D-A03EA382D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03850"/>
              </p:ext>
            </p:extLst>
          </p:nvPr>
        </p:nvGraphicFramePr>
        <p:xfrm>
          <a:off x="2032000" y="1360266"/>
          <a:ext cx="8128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38859705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762494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HK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2023 – 2024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2024 - 2025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992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校長</a:t>
                      </a:r>
                      <a:endParaRPr lang="en-HK" b="1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校長</a:t>
                      </a:r>
                      <a:endParaRPr lang="en-HK" b="1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168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副校長</a:t>
                      </a:r>
                      <a:r>
                        <a:rPr lang="en-HK" altLang="zh-TW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學術</a:t>
                      </a:r>
                      <a:r>
                        <a:rPr lang="en-HK" altLang="zh-TW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)</a:t>
                      </a:r>
                      <a:endParaRPr lang="en-HK" b="1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副校長</a:t>
                      </a:r>
                      <a:r>
                        <a:rPr lang="en-HK" altLang="zh-TW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學術</a:t>
                      </a:r>
                      <a:r>
                        <a:rPr lang="en-HK" altLang="zh-TW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)</a:t>
                      </a:r>
                      <a:endParaRPr lang="en-HK" b="1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0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助理副校長</a:t>
                      </a:r>
                      <a:r>
                        <a:rPr lang="en-HK" altLang="zh-TW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科學科主任及</a:t>
                      </a:r>
                      <a:r>
                        <a:rPr lang="en-HK" altLang="zh-TW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STEAM</a:t>
                      </a:r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統籌人員</a:t>
                      </a:r>
                      <a:r>
                        <a:rPr lang="en-HK" altLang="zh-TW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)</a:t>
                      </a:r>
                      <a:endParaRPr lang="en-HK" b="1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助理副校長</a:t>
                      </a:r>
                      <a:r>
                        <a:rPr lang="en-HK" altLang="zh-TW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科學科主任</a:t>
                      </a:r>
                      <a:r>
                        <a:rPr lang="en-HK" altLang="zh-TW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)</a:t>
                      </a:r>
                      <a:endParaRPr lang="en-HK" b="1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262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資訊科技主任</a:t>
                      </a:r>
                      <a:endParaRPr lang="en-HK" b="1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資訊科技主任</a:t>
                      </a:r>
                      <a:endParaRPr lang="en-HK" b="1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813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STEAM</a:t>
                      </a:r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助理統籌人員</a:t>
                      </a:r>
                      <a:endParaRPr lang="en-HK" b="1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STEAM</a:t>
                      </a:r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統籌人員</a:t>
                      </a:r>
                      <a:endParaRPr lang="en-HK" b="1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436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兩名</a:t>
                      </a:r>
                      <a:r>
                        <a:rPr lang="en-HK" altLang="zh-TW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STEAM</a:t>
                      </a:r>
                      <a:r>
                        <a:rPr lang="zh-TW" altLang="en-US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老師</a:t>
                      </a:r>
                      <a:endParaRPr lang="en-HK" b="1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三名</a:t>
                      </a:r>
                      <a:r>
                        <a:rPr lang="en-HK" altLang="zh-TW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STEAM</a:t>
                      </a:r>
                      <a:r>
                        <a:rPr lang="zh-TW" altLang="en-US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老師</a:t>
                      </a:r>
                      <a:endParaRPr lang="en-HK" b="1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683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STEAM</a:t>
                      </a:r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教學助理</a:t>
                      </a:r>
                      <a:endParaRPr lang="en-HK" b="1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STEAM</a:t>
                      </a:r>
                      <a:r>
                        <a:rPr lang="zh-TW" altLang="en-US" sz="1800" b="1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教學助理</a:t>
                      </a:r>
                      <a:endParaRPr lang="en-HK" b="1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294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986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2420" y="675767"/>
            <a:ext cx="12027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課堂簡介</a:t>
            </a:r>
            <a:endParaRPr lang="en-US" sz="36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4CCFA-98CA-409D-8D5F-4BF5E06FA7A4}"/>
              </a:ext>
            </a:extLst>
          </p:cNvPr>
          <p:cNvSpPr txBox="1"/>
          <p:nvPr/>
        </p:nvSpPr>
        <p:spPr>
          <a:xfrm>
            <a:off x="82419" y="1415995"/>
            <a:ext cx="120271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altLang="zh-TW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STEAM</a:t>
            </a:r>
            <a:r>
              <a:rPr lang="zh-TW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HK" altLang="zh-TW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Maker:</a:t>
            </a:r>
          </a:p>
          <a:p>
            <a:r>
              <a:rPr lang="zh-TW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常規課堂、一星期一堂、全年共二十八堂。</a:t>
            </a:r>
            <a:endParaRPr lang="en-HK" altLang="zh-TW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HK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透過利用</a:t>
            </a:r>
            <a:r>
              <a:rPr lang="en-US" altLang="zh-TW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STEAM</a:t>
            </a:r>
            <a:r>
              <a:rPr lang="zh-TW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技能及知識，設計一件解決日常生活困難的產品：</a:t>
            </a:r>
            <a:endParaRPr lang="en-HK" altLang="zh-TW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357188" algn="l"/>
              </a:tabLs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Improving human life and enhancing quality of life </a:t>
            </a:r>
          </a:p>
          <a:p>
            <a:pPr>
              <a:tabLst>
                <a:tab pos="357188" algn="l"/>
              </a:tabLs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Enhancing human well-being and happiness</a:t>
            </a:r>
          </a:p>
          <a:p>
            <a:pPr>
              <a:tabLst>
                <a:tab pos="357188" algn="l"/>
              </a:tabLs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Fulfilling </a:t>
            </a:r>
            <a:r>
              <a:rPr lang="en-HK" altLang="zh-TW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zh-TW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HK" altLang="zh-TW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least 1 Sustainable Development Goals (SDGs)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5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2420" y="675767"/>
            <a:ext cx="12027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預期學習成果</a:t>
            </a:r>
            <a:endParaRPr lang="en-US" sz="3600" b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4CCFA-98CA-409D-8D5F-4BF5E06FA7A4}"/>
              </a:ext>
            </a:extLst>
          </p:cNvPr>
          <p:cNvSpPr txBox="1"/>
          <p:nvPr/>
        </p:nvSpPr>
        <p:spPr>
          <a:xfrm>
            <a:off x="82419" y="1415995"/>
            <a:ext cx="1202715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學科知識</a:t>
            </a:r>
            <a:endParaRPr lang="en-HK" altLang="zh-TW" sz="2800" b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HK" altLang="zh-TW" sz="2400" b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HK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繪圖及打印 </a:t>
            </a:r>
            <a:r>
              <a:rPr lang="en-HK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(3D Drawing and Printing)</a:t>
            </a:r>
          </a:p>
          <a:p>
            <a:r>
              <a:rPr lang="zh-TW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鐳射雕刻及切割 </a:t>
            </a:r>
            <a:r>
              <a:rPr lang="en-HK" altLang="zh-TW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(Laser Engraving and Cutting)</a:t>
            </a:r>
          </a:p>
          <a:p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手機應用程式設計 </a:t>
            </a:r>
            <a:r>
              <a:rPr lang="en-HK" altLang="zh-TW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(App Design)</a:t>
            </a:r>
          </a:p>
          <a:p>
            <a:r>
              <a:rPr lang="zh-TW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機械人技術 </a:t>
            </a:r>
            <a:r>
              <a:rPr lang="en-HK" altLang="zh-TW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(Robotic)</a:t>
            </a:r>
          </a:p>
          <a:p>
            <a:r>
              <a:rPr lang="zh-TW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虛擬場境設計 </a:t>
            </a:r>
            <a:r>
              <a:rPr lang="en-HK" altLang="zh-TW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(VR Scene Design)</a:t>
            </a:r>
          </a:p>
          <a:p>
            <a:r>
              <a:rPr lang="zh-TW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智能種植 </a:t>
            </a:r>
            <a:r>
              <a:rPr lang="en-HK" altLang="zh-TW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(Smart Planting)</a:t>
            </a:r>
          </a:p>
          <a:p>
            <a:r>
              <a:rPr lang="en-HK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應用 </a:t>
            </a:r>
            <a:r>
              <a:rPr lang="en-HK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(Application of AI)</a:t>
            </a:r>
          </a:p>
          <a:p>
            <a:r>
              <a:rPr lang="zh-TW" altLang="en-US" sz="2400" b="1" dirty="0">
                <a:solidFill>
                  <a:srgbClr val="4E2A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自選項目 </a:t>
            </a:r>
            <a:r>
              <a:rPr lang="en-HK" altLang="zh-TW" sz="2400" b="1" dirty="0">
                <a:solidFill>
                  <a:srgbClr val="4E2A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(Self-proposed Project)</a:t>
            </a:r>
          </a:p>
          <a:p>
            <a:endParaRPr lang="en-US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C9B04-A31C-4F5C-9E23-C9BD3A7825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304" y="1068457"/>
            <a:ext cx="3147391" cy="2360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D5DB18-74E3-4F11-87AD-3DD598333D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061" y="3759691"/>
            <a:ext cx="3012262" cy="2448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53736F-636B-49B8-9BB1-8231EBB73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99" y="3759691"/>
            <a:ext cx="3147392" cy="236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4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2420" y="675767"/>
            <a:ext cx="12027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預期學習成果</a:t>
            </a:r>
            <a:r>
              <a:rPr lang="en-HK" altLang="zh-TW" sz="36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(2)</a:t>
            </a:r>
            <a:endParaRPr lang="en-US" sz="3600" b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6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4CCFA-98CA-409D-8D5F-4BF5E06FA7A4}"/>
              </a:ext>
            </a:extLst>
          </p:cNvPr>
          <p:cNvSpPr txBox="1"/>
          <p:nvPr/>
        </p:nvSpPr>
        <p:spPr>
          <a:xfrm>
            <a:off x="82419" y="1415995"/>
            <a:ext cx="120271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非學科類學習成果</a:t>
            </a:r>
            <a:endParaRPr lang="en-HK" altLang="zh-TW" sz="2800" b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HK" altLang="zh-TW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zh-TW" altLang="en-US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自主學習</a:t>
            </a:r>
            <a:r>
              <a:rPr lang="en-HK" altLang="zh-TW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n-HK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Self-directed learning)</a:t>
            </a:r>
          </a:p>
          <a:p>
            <a:r>
              <a:rPr lang="zh-TW" altLang="en-US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數碼素養</a:t>
            </a:r>
            <a:r>
              <a:rPr lang="en-HK" altLang="zh-TW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(Digital Literacy)</a:t>
            </a:r>
          </a:p>
          <a:p>
            <a:endParaRPr lang="en-HK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HK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zh-TW" altLang="en-US" sz="28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學科技能</a:t>
            </a:r>
            <a:endParaRPr lang="en-HK" sz="2800" b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zh-TW" altLang="en-US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工程設計過程</a:t>
            </a:r>
            <a:r>
              <a:rPr lang="en-US" altLang="zh-TW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n-HK" altLang="zh-TW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Engineering design process)</a:t>
            </a:r>
          </a:p>
          <a:p>
            <a:endParaRPr lang="en-US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C09437-C9E2-40A3-BAEC-C00F9FC37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03" t="33469" r="45969" b="22993"/>
          <a:stretch/>
        </p:blipFill>
        <p:spPr>
          <a:xfrm>
            <a:off x="5893904" y="663066"/>
            <a:ext cx="2836638" cy="2514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060BFD-3190-4F29-BADE-96CA130B9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31" y="3543450"/>
            <a:ext cx="3006903" cy="2626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F0474C-CF41-40C6-8131-C4E38947C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700" y="677844"/>
            <a:ext cx="2676754" cy="248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0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45638-C5F1-48BC-AEFC-5647F5603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學生在學習過程中的角色</a:t>
            </a:r>
            <a:endParaRPr lang="en-HK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E609D-A02D-403D-B4E0-80735E4E0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288" y="2094888"/>
            <a:ext cx="5089251" cy="3827402"/>
          </a:xfrm>
        </p:spPr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設計師 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Designer</a:t>
            </a:r>
          </a:p>
          <a:p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程式設計員 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Programmer</a:t>
            </a:r>
          </a:p>
          <a:p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測試人員 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Tester</a:t>
            </a:r>
          </a:p>
          <a:p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行銷專員 </a:t>
            </a:r>
            <a:r>
              <a:rPr lang="en-HK" altLang="zh-TW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 Specialist</a:t>
            </a:r>
          </a:p>
          <a:p>
            <a:r>
              <a:rPr lang="zh-TW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實踐工程設計程</a:t>
            </a:r>
            <a:endParaRPr lang="en-HK" altLang="zh-TW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833E38-C819-4A8D-A6B0-3EBF97627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8" t="32219" r="34721" b="18054"/>
          <a:stretch/>
        </p:blipFill>
        <p:spPr>
          <a:xfrm>
            <a:off x="234221" y="2183067"/>
            <a:ext cx="6380572" cy="3827402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961B4196-7E1B-480F-B352-FFD412620891}"/>
              </a:ext>
            </a:extLst>
          </p:cNvPr>
          <p:cNvSpPr/>
          <p:nvPr/>
        </p:nvSpPr>
        <p:spPr>
          <a:xfrm rot="4235729">
            <a:off x="2599768" y="1525820"/>
            <a:ext cx="493820" cy="974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61FD30D-0099-46ED-8C2E-FE06780ED084}"/>
              </a:ext>
            </a:extLst>
          </p:cNvPr>
          <p:cNvSpPr/>
          <p:nvPr/>
        </p:nvSpPr>
        <p:spPr>
          <a:xfrm rot="2270364">
            <a:off x="4188250" y="1893648"/>
            <a:ext cx="493820" cy="974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BEC5346-59C5-4C6A-B284-DB315301BB1E}"/>
              </a:ext>
            </a:extLst>
          </p:cNvPr>
          <p:cNvSpPr/>
          <p:nvPr/>
        </p:nvSpPr>
        <p:spPr>
          <a:xfrm rot="275543">
            <a:off x="2809915" y="2477760"/>
            <a:ext cx="493820" cy="974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99F0C9F-7874-4ED3-A49A-1D7F20CE244F}"/>
              </a:ext>
            </a:extLst>
          </p:cNvPr>
          <p:cNvSpPr/>
          <p:nvPr/>
        </p:nvSpPr>
        <p:spPr>
          <a:xfrm rot="2554603">
            <a:off x="3900343" y="3209076"/>
            <a:ext cx="493820" cy="974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1915EA61-8EA2-4CFC-A822-409A2CAFF54F}"/>
              </a:ext>
            </a:extLst>
          </p:cNvPr>
          <p:cNvSpPr/>
          <p:nvPr/>
        </p:nvSpPr>
        <p:spPr>
          <a:xfrm rot="2554603">
            <a:off x="4888537" y="3897950"/>
            <a:ext cx="493820" cy="974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E854472F-3583-4034-8D93-84E32B151783}"/>
              </a:ext>
            </a:extLst>
          </p:cNvPr>
          <p:cNvSpPr/>
          <p:nvPr/>
        </p:nvSpPr>
        <p:spPr>
          <a:xfrm rot="19351630">
            <a:off x="1745249" y="3848591"/>
            <a:ext cx="493820" cy="974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EB9695B-EB50-410B-B44C-FD1B33C55444}"/>
              </a:ext>
            </a:extLst>
          </p:cNvPr>
          <p:cNvSpPr/>
          <p:nvPr/>
        </p:nvSpPr>
        <p:spPr>
          <a:xfrm rot="10800000">
            <a:off x="1745249" y="5776672"/>
            <a:ext cx="493820" cy="974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61444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029DC-76F0-488D-8F21-5C483863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HK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Goal Setting &amp; Self-planning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4911D5-C1AC-4F34-BF99-DE2519541693}"/>
              </a:ext>
            </a:extLst>
          </p:cNvPr>
          <p:cNvSpPr txBox="1">
            <a:spLocks/>
          </p:cNvSpPr>
          <p:nvPr/>
        </p:nvSpPr>
        <p:spPr>
          <a:xfrm>
            <a:off x="8261386" y="1311741"/>
            <a:ext cx="3465443" cy="68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HK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56D510-8195-4730-97A3-4C9318063D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073" y="1603548"/>
            <a:ext cx="3447314" cy="2585486"/>
          </a:xfrm>
          <a:prstGeom prst="rect">
            <a:avLst/>
          </a:prstGeom>
        </p:spPr>
      </p:pic>
      <p:pic>
        <p:nvPicPr>
          <p:cNvPr id="13" name="Cutter machine automatic sensor #cutter">
            <a:hlinkClick r:id="" action="ppaction://media"/>
            <a:extLst>
              <a:ext uri="{FF2B5EF4-FFF2-40B4-BE49-F238E27FC236}">
                <a16:creationId xmlns:a16="http://schemas.microsoft.com/office/drawing/2014/main" id="{89229C93-19E7-4690-9412-406AB9C191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684" r="1010" b="24818"/>
          <a:stretch/>
        </p:blipFill>
        <p:spPr>
          <a:xfrm>
            <a:off x="820835" y="1754863"/>
            <a:ext cx="3145443" cy="3925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DE60F3-8307-4C6B-86F5-C002D092A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065" y="3743084"/>
            <a:ext cx="5406100" cy="23127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5247B9-ABEF-450B-A446-0958DB962A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403" t="33469" r="45969" b="22993"/>
          <a:stretch/>
        </p:blipFill>
        <p:spPr>
          <a:xfrm>
            <a:off x="8841928" y="278071"/>
            <a:ext cx="2511872" cy="222659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92EA0AF-FAFB-42BA-917E-AD74860F16C9}"/>
              </a:ext>
            </a:extLst>
          </p:cNvPr>
          <p:cNvSpPr/>
          <p:nvPr/>
        </p:nvSpPr>
        <p:spPr>
          <a:xfrm>
            <a:off x="9909313" y="321597"/>
            <a:ext cx="1512676" cy="1673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22669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/>
      <p:bldP spid="8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3C6F449E1C954F8E631DF62F6561C5" ma:contentTypeVersion="13" ma:contentTypeDescription="Create a new document." ma:contentTypeScope="" ma:versionID="770f88f1c87102692ccc6d3de589c4fe">
  <xsd:schema xmlns:xsd="http://www.w3.org/2001/XMLSchema" xmlns:xs="http://www.w3.org/2001/XMLSchema" xmlns:p="http://schemas.microsoft.com/office/2006/metadata/properties" xmlns:ns2="0bbb4b91-0ee2-4151-84b1-5b97fa409fe8" xmlns:ns3="8e1bf359-2b41-46a4-8b9b-3ece4fb97bbe" targetNamespace="http://schemas.microsoft.com/office/2006/metadata/properties" ma:root="true" ma:fieldsID="1009510de304ade352c50a4a5c76f419" ns2:_="" ns3:_="">
    <xsd:import namespace="0bbb4b91-0ee2-4151-84b1-5b97fa409fe8"/>
    <xsd:import namespace="8e1bf359-2b41-46a4-8b9b-3ece4fb97b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bb4b91-0ee2-4151-84b1-5b97fa409f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4e264a9-5b14-4428-b4aa-7e2898a0ce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bf359-2b41-46a4-8b9b-3ece4fb97bb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c0ea1f8-702a-4b02-b20d-4f5b4019ce63}" ma:internalName="TaxCatchAll" ma:showField="CatchAllData" ma:web="8e1bf359-2b41-46a4-8b9b-3ece4fb97b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bb4b91-0ee2-4151-84b1-5b97fa409fe8">
      <Terms xmlns="http://schemas.microsoft.com/office/infopath/2007/PartnerControls"/>
    </lcf76f155ced4ddcb4097134ff3c332f>
    <TaxCatchAll xmlns="8e1bf359-2b41-46a4-8b9b-3ece4fb97bbe" xsi:nil="true"/>
  </documentManagement>
</p:properties>
</file>

<file path=customXml/itemProps1.xml><?xml version="1.0" encoding="utf-8"?>
<ds:datastoreItem xmlns:ds="http://schemas.openxmlformats.org/officeDocument/2006/customXml" ds:itemID="{B9F1C137-2CB6-440C-B15B-2DB05B9FF922}"/>
</file>

<file path=customXml/itemProps2.xml><?xml version="1.0" encoding="utf-8"?>
<ds:datastoreItem xmlns:ds="http://schemas.openxmlformats.org/officeDocument/2006/customXml" ds:itemID="{2FA5D3DF-DA3C-4BC4-B99E-2B4185D5C446}"/>
</file>

<file path=customXml/itemProps3.xml><?xml version="1.0" encoding="utf-8"?>
<ds:datastoreItem xmlns:ds="http://schemas.openxmlformats.org/officeDocument/2006/customXml" ds:itemID="{7B562B28-94F2-4EF9-B913-660E3EC20C6C}"/>
</file>

<file path=docProps/app.xml><?xml version="1.0" encoding="utf-8"?>
<Properties xmlns="http://schemas.openxmlformats.org/officeDocument/2006/extended-properties" xmlns:vt="http://schemas.openxmlformats.org/officeDocument/2006/docPropsVTypes">
  <TotalTime>4336</TotalTime>
  <Words>1168</Words>
  <Application>Microsoft Office PowerPoint</Application>
  <PresentationFormat>Widescreen</PresentationFormat>
  <Paragraphs>170</Paragraphs>
  <Slides>31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新細明體</vt:lpstr>
      <vt:lpstr>Aharoni</vt:lpstr>
      <vt:lpstr>Arial</vt:lpstr>
      <vt:lpstr>Calibri</vt:lpstr>
      <vt:lpstr>Calibri Light</vt:lpstr>
      <vt:lpstr>Tahoma</vt:lpstr>
      <vt:lpstr>Times New Roman</vt:lpstr>
      <vt:lpstr>Office Theme</vt:lpstr>
      <vt:lpstr>以全方位自主學習 推展校本STEAM課程計劃</vt:lpstr>
      <vt:lpstr>學校簡介</vt:lpstr>
      <vt:lpstr>計劃背景</vt:lpstr>
      <vt:lpstr>教學團隊</vt:lpstr>
      <vt:lpstr>PowerPoint Presentation</vt:lpstr>
      <vt:lpstr>PowerPoint Presentation</vt:lpstr>
      <vt:lpstr>PowerPoint Presentation</vt:lpstr>
      <vt:lpstr>學生在學習過程中的角色</vt:lpstr>
      <vt:lpstr>Goal Setting &amp; Self-planning</vt:lpstr>
      <vt:lpstr>Goal Setting &amp; Self-planning</vt:lpstr>
      <vt:lpstr>Goal Setting &amp; Self-planning</vt:lpstr>
      <vt:lpstr>Goal Setting &amp; Self-planning</vt:lpstr>
      <vt:lpstr>Goal Setting &amp; Self-planning</vt:lpstr>
      <vt:lpstr>Goal Setting &amp; Self-planning</vt:lpstr>
      <vt:lpstr>Self-monitoring, Self-evaluation and Revision </vt:lpstr>
      <vt:lpstr>Self-monitoring, Self-evaluation and Revision </vt:lpstr>
      <vt:lpstr>Self-monitoring, Self-evaluation and Revision </vt:lpstr>
      <vt:lpstr>Self-monitoring, Self-evaluation and Revision </vt:lpstr>
      <vt:lpstr>Self-monitoring, Self-evaluation and Revision </vt:lpstr>
      <vt:lpstr>Self-monitoring, Self-evaluation and Revision </vt:lpstr>
      <vt:lpstr>Self-monitoring, Self-evaluation and Revision </vt:lpstr>
      <vt:lpstr>Self-monitoring, Self-evaluation and Revision </vt:lpstr>
      <vt:lpstr>Information and data literacy</vt:lpstr>
      <vt:lpstr>Information and data literacy</vt:lpstr>
      <vt:lpstr>Digital Content Creation</vt:lpstr>
      <vt:lpstr>Digital Content Creation</vt:lpstr>
      <vt:lpstr>如何支援老師教學及老師間之交流?</vt:lpstr>
      <vt:lpstr>如何支援學生學習?</vt:lpstr>
      <vt:lpstr>老師及學生獎項</vt:lpstr>
      <vt:lpstr>以全方位自主學習推展校本STEAM課程計劃 (In-STEAM)網站 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2023 - 2024 S3 STEAM Lessons</dc:title>
  <dc:creator>Hui Yik On</dc:creator>
  <cp:lastModifiedBy>Hui Yik On</cp:lastModifiedBy>
  <cp:revision>135</cp:revision>
  <dcterms:created xsi:type="dcterms:W3CDTF">2023-09-06T14:17:52Z</dcterms:created>
  <dcterms:modified xsi:type="dcterms:W3CDTF">2024-12-07T06:55:21Z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0x010100EA3C6F449E1C954F8E631DF62F6561C5</vt:lpwstr>
  </property>
</Properties>
</file>