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notesSlides/notesSlide2.xml" ContentType="application/vnd.openxmlformats-officedocument.presentationml.notesSlide+xml"/>
  <Override PartName="/ppt/notesMasters/notesMaster1.xml" ContentType="application/vnd.openxmlformats-officedocument.presentationml.notesMaster+xml"/>
  <Override PartName="/ppt/theme/theme1.xml" ContentType="application/vnd.openxmlformats-officedocument.theme+xml"/>
  <Override PartName="/ppt/theme/theme2.xml" ContentType="application/vnd.openxmlformats-officedocument.theme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docProps/core.xml" ContentType="application/vnd.openxmlformats-package.core-properties+xml"/>
  <Override PartName="/docProps/app.xml" ContentType="application/vnd.openxmlformats-officedocument.extended-properties+xml"/>
  <Override PartName="/ppt/changesInfos/changesInfo1.xml" ContentType="application/vnd.ms-powerpoint.changesinfo+xml"/>
  <Override PartName="/ppt/revisionInfo.xml" ContentType="application/vnd.ms-powerpoint.revisioninfo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32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83" r:id="rId15"/>
    <p:sldId id="285" r:id="rId16"/>
    <p:sldId id="269" r:id="rId17"/>
    <p:sldId id="270" r:id="rId18"/>
    <p:sldId id="271" r:id="rId19"/>
    <p:sldId id="291" r:id="rId20"/>
    <p:sldId id="273" r:id="rId21"/>
    <p:sldId id="274" r:id="rId22"/>
    <p:sldId id="275" r:id="rId23"/>
    <p:sldId id="290" r:id="rId24"/>
    <p:sldId id="277" r:id="rId25"/>
    <p:sldId id="288" r:id="rId26"/>
    <p:sldId id="287" r:id="rId27"/>
    <p:sldId id="276" r:id="rId28"/>
    <p:sldId id="278" r:id="rId29"/>
    <p:sldId id="279" r:id="rId30"/>
    <p:sldId id="281" r:id="rId31"/>
  </p:sldIdLst>
  <p:sldSz cx="18288000" cy="10287000"/>
  <p:notesSz cx="6858000" cy="9144000"/>
  <p:embeddedFontLst>
    <p:embeddedFont>
      <p:font typeface="DFKai-SB" panose="03000509000000000000" pitchFamily="65" charset="-120"/>
      <p:regular r:id="rId33"/>
    </p:embeddedFont>
    <p:embeddedFont>
      <p:font typeface="DFKai-SB" panose="03000509000000000000" pitchFamily="65" charset="-120"/>
      <p:regular r:id="rId33"/>
    </p:embeddedFont>
    <p:embeddedFont>
      <p:font typeface="Bebas Neue" panose="020B0606020202050201" pitchFamily="34" charset="0"/>
      <p:regular r:id="rId34"/>
    </p:embeddedFont>
    <p:embeddedFont>
      <p:font typeface="Chewy" panose="02020500000000000000" charset="0"/>
      <p:regular r:id="rId35"/>
    </p:embeddedFont>
    <p:embeddedFont>
      <p:font typeface="League Spartan" panose="02020500000000000000" charset="0"/>
      <p:regular r:id="rId36"/>
    </p:embeddedFont>
    <p:embeddedFont>
      <p:font typeface="Now" panose="02020500000000000000" charset="0"/>
      <p:regular r:id="rId37"/>
    </p:embeddedFont>
    <p:embeddedFont>
      <p:font typeface="Now Bold" panose="02020500000000000000" charset="0"/>
      <p:regular r:id="rId38"/>
    </p:embeddedFont>
    <p:embeddedFont>
      <p:font typeface="Nunito Light" pitchFamily="2" charset="0"/>
      <p:regular r:id="rId39"/>
      <p:italic r:id="rId40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BFDD3"/>
    <a:srgbClr val="F5FCD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71DB2B8B-4C01-4E73-B5EB-FB13DE802490}" v="392" dt="2024-12-12T21:25:51.171"/>
    <p1510:client id="{85FA2443-7AC0-4DE1-9677-54D620E7AFBC}" v="18" dt="2024-12-12T21:37:15.656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2" autoAdjust="0"/>
  </p:normalViewPr>
  <p:slideViewPr>
    <p:cSldViewPr>
      <p:cViewPr varScale="1">
        <p:scale>
          <a:sx n="49" d="100"/>
          <a:sy n="49" d="100"/>
        </p:scale>
        <p:origin x="380" y="4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font" Target="fonts/font7.fntdata"/><Relationship Id="rId21" Type="http://schemas.openxmlformats.org/officeDocument/2006/relationships/slide" Target="slides/slide20.xml"/><Relationship Id="rId34" Type="http://schemas.openxmlformats.org/officeDocument/2006/relationships/font" Target="fonts/font2.fntdata"/><Relationship Id="rId42" Type="http://schemas.openxmlformats.org/officeDocument/2006/relationships/viewProps" Target="viewProps.xml"/><Relationship Id="rId47" Type="http://schemas.openxmlformats.org/officeDocument/2006/relationships/customXml" Target="../customXml/item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37" Type="http://schemas.openxmlformats.org/officeDocument/2006/relationships/font" Target="fonts/font5.fntdata"/><Relationship Id="rId40" Type="http://schemas.openxmlformats.org/officeDocument/2006/relationships/font" Target="fonts/font8.fntdata"/><Relationship Id="rId45" Type="http://schemas.microsoft.com/office/2016/11/relationships/changesInfo" Target="changesInfos/changesInfo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font" Target="fonts/font4.fntdata"/><Relationship Id="rId49" Type="http://schemas.openxmlformats.org/officeDocument/2006/relationships/customXml" Target="../customXml/item3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font" Target="fonts/font3.fntdata"/><Relationship Id="rId43" Type="http://schemas.openxmlformats.org/officeDocument/2006/relationships/theme" Target="theme/theme1.xml"/><Relationship Id="rId48" Type="http://schemas.openxmlformats.org/officeDocument/2006/relationships/customXml" Target="../customXml/item2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font" Target="fonts/font1.fntdata"/><Relationship Id="rId38" Type="http://schemas.openxmlformats.org/officeDocument/2006/relationships/font" Target="fonts/font6.fntdata"/><Relationship Id="rId46" Type="http://schemas.microsoft.com/office/2015/10/relationships/revisionInfo" Target="revisionInfo.xml"/><Relationship Id="rId20" Type="http://schemas.openxmlformats.org/officeDocument/2006/relationships/slide" Target="slides/slide19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fresh LAM" userId="1eb302d11b0e9766" providerId="LiveId" clId="{85FA2443-7AC0-4DE1-9677-54D620E7AFBC}"/>
    <pc:docChg chg="undo custSel modSld">
      <pc:chgData name="fresh LAM" userId="1eb302d11b0e9766" providerId="LiveId" clId="{85FA2443-7AC0-4DE1-9677-54D620E7AFBC}" dt="2024-12-12T21:37:16.166" v="46" actId="20577"/>
      <pc:docMkLst>
        <pc:docMk/>
      </pc:docMkLst>
      <pc:sldChg chg="modSp mod">
        <pc:chgData name="fresh LAM" userId="1eb302d11b0e9766" providerId="LiveId" clId="{85FA2443-7AC0-4DE1-9677-54D620E7AFBC}" dt="2024-12-12T21:33:45.317" v="2"/>
        <pc:sldMkLst>
          <pc:docMk/>
          <pc:sldMk cId="0" sldId="256"/>
        </pc:sldMkLst>
        <pc:spChg chg="mod">
          <ac:chgData name="fresh LAM" userId="1eb302d11b0e9766" providerId="LiveId" clId="{85FA2443-7AC0-4DE1-9677-54D620E7AFBC}" dt="2024-12-12T21:33:45.317" v="2"/>
          <ac:spMkLst>
            <pc:docMk/>
            <pc:sldMk cId="0" sldId="256"/>
            <ac:spMk id="6" creationId="{00000000-0000-0000-0000-000000000000}"/>
          </ac:spMkLst>
        </pc:spChg>
      </pc:sldChg>
      <pc:sldChg chg="modSp mod">
        <pc:chgData name="fresh LAM" userId="1eb302d11b0e9766" providerId="LiveId" clId="{85FA2443-7AC0-4DE1-9677-54D620E7AFBC}" dt="2024-12-12T21:37:16.166" v="46" actId="20577"/>
        <pc:sldMkLst>
          <pc:docMk/>
          <pc:sldMk cId="0" sldId="269"/>
        </pc:sldMkLst>
        <pc:spChg chg="mod">
          <ac:chgData name="fresh LAM" userId="1eb302d11b0e9766" providerId="LiveId" clId="{85FA2443-7AC0-4DE1-9677-54D620E7AFBC}" dt="2024-12-12T21:37:16.166" v="46" actId="20577"/>
          <ac:spMkLst>
            <pc:docMk/>
            <pc:sldMk cId="0" sldId="269"/>
            <ac:spMk id="3" creationId="{00000000-0000-0000-0000-000000000000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HK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5828656-8F1D-42E0-81D8-C8E5AE2304C7}" type="datetimeFigureOut">
              <a:rPr lang="zh-HK" altLang="en-US" smtClean="0"/>
              <a:t>13/12/2024</a:t>
            </a:fld>
            <a:endParaRPr lang="zh-HK" altLang="en-US"/>
          </a:p>
        </p:txBody>
      </p:sp>
      <p:sp>
        <p:nvSpPr>
          <p:cNvPr id="4" name="投影片影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HK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zh-HK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HK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9F08C79-37F9-4F32-A100-7F6E7A4AC747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16043432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0" name="Google Shape;420;p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421" name="Google Shape;421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9">
          <a:extLst>
            <a:ext uri="{FF2B5EF4-FFF2-40B4-BE49-F238E27FC236}">
              <a16:creationId xmlns:a16="http://schemas.microsoft.com/office/drawing/2014/main" id="{C62F6113-C1F5-92D2-570A-A086BAE7746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0" name="Google Shape;420;p12:notes">
            <a:extLst>
              <a:ext uri="{FF2B5EF4-FFF2-40B4-BE49-F238E27FC236}">
                <a16:creationId xmlns:a16="http://schemas.microsoft.com/office/drawing/2014/main" id="{2B7247FD-411C-22E9-6A67-15345AC5A10C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421" name="Google Shape;421;p12:notes">
            <a:extLst>
              <a:ext uri="{FF2B5EF4-FFF2-40B4-BE49-F238E27FC236}">
                <a16:creationId xmlns:a16="http://schemas.microsoft.com/office/drawing/2014/main" id="{BF728C6B-733A-3C0A-A742-65D855A6F0E3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166715332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8" name="Google Shape;448;p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449" name="Google Shape;449;p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23873564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2" name="Google Shape;462;p4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463" name="Google Shape;463;p4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326106547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 and two columns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3" name="Google Shape;73;p30"/>
          <p:cNvGrpSpPr/>
          <p:nvPr/>
        </p:nvGrpSpPr>
        <p:grpSpPr>
          <a:xfrm>
            <a:off x="-2300419" y="-1972813"/>
            <a:ext cx="24609246" cy="15865306"/>
            <a:chOff x="-1150210" y="-986407"/>
            <a:chExt cx="12304623" cy="7932653"/>
          </a:xfrm>
        </p:grpSpPr>
        <p:pic>
          <p:nvPicPr>
            <p:cNvPr id="74" name="Google Shape;74;p30"/>
            <p:cNvPicPr preferRelativeResize="0"/>
            <p:nvPr/>
          </p:nvPicPr>
          <p:blipFill rotWithShape="1">
            <a:blip r:embed="rId2">
              <a:alphaModFix/>
            </a:blip>
            <a:srcRect l="7338" r="4537" b="19767"/>
            <a:stretch/>
          </p:blipFill>
          <p:spPr>
            <a:xfrm rot="-5155791">
              <a:off x="-1461292" y="1368095"/>
              <a:ext cx="2583232" cy="1782211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75" name="Google Shape;75;p30"/>
            <p:cNvPicPr preferRelativeResize="0"/>
            <p:nvPr/>
          </p:nvPicPr>
          <p:blipFill rotWithShape="1">
            <a:blip r:embed="rId2">
              <a:alphaModFix/>
            </a:blip>
            <a:srcRect l="7338" r="4537" b="19767"/>
            <a:stretch/>
          </p:blipFill>
          <p:spPr>
            <a:xfrm rot="-5155791">
              <a:off x="7977458" y="-525905"/>
              <a:ext cx="2583232" cy="1782211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76" name="Google Shape;76;p30"/>
            <p:cNvPicPr preferRelativeResize="0"/>
            <p:nvPr/>
          </p:nvPicPr>
          <p:blipFill rotWithShape="1">
            <a:blip r:embed="rId2">
              <a:alphaModFix/>
            </a:blip>
            <a:srcRect l="7338" r="4537" b="19767"/>
            <a:stretch/>
          </p:blipFill>
          <p:spPr>
            <a:xfrm rot="7762612">
              <a:off x="6899762" y="3215881"/>
              <a:ext cx="3925475" cy="270822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77" name="Google Shape;77;p30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 rot="2700000">
              <a:off x="305786" y="1972849"/>
              <a:ext cx="755727" cy="572699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78" name="Google Shape;78;p30"/>
          <p:cNvSpPr txBox="1">
            <a:spLocks noGrp="1"/>
          </p:cNvSpPr>
          <p:nvPr>
            <p:ph type="subTitle" idx="1"/>
          </p:nvPr>
        </p:nvSpPr>
        <p:spPr>
          <a:xfrm>
            <a:off x="3435000" y="6064290"/>
            <a:ext cx="5815200" cy="93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3600">
                <a:solidFill>
                  <a:srgbClr val="000000"/>
                </a:solidFill>
                <a:latin typeface="Orbitron Black"/>
                <a:ea typeface="Orbitron Black"/>
                <a:cs typeface="Orbitron Black"/>
                <a:sym typeface="Orbitron Black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5000"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5000"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5000"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5000"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5000"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5000"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5000"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50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79" name="Google Shape;79;p30"/>
          <p:cNvSpPr txBox="1">
            <a:spLocks noGrp="1"/>
          </p:cNvSpPr>
          <p:nvPr>
            <p:ph type="subTitle" idx="2"/>
          </p:nvPr>
        </p:nvSpPr>
        <p:spPr>
          <a:xfrm>
            <a:off x="9250200" y="6064290"/>
            <a:ext cx="5815200" cy="93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3600">
                <a:solidFill>
                  <a:srgbClr val="000000"/>
                </a:solidFill>
                <a:latin typeface="Orbitron Black"/>
                <a:ea typeface="Orbitron Black"/>
                <a:cs typeface="Orbitron Black"/>
                <a:sym typeface="Orbitron Black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5000"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5000"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5000"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5000"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5000"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5000"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5000"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50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80" name="Google Shape;80;p30"/>
          <p:cNvSpPr txBox="1">
            <a:spLocks noGrp="1"/>
          </p:cNvSpPr>
          <p:nvPr>
            <p:ph type="subTitle" idx="3"/>
          </p:nvPr>
        </p:nvSpPr>
        <p:spPr>
          <a:xfrm>
            <a:off x="3984900" y="7001050"/>
            <a:ext cx="4715400" cy="21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000000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1" name="Google Shape;81;p30"/>
          <p:cNvSpPr txBox="1">
            <a:spLocks noGrp="1"/>
          </p:cNvSpPr>
          <p:nvPr>
            <p:ph type="subTitle" idx="4"/>
          </p:nvPr>
        </p:nvSpPr>
        <p:spPr>
          <a:xfrm>
            <a:off x="9800100" y="7001050"/>
            <a:ext cx="4715400" cy="21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000000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30"/>
          <p:cNvSpPr txBox="1">
            <a:spLocks noGrp="1"/>
          </p:cNvSpPr>
          <p:nvPr>
            <p:ph type="title"/>
          </p:nvPr>
        </p:nvSpPr>
        <p:spPr>
          <a:xfrm>
            <a:off x="1440000" y="890050"/>
            <a:ext cx="15408000" cy="114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300"/>
              <a:buNone/>
              <a:defRPr>
                <a:solidFill>
                  <a:srgbClr val="000000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4395029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12/13/2024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12/13/2024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12/13/2024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12/13/2024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12/13/2024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12/13/2024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12/13/2024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svg"/><Relationship Id="rId5" Type="http://schemas.openxmlformats.org/officeDocument/2006/relationships/image" Target="../media/image6.png"/><Relationship Id="rId4" Type="http://schemas.openxmlformats.org/officeDocument/2006/relationships/image" Target="../media/image5.sv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png"/><Relationship Id="rId3" Type="http://schemas.openxmlformats.org/officeDocument/2006/relationships/image" Target="../media/image30.svg"/><Relationship Id="rId7" Type="http://schemas.openxmlformats.org/officeDocument/2006/relationships/image" Target="../media/image34.sv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3.png"/><Relationship Id="rId5" Type="http://schemas.openxmlformats.org/officeDocument/2006/relationships/image" Target="../media/image32.svg"/><Relationship Id="rId4" Type="http://schemas.openxmlformats.org/officeDocument/2006/relationships/image" Target="../media/image3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svg"/><Relationship Id="rId7" Type="http://schemas.openxmlformats.org/officeDocument/2006/relationships/image" Target="../media/image39.sv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8.png"/><Relationship Id="rId5" Type="http://schemas.openxmlformats.org/officeDocument/2006/relationships/image" Target="../media/image32.svg"/><Relationship Id="rId4" Type="http://schemas.openxmlformats.org/officeDocument/2006/relationships/image" Target="../media/image31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.svg"/><Relationship Id="rId3" Type="http://schemas.openxmlformats.org/officeDocument/2006/relationships/image" Target="../media/image41.svg"/><Relationship Id="rId7" Type="http://schemas.openxmlformats.org/officeDocument/2006/relationships/image" Target="../media/image45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4.png"/><Relationship Id="rId5" Type="http://schemas.openxmlformats.org/officeDocument/2006/relationships/image" Target="../media/image43.svg"/><Relationship Id="rId4" Type="http://schemas.openxmlformats.org/officeDocument/2006/relationships/image" Target="../media/image42.png"/><Relationship Id="rId9" Type="http://schemas.openxmlformats.org/officeDocument/2006/relationships/image" Target="../media/image47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8.png"/><Relationship Id="rId3" Type="http://schemas.openxmlformats.org/officeDocument/2006/relationships/image" Target="../media/image41.svg"/><Relationship Id="rId7" Type="http://schemas.openxmlformats.org/officeDocument/2006/relationships/image" Target="../media/image46.sv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5.png"/><Relationship Id="rId5" Type="http://schemas.openxmlformats.org/officeDocument/2006/relationships/image" Target="../media/image43.svg"/><Relationship Id="rId4" Type="http://schemas.openxmlformats.org/officeDocument/2006/relationships/image" Target="../media/image4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50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5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8.svg"/><Relationship Id="rId5" Type="http://schemas.openxmlformats.org/officeDocument/2006/relationships/image" Target="../media/image27.png"/><Relationship Id="rId4" Type="http://schemas.openxmlformats.org/officeDocument/2006/relationships/image" Target="../media/image7.sv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5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8.svg"/><Relationship Id="rId5" Type="http://schemas.openxmlformats.org/officeDocument/2006/relationships/image" Target="../media/image27.png"/><Relationship Id="rId4" Type="http://schemas.openxmlformats.org/officeDocument/2006/relationships/image" Target="../media/image7.sv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8.svg"/><Relationship Id="rId5" Type="http://schemas.openxmlformats.org/officeDocument/2006/relationships/image" Target="../media/image27.png"/><Relationship Id="rId4" Type="http://schemas.openxmlformats.org/officeDocument/2006/relationships/image" Target="../media/image7.sv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svg"/><Relationship Id="rId7" Type="http://schemas.openxmlformats.org/officeDocument/2006/relationships/image" Target="../media/image25.sv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png"/><Relationship Id="rId5" Type="http://schemas.openxmlformats.org/officeDocument/2006/relationships/image" Target="../media/image23.svg"/><Relationship Id="rId4" Type="http://schemas.openxmlformats.org/officeDocument/2006/relationships/image" Target="../media/image2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sv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svg"/><Relationship Id="rId7" Type="http://schemas.openxmlformats.org/officeDocument/2006/relationships/image" Target="../media/image57.sv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6.png"/><Relationship Id="rId5" Type="http://schemas.openxmlformats.org/officeDocument/2006/relationships/image" Target="../media/image55.svg"/><Relationship Id="rId4" Type="http://schemas.openxmlformats.org/officeDocument/2006/relationships/image" Target="../media/image54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8.png"/><Relationship Id="rId3" Type="http://schemas.openxmlformats.org/officeDocument/2006/relationships/image" Target="../media/image37.svg"/><Relationship Id="rId7" Type="http://schemas.openxmlformats.org/officeDocument/2006/relationships/image" Target="../media/image57.sv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6.png"/><Relationship Id="rId5" Type="http://schemas.openxmlformats.org/officeDocument/2006/relationships/image" Target="../media/image55.svg"/><Relationship Id="rId10" Type="http://schemas.openxmlformats.org/officeDocument/2006/relationships/image" Target="../media/image60.png"/><Relationship Id="rId4" Type="http://schemas.openxmlformats.org/officeDocument/2006/relationships/image" Target="../media/image54.png"/><Relationship Id="rId9" Type="http://schemas.openxmlformats.org/officeDocument/2006/relationships/image" Target="../media/image59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61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8.svg"/><Relationship Id="rId5" Type="http://schemas.openxmlformats.org/officeDocument/2006/relationships/image" Target="../media/image27.png"/><Relationship Id="rId4" Type="http://schemas.openxmlformats.org/officeDocument/2006/relationships/image" Target="../media/image7.sv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4.png"/><Relationship Id="rId3" Type="http://schemas.openxmlformats.org/officeDocument/2006/relationships/image" Target="../media/image7.svg"/><Relationship Id="rId7" Type="http://schemas.openxmlformats.org/officeDocument/2006/relationships/image" Target="../media/image63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2.png"/><Relationship Id="rId5" Type="http://schemas.openxmlformats.org/officeDocument/2006/relationships/image" Target="../media/image28.svg"/><Relationship Id="rId4" Type="http://schemas.openxmlformats.org/officeDocument/2006/relationships/image" Target="../media/image27.png"/><Relationship Id="rId9" Type="http://schemas.openxmlformats.org/officeDocument/2006/relationships/image" Target="../media/image65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8.svg"/><Relationship Id="rId5" Type="http://schemas.openxmlformats.org/officeDocument/2006/relationships/image" Target="../media/image27.png"/><Relationship Id="rId4" Type="http://schemas.openxmlformats.org/officeDocument/2006/relationships/image" Target="../media/image7.sv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8.svg"/><Relationship Id="rId5" Type="http://schemas.openxmlformats.org/officeDocument/2006/relationships/image" Target="../media/image27.png"/><Relationship Id="rId4" Type="http://schemas.openxmlformats.org/officeDocument/2006/relationships/image" Target="../media/image7.sv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svg"/><Relationship Id="rId7" Type="http://schemas.openxmlformats.org/officeDocument/2006/relationships/image" Target="../media/image69.sv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8.png"/><Relationship Id="rId5" Type="http://schemas.openxmlformats.org/officeDocument/2006/relationships/image" Target="../media/image67.svg"/><Relationship Id="rId4" Type="http://schemas.openxmlformats.org/officeDocument/2006/relationships/image" Target="../media/image66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svg"/><Relationship Id="rId7" Type="http://schemas.openxmlformats.org/officeDocument/2006/relationships/image" Target="../media/image69.sv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8.png"/><Relationship Id="rId5" Type="http://schemas.openxmlformats.org/officeDocument/2006/relationships/image" Target="../media/image67.svg"/><Relationship Id="rId4" Type="http://schemas.openxmlformats.org/officeDocument/2006/relationships/image" Target="../media/image66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13.png"/><Relationship Id="rId7" Type="http://schemas.openxmlformats.org/officeDocument/2006/relationships/image" Target="../media/image17.sv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png"/><Relationship Id="rId5" Type="http://schemas.openxmlformats.org/officeDocument/2006/relationships/image" Target="../media/image15.svg"/><Relationship Id="rId4" Type="http://schemas.openxmlformats.org/officeDocument/2006/relationships/image" Target="../media/image14.png"/><Relationship Id="rId9" Type="http://schemas.openxmlformats.org/officeDocument/2006/relationships/image" Target="../media/image19.sv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8.svg"/><Relationship Id="rId5" Type="http://schemas.openxmlformats.org/officeDocument/2006/relationships/image" Target="../media/image27.png"/><Relationship Id="rId4" Type="http://schemas.openxmlformats.org/officeDocument/2006/relationships/image" Target="../media/image7.sv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svg"/><Relationship Id="rId7" Type="http://schemas.openxmlformats.org/officeDocument/2006/relationships/image" Target="../media/image25.sv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png"/><Relationship Id="rId5" Type="http://schemas.openxmlformats.org/officeDocument/2006/relationships/image" Target="../media/image23.svg"/><Relationship Id="rId4" Type="http://schemas.openxmlformats.org/officeDocument/2006/relationships/image" Target="../media/image2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svg"/><Relationship Id="rId7" Type="http://schemas.openxmlformats.org/officeDocument/2006/relationships/image" Target="../media/image25.sv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png"/><Relationship Id="rId5" Type="http://schemas.openxmlformats.org/officeDocument/2006/relationships/image" Target="../media/image23.svg"/><Relationship Id="rId4" Type="http://schemas.openxmlformats.org/officeDocument/2006/relationships/image" Target="../media/image2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2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svg"/><Relationship Id="rId5" Type="http://schemas.openxmlformats.org/officeDocument/2006/relationships/image" Target="../media/image6.png"/><Relationship Id="rId4" Type="http://schemas.openxmlformats.org/officeDocument/2006/relationships/image" Target="../media/image5.sv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8.svg"/><Relationship Id="rId5" Type="http://schemas.openxmlformats.org/officeDocument/2006/relationships/image" Target="../media/image27.png"/><Relationship Id="rId4" Type="http://schemas.openxmlformats.org/officeDocument/2006/relationships/image" Target="../media/image7.sv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svg"/><Relationship Id="rId7" Type="http://schemas.openxmlformats.org/officeDocument/2006/relationships/image" Target="../media/image25.sv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png"/><Relationship Id="rId5" Type="http://schemas.openxmlformats.org/officeDocument/2006/relationships/image" Target="../media/image23.svg"/><Relationship Id="rId4" Type="http://schemas.openxmlformats.org/officeDocument/2006/relationships/image" Target="../media/image2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svg"/><Relationship Id="rId7" Type="http://schemas.openxmlformats.org/officeDocument/2006/relationships/image" Target="../media/image25.sv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png"/><Relationship Id="rId5" Type="http://schemas.openxmlformats.org/officeDocument/2006/relationships/image" Target="../media/image23.svg"/><Relationship Id="rId4" Type="http://schemas.openxmlformats.org/officeDocument/2006/relationships/image" Target="../media/image2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9EDF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028700" y="1028700"/>
            <a:ext cx="16230600" cy="8229600"/>
            <a:chOff x="0" y="0"/>
            <a:chExt cx="4274726" cy="2167467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4274726" cy="2167467"/>
            </a:xfrm>
            <a:custGeom>
              <a:avLst/>
              <a:gdLst/>
              <a:ahLst/>
              <a:cxnLst/>
              <a:rect l="l" t="t" r="r" b="b"/>
              <a:pathLst>
                <a:path w="4274726" h="2167467">
                  <a:moveTo>
                    <a:pt x="0" y="0"/>
                  </a:moveTo>
                  <a:lnTo>
                    <a:pt x="4274726" y="0"/>
                  </a:lnTo>
                  <a:lnTo>
                    <a:pt x="4274726" y="2167467"/>
                  </a:lnTo>
                  <a:lnTo>
                    <a:pt x="0" y="2167467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zh-HK" altLang="en-US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38100"/>
              <a:ext cx="4274726" cy="220556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5" name="Freeform 5"/>
          <p:cNvSpPr/>
          <p:nvPr/>
        </p:nvSpPr>
        <p:spPr>
          <a:xfrm>
            <a:off x="11405269" y="8282709"/>
            <a:ext cx="6438717" cy="1384324"/>
          </a:xfrm>
          <a:custGeom>
            <a:avLst/>
            <a:gdLst/>
            <a:ahLst/>
            <a:cxnLst/>
            <a:rect l="l" t="t" r="r" b="b"/>
            <a:pathLst>
              <a:path w="6438717" h="1384324">
                <a:moveTo>
                  <a:pt x="0" y="0"/>
                </a:moveTo>
                <a:lnTo>
                  <a:pt x="6438717" y="0"/>
                </a:lnTo>
                <a:lnTo>
                  <a:pt x="6438717" y="1384325"/>
                </a:lnTo>
                <a:lnTo>
                  <a:pt x="0" y="1384325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zh-HK" altLang="en-US"/>
          </a:p>
        </p:txBody>
      </p:sp>
      <p:sp>
        <p:nvSpPr>
          <p:cNvPr id="6" name="TextBox 6"/>
          <p:cNvSpPr txBox="1"/>
          <p:nvPr/>
        </p:nvSpPr>
        <p:spPr>
          <a:xfrm>
            <a:off x="5007459" y="6156254"/>
            <a:ext cx="8273082" cy="264296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3355"/>
              </a:lnSpc>
              <a:spcBef>
                <a:spcPct val="0"/>
              </a:spcBef>
            </a:pPr>
            <a:r>
              <a:rPr lang="en-US" sz="3532" dirty="0">
                <a:solidFill>
                  <a:srgbClr val="545454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12月13日 10:30-11:10</a:t>
            </a:r>
          </a:p>
          <a:p>
            <a:pPr marL="0" lvl="0" indent="0" algn="ctr">
              <a:lnSpc>
                <a:spcPts val="3355"/>
              </a:lnSpc>
              <a:spcBef>
                <a:spcPct val="0"/>
              </a:spcBef>
            </a:pPr>
            <a:endParaRPr lang="en-US" sz="3532" dirty="0">
              <a:solidFill>
                <a:srgbClr val="545454"/>
              </a:solidFill>
              <a:latin typeface="League Spartan"/>
              <a:ea typeface="League Spartan"/>
              <a:cs typeface="League Spartan"/>
              <a:sym typeface="League Spartan"/>
            </a:endParaRPr>
          </a:p>
          <a:p>
            <a:pPr marL="0" lvl="0" indent="0" algn="ctr">
              <a:lnSpc>
                <a:spcPts val="3355"/>
              </a:lnSpc>
              <a:spcBef>
                <a:spcPct val="0"/>
              </a:spcBef>
            </a:pPr>
            <a:r>
              <a:rPr lang="zh-TW" altLang="en-US" sz="3532" dirty="0">
                <a:solidFill>
                  <a:srgbClr val="545454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林柏和主任</a:t>
            </a:r>
            <a:endParaRPr lang="en-US" altLang="zh-TW" sz="3532" dirty="0">
              <a:solidFill>
                <a:srgbClr val="545454"/>
              </a:solidFill>
              <a:latin typeface="League Spartan"/>
              <a:ea typeface="League Spartan"/>
              <a:cs typeface="League Spartan"/>
              <a:sym typeface="League Spartan"/>
            </a:endParaRPr>
          </a:p>
          <a:p>
            <a:pPr marL="0" lvl="0" indent="0" algn="ctr">
              <a:lnSpc>
                <a:spcPts val="3355"/>
              </a:lnSpc>
              <a:spcBef>
                <a:spcPct val="0"/>
              </a:spcBef>
            </a:pPr>
            <a:r>
              <a:rPr lang="zh-TW" altLang="en-US" sz="3532" dirty="0">
                <a:solidFill>
                  <a:srgbClr val="545454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鄭雪嫻副校長</a:t>
            </a:r>
            <a:endParaRPr lang="en-US" altLang="zh-TW" sz="3532" dirty="0">
              <a:solidFill>
                <a:srgbClr val="545454"/>
              </a:solidFill>
              <a:latin typeface="League Spartan"/>
              <a:ea typeface="League Spartan"/>
              <a:cs typeface="League Spartan"/>
              <a:sym typeface="League Spartan"/>
            </a:endParaRPr>
          </a:p>
          <a:p>
            <a:pPr marL="0" lvl="0" indent="0" algn="ctr">
              <a:lnSpc>
                <a:spcPts val="3355"/>
              </a:lnSpc>
              <a:spcBef>
                <a:spcPct val="0"/>
              </a:spcBef>
            </a:pPr>
            <a:r>
              <a:rPr lang="zh-TW" altLang="en-US" sz="3532" dirty="0">
                <a:solidFill>
                  <a:srgbClr val="545454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林志陽老師</a:t>
            </a:r>
            <a:endParaRPr lang="en-US" altLang="zh-TW" sz="3532" dirty="0">
              <a:solidFill>
                <a:srgbClr val="545454"/>
              </a:solidFill>
              <a:latin typeface="League Spartan"/>
              <a:ea typeface="League Spartan"/>
              <a:cs typeface="League Spartan"/>
              <a:sym typeface="League Spartan"/>
            </a:endParaRPr>
          </a:p>
          <a:p>
            <a:pPr marL="0" lvl="0" indent="0" algn="ctr">
              <a:lnSpc>
                <a:spcPts val="3355"/>
              </a:lnSpc>
              <a:spcBef>
                <a:spcPct val="0"/>
              </a:spcBef>
            </a:pPr>
            <a:r>
              <a:rPr lang="zh-TW" altLang="en-US" sz="3532" dirty="0">
                <a:solidFill>
                  <a:srgbClr val="545454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郭子樂老師</a:t>
            </a:r>
            <a:endParaRPr lang="en-US" sz="3532" dirty="0">
              <a:solidFill>
                <a:srgbClr val="545454"/>
              </a:solidFill>
              <a:latin typeface="League Spartan"/>
              <a:ea typeface="League Spartan"/>
              <a:cs typeface="League Spartan"/>
              <a:sym typeface="League Spartan"/>
            </a:endParaRPr>
          </a:p>
        </p:txBody>
      </p:sp>
      <p:sp>
        <p:nvSpPr>
          <p:cNvPr id="7" name="TextBox 7"/>
          <p:cNvSpPr txBox="1"/>
          <p:nvPr/>
        </p:nvSpPr>
        <p:spPr>
          <a:xfrm>
            <a:off x="1977118" y="3334694"/>
            <a:ext cx="14333765" cy="18002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750"/>
              </a:lnSpc>
            </a:pPr>
            <a:r>
              <a:rPr lang="en-US" sz="7500">
                <a:solidFill>
                  <a:srgbClr val="156C99"/>
                </a:solidFill>
                <a:latin typeface="Chewy"/>
                <a:ea typeface="Chewy"/>
                <a:cs typeface="Chewy"/>
                <a:sym typeface="Chewy"/>
              </a:rPr>
              <a:t>與AI共探因數與倍數:</a:t>
            </a:r>
          </a:p>
          <a:p>
            <a:pPr marL="0" lvl="0" indent="0" algn="ctr">
              <a:lnSpc>
                <a:spcPts val="6750"/>
              </a:lnSpc>
              <a:spcBef>
                <a:spcPct val="0"/>
              </a:spcBef>
            </a:pPr>
            <a:r>
              <a:rPr lang="en-US" sz="7500">
                <a:solidFill>
                  <a:srgbClr val="156C99"/>
                </a:solidFill>
                <a:latin typeface="Chewy"/>
                <a:ea typeface="Chewy"/>
                <a:cs typeface="Chewy"/>
                <a:sym typeface="Chewy"/>
              </a:rPr>
              <a:t>一次全新的互動學習之旅</a:t>
            </a:r>
          </a:p>
        </p:txBody>
      </p:sp>
      <p:sp>
        <p:nvSpPr>
          <p:cNvPr id="8" name="Freeform 8"/>
          <p:cNvSpPr/>
          <p:nvPr/>
        </p:nvSpPr>
        <p:spPr>
          <a:xfrm>
            <a:off x="12765014" y="4124672"/>
            <a:ext cx="5795818" cy="5795818"/>
          </a:xfrm>
          <a:custGeom>
            <a:avLst/>
            <a:gdLst/>
            <a:ahLst/>
            <a:cxnLst/>
            <a:rect l="l" t="t" r="r" b="b"/>
            <a:pathLst>
              <a:path w="5795818" h="5795818">
                <a:moveTo>
                  <a:pt x="0" y="0"/>
                </a:moveTo>
                <a:lnTo>
                  <a:pt x="5795819" y="0"/>
                </a:lnTo>
                <a:lnTo>
                  <a:pt x="5795819" y="5795818"/>
                </a:lnTo>
                <a:lnTo>
                  <a:pt x="0" y="5795818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zh-HK" altLang="en-US"/>
          </a:p>
        </p:txBody>
      </p:sp>
      <p:sp>
        <p:nvSpPr>
          <p:cNvPr id="9" name="Freeform 9"/>
          <p:cNvSpPr/>
          <p:nvPr/>
        </p:nvSpPr>
        <p:spPr>
          <a:xfrm>
            <a:off x="14624627" y="2534090"/>
            <a:ext cx="2076592" cy="2607965"/>
          </a:xfrm>
          <a:custGeom>
            <a:avLst/>
            <a:gdLst/>
            <a:ahLst/>
            <a:cxnLst/>
            <a:rect l="l" t="t" r="r" b="b"/>
            <a:pathLst>
              <a:path w="2076592" h="2607965">
                <a:moveTo>
                  <a:pt x="0" y="0"/>
                </a:moveTo>
                <a:lnTo>
                  <a:pt x="2076593" y="0"/>
                </a:lnTo>
                <a:lnTo>
                  <a:pt x="2076593" y="2607965"/>
                </a:lnTo>
                <a:lnTo>
                  <a:pt x="0" y="2607965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zh-HK" altLang="en-US"/>
          </a:p>
        </p:txBody>
      </p:sp>
      <p:sp>
        <p:nvSpPr>
          <p:cNvPr id="10" name="Freeform 10"/>
          <p:cNvSpPr/>
          <p:nvPr/>
        </p:nvSpPr>
        <p:spPr>
          <a:xfrm>
            <a:off x="0" y="526630"/>
            <a:ext cx="6438717" cy="1384324"/>
          </a:xfrm>
          <a:custGeom>
            <a:avLst/>
            <a:gdLst/>
            <a:ahLst/>
            <a:cxnLst/>
            <a:rect l="l" t="t" r="r" b="b"/>
            <a:pathLst>
              <a:path w="6438717" h="1384324">
                <a:moveTo>
                  <a:pt x="0" y="0"/>
                </a:moveTo>
                <a:lnTo>
                  <a:pt x="6438717" y="0"/>
                </a:lnTo>
                <a:lnTo>
                  <a:pt x="6438717" y="1384324"/>
                </a:lnTo>
                <a:lnTo>
                  <a:pt x="0" y="1384324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zh-HK" altLang="en-US"/>
          </a:p>
        </p:txBody>
      </p:sp>
      <p:sp>
        <p:nvSpPr>
          <p:cNvPr id="11" name="Freeform 11"/>
          <p:cNvSpPr/>
          <p:nvPr/>
        </p:nvSpPr>
        <p:spPr>
          <a:xfrm>
            <a:off x="1394887" y="5348735"/>
            <a:ext cx="3648942" cy="3626136"/>
          </a:xfrm>
          <a:custGeom>
            <a:avLst/>
            <a:gdLst/>
            <a:ahLst/>
            <a:cxnLst/>
            <a:rect l="l" t="t" r="r" b="b"/>
            <a:pathLst>
              <a:path w="3648942" h="3626136">
                <a:moveTo>
                  <a:pt x="0" y="0"/>
                </a:moveTo>
                <a:lnTo>
                  <a:pt x="3648943" y="0"/>
                </a:lnTo>
                <a:lnTo>
                  <a:pt x="3648943" y="3626136"/>
                </a:lnTo>
                <a:lnTo>
                  <a:pt x="0" y="3626136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/>
            </a:stretch>
          </a:blipFill>
        </p:spPr>
        <p:txBody>
          <a:bodyPr/>
          <a:lstStyle/>
          <a:p>
            <a:endParaRPr lang="zh-HK" altLang="en-US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CE27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218557" y="-1317560"/>
            <a:ext cx="15686944" cy="12922120"/>
          </a:xfrm>
          <a:custGeom>
            <a:avLst/>
            <a:gdLst/>
            <a:ahLst/>
            <a:cxnLst/>
            <a:rect l="l" t="t" r="r" b="b"/>
            <a:pathLst>
              <a:path w="15686944" h="12922120">
                <a:moveTo>
                  <a:pt x="0" y="0"/>
                </a:moveTo>
                <a:lnTo>
                  <a:pt x="15686944" y="0"/>
                </a:lnTo>
                <a:lnTo>
                  <a:pt x="15686944" y="12922120"/>
                </a:lnTo>
                <a:lnTo>
                  <a:pt x="0" y="1292212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zh-HK" altLang="en-US"/>
          </a:p>
        </p:txBody>
      </p:sp>
      <p:sp>
        <p:nvSpPr>
          <p:cNvPr id="3" name="Freeform 3"/>
          <p:cNvSpPr/>
          <p:nvPr/>
        </p:nvSpPr>
        <p:spPr>
          <a:xfrm>
            <a:off x="14209759" y="174067"/>
            <a:ext cx="3586460" cy="3501282"/>
          </a:xfrm>
          <a:custGeom>
            <a:avLst/>
            <a:gdLst/>
            <a:ahLst/>
            <a:cxnLst/>
            <a:rect l="l" t="t" r="r" b="b"/>
            <a:pathLst>
              <a:path w="3586460" h="3501282">
                <a:moveTo>
                  <a:pt x="0" y="0"/>
                </a:moveTo>
                <a:lnTo>
                  <a:pt x="3586460" y="0"/>
                </a:lnTo>
                <a:lnTo>
                  <a:pt x="3586460" y="3501282"/>
                </a:lnTo>
                <a:lnTo>
                  <a:pt x="0" y="3501282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zh-HK" altLang="en-US"/>
          </a:p>
        </p:txBody>
      </p:sp>
      <p:sp>
        <p:nvSpPr>
          <p:cNvPr id="4" name="Freeform 4"/>
          <p:cNvSpPr/>
          <p:nvPr/>
        </p:nvSpPr>
        <p:spPr>
          <a:xfrm>
            <a:off x="-1284449" y="5944413"/>
            <a:ext cx="5025061" cy="4654463"/>
          </a:xfrm>
          <a:custGeom>
            <a:avLst/>
            <a:gdLst/>
            <a:ahLst/>
            <a:cxnLst/>
            <a:rect l="l" t="t" r="r" b="b"/>
            <a:pathLst>
              <a:path w="5025061" h="4654463">
                <a:moveTo>
                  <a:pt x="0" y="0"/>
                </a:moveTo>
                <a:lnTo>
                  <a:pt x="5025061" y="0"/>
                </a:lnTo>
                <a:lnTo>
                  <a:pt x="5025061" y="4654463"/>
                </a:lnTo>
                <a:lnTo>
                  <a:pt x="0" y="4654463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zh-HK" altLang="en-US"/>
          </a:p>
        </p:txBody>
      </p:sp>
      <p:sp>
        <p:nvSpPr>
          <p:cNvPr id="5" name="Freeform 5"/>
          <p:cNvSpPr/>
          <p:nvPr/>
        </p:nvSpPr>
        <p:spPr>
          <a:xfrm>
            <a:off x="1382499" y="2124564"/>
            <a:ext cx="6947821" cy="7895735"/>
          </a:xfrm>
          <a:custGeom>
            <a:avLst/>
            <a:gdLst/>
            <a:ahLst/>
            <a:cxnLst/>
            <a:rect l="l" t="t" r="r" b="b"/>
            <a:pathLst>
              <a:path w="6257255" h="7036848">
                <a:moveTo>
                  <a:pt x="0" y="0"/>
                </a:moveTo>
                <a:lnTo>
                  <a:pt x="6257256" y="0"/>
                </a:lnTo>
                <a:lnTo>
                  <a:pt x="6257256" y="7036848"/>
                </a:lnTo>
                <a:lnTo>
                  <a:pt x="0" y="7036848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tretch>
              <a:fillRect/>
            </a:stretch>
          </a:blipFill>
        </p:spPr>
        <p:txBody>
          <a:bodyPr/>
          <a:lstStyle/>
          <a:p>
            <a:endParaRPr lang="zh-HK" altLang="en-US"/>
          </a:p>
        </p:txBody>
      </p:sp>
      <p:sp>
        <p:nvSpPr>
          <p:cNvPr id="6" name="Freeform 6"/>
          <p:cNvSpPr/>
          <p:nvPr/>
        </p:nvSpPr>
        <p:spPr>
          <a:xfrm>
            <a:off x="8772024" y="2124564"/>
            <a:ext cx="7153775" cy="7895734"/>
          </a:xfrm>
          <a:custGeom>
            <a:avLst/>
            <a:gdLst/>
            <a:ahLst/>
            <a:cxnLst/>
            <a:rect l="l" t="t" r="r" b="b"/>
            <a:pathLst>
              <a:path w="6447604" h="7250912">
                <a:moveTo>
                  <a:pt x="0" y="0"/>
                </a:moveTo>
                <a:lnTo>
                  <a:pt x="6447604" y="0"/>
                </a:lnTo>
                <a:lnTo>
                  <a:pt x="6447604" y="7250912"/>
                </a:lnTo>
                <a:lnTo>
                  <a:pt x="0" y="7250912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tretch>
              <a:fillRect/>
            </a:stretch>
          </a:blipFill>
        </p:spPr>
        <p:txBody>
          <a:bodyPr/>
          <a:lstStyle/>
          <a:p>
            <a:endParaRPr lang="zh-HK" altLang="en-US"/>
          </a:p>
        </p:txBody>
      </p:sp>
      <p:sp>
        <p:nvSpPr>
          <p:cNvPr id="7" name="TextBox 7"/>
          <p:cNvSpPr txBox="1"/>
          <p:nvPr/>
        </p:nvSpPr>
        <p:spPr>
          <a:xfrm>
            <a:off x="1915724" y="495790"/>
            <a:ext cx="12582926" cy="16287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12745"/>
              </a:lnSpc>
              <a:spcBef>
                <a:spcPct val="0"/>
              </a:spcBef>
            </a:pPr>
            <a:r>
              <a:rPr lang="en-US" sz="10621" dirty="0">
                <a:solidFill>
                  <a:srgbClr val="3D3D3D"/>
                </a:solidFill>
                <a:latin typeface="Chewy"/>
                <a:ea typeface="Chewy"/>
                <a:cs typeface="Chewy"/>
                <a:sym typeface="Chewy"/>
              </a:rPr>
              <a:t>System </a:t>
            </a:r>
            <a:r>
              <a:rPr lang="en-US" sz="10621" dirty="0" err="1">
                <a:solidFill>
                  <a:srgbClr val="3D3D3D"/>
                </a:solidFill>
                <a:latin typeface="Chewy"/>
                <a:ea typeface="Chewy"/>
                <a:cs typeface="Chewy"/>
                <a:sym typeface="Chewy"/>
              </a:rPr>
              <a:t>Prompt設計</a:t>
            </a:r>
            <a:endParaRPr lang="en-US" sz="10621" dirty="0">
              <a:solidFill>
                <a:srgbClr val="3D3D3D"/>
              </a:solidFill>
              <a:latin typeface="Chewy"/>
              <a:ea typeface="Chewy"/>
              <a:cs typeface="Chewy"/>
              <a:sym typeface="Chewy"/>
            </a:endParaRPr>
          </a:p>
        </p:txBody>
      </p:sp>
      <p:sp>
        <p:nvSpPr>
          <p:cNvPr id="8" name="文字方塊 7">
            <a:extLst>
              <a:ext uri="{FF2B5EF4-FFF2-40B4-BE49-F238E27FC236}">
                <a16:creationId xmlns:a16="http://schemas.microsoft.com/office/drawing/2014/main" id="{F5869F7C-EC92-9998-C87C-023B924F7C98}"/>
              </a:ext>
            </a:extLst>
          </p:cNvPr>
          <p:cNvSpPr txBox="1"/>
          <p:nvPr/>
        </p:nvSpPr>
        <p:spPr>
          <a:xfrm>
            <a:off x="13524740" y="1490447"/>
            <a:ext cx="2401060" cy="523220"/>
          </a:xfrm>
          <a:prstGeom prst="rect">
            <a:avLst/>
          </a:prstGeom>
          <a:solidFill>
            <a:srgbClr val="FFFF00"/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zh-TW" sz="2800" dirty="0">
                <a:solidFill>
                  <a:srgbClr val="545454"/>
                </a:solidFill>
                <a:latin typeface="Now"/>
                <a:ea typeface="Now"/>
                <a:cs typeface="Now"/>
                <a:sym typeface="Now"/>
              </a:rPr>
              <a:t>(</a:t>
            </a:r>
            <a:r>
              <a:rPr lang="zh-HK" altLang="en-US" sz="2800" dirty="0"/>
              <a:t>思維鏈提示</a:t>
            </a:r>
            <a:r>
              <a:rPr lang="en-US" altLang="zh-TW" sz="2800" dirty="0">
                <a:solidFill>
                  <a:srgbClr val="545454"/>
                </a:solidFill>
                <a:latin typeface="Now"/>
                <a:ea typeface="Now"/>
                <a:cs typeface="Now"/>
                <a:sym typeface="Now"/>
              </a:rPr>
              <a:t>)</a:t>
            </a:r>
            <a:endParaRPr lang="zh-HK" altLang="en-US" sz="28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BE9A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218557" y="-1317560"/>
            <a:ext cx="15686944" cy="12922120"/>
          </a:xfrm>
          <a:custGeom>
            <a:avLst/>
            <a:gdLst/>
            <a:ahLst/>
            <a:cxnLst/>
            <a:rect l="l" t="t" r="r" b="b"/>
            <a:pathLst>
              <a:path w="15686944" h="12922120">
                <a:moveTo>
                  <a:pt x="0" y="0"/>
                </a:moveTo>
                <a:lnTo>
                  <a:pt x="15686944" y="0"/>
                </a:lnTo>
                <a:lnTo>
                  <a:pt x="15686944" y="12922120"/>
                </a:lnTo>
                <a:lnTo>
                  <a:pt x="0" y="1292212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zh-HK" altLang="en-US"/>
          </a:p>
        </p:txBody>
      </p:sp>
      <p:sp>
        <p:nvSpPr>
          <p:cNvPr id="3" name="Freeform 3"/>
          <p:cNvSpPr/>
          <p:nvPr/>
        </p:nvSpPr>
        <p:spPr>
          <a:xfrm>
            <a:off x="14209759" y="174067"/>
            <a:ext cx="3586460" cy="3501282"/>
          </a:xfrm>
          <a:custGeom>
            <a:avLst/>
            <a:gdLst/>
            <a:ahLst/>
            <a:cxnLst/>
            <a:rect l="l" t="t" r="r" b="b"/>
            <a:pathLst>
              <a:path w="3586460" h="3501282">
                <a:moveTo>
                  <a:pt x="0" y="0"/>
                </a:moveTo>
                <a:lnTo>
                  <a:pt x="3586460" y="0"/>
                </a:lnTo>
                <a:lnTo>
                  <a:pt x="3586460" y="3501282"/>
                </a:lnTo>
                <a:lnTo>
                  <a:pt x="0" y="3501282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zh-HK" altLang="en-US"/>
          </a:p>
        </p:txBody>
      </p:sp>
      <p:sp>
        <p:nvSpPr>
          <p:cNvPr id="4" name="Freeform 4"/>
          <p:cNvSpPr/>
          <p:nvPr/>
        </p:nvSpPr>
        <p:spPr>
          <a:xfrm>
            <a:off x="-1284449" y="5944413"/>
            <a:ext cx="5025061" cy="4654463"/>
          </a:xfrm>
          <a:custGeom>
            <a:avLst/>
            <a:gdLst/>
            <a:ahLst/>
            <a:cxnLst/>
            <a:rect l="l" t="t" r="r" b="b"/>
            <a:pathLst>
              <a:path w="5025061" h="4654463">
                <a:moveTo>
                  <a:pt x="0" y="0"/>
                </a:moveTo>
                <a:lnTo>
                  <a:pt x="5025061" y="0"/>
                </a:lnTo>
                <a:lnTo>
                  <a:pt x="5025061" y="4654463"/>
                </a:lnTo>
                <a:lnTo>
                  <a:pt x="0" y="4654463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zh-HK" altLang="en-US"/>
          </a:p>
        </p:txBody>
      </p:sp>
      <p:sp>
        <p:nvSpPr>
          <p:cNvPr id="7" name="TextBox 7"/>
          <p:cNvSpPr txBox="1"/>
          <p:nvPr/>
        </p:nvSpPr>
        <p:spPr>
          <a:xfrm>
            <a:off x="1915724" y="495790"/>
            <a:ext cx="12582926" cy="16287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12745"/>
              </a:lnSpc>
              <a:spcBef>
                <a:spcPct val="0"/>
              </a:spcBef>
            </a:pPr>
            <a:r>
              <a:rPr lang="en-US" sz="10621">
                <a:solidFill>
                  <a:srgbClr val="3D3D3D"/>
                </a:solidFill>
                <a:latin typeface="Chewy"/>
                <a:ea typeface="Chewy"/>
                <a:cs typeface="Chewy"/>
                <a:sym typeface="Chewy"/>
              </a:rPr>
              <a:t>System Prompt設計</a:t>
            </a:r>
          </a:p>
        </p:txBody>
      </p:sp>
      <p:sp>
        <p:nvSpPr>
          <p:cNvPr id="8" name="Google Shape;245;p40">
            <a:extLst>
              <a:ext uri="{FF2B5EF4-FFF2-40B4-BE49-F238E27FC236}">
                <a16:creationId xmlns:a16="http://schemas.microsoft.com/office/drawing/2014/main" id="{F628F6A3-390E-EE06-B858-508855784FD0}"/>
              </a:ext>
            </a:extLst>
          </p:cNvPr>
          <p:cNvSpPr txBox="1">
            <a:spLocks/>
          </p:cNvSpPr>
          <p:nvPr/>
        </p:nvSpPr>
        <p:spPr>
          <a:xfrm>
            <a:off x="228600" y="2446288"/>
            <a:ext cx="8382000" cy="5135612"/>
          </a:xfrm>
          <a:prstGeom prst="rect">
            <a:avLst/>
          </a:prstGeom>
          <a:solidFill>
            <a:schemeClr val="lt1"/>
          </a:solidFill>
          <a:ln w="28575" cap="flat" cmpd="sng">
            <a:solidFill>
              <a:srgbClr val="92D05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317500">
              <a:spcBef>
                <a:spcPts val="0"/>
              </a:spcBef>
              <a:buSzPts val="1400"/>
              <a:buFont typeface="Noto Sans Symbols"/>
              <a:buChar char="◆"/>
            </a:pPr>
            <a:r>
              <a:rPr lang="zh-TW" altLang="en-US" sz="4000" dirty="0">
                <a:latin typeface="DFKai-SB"/>
                <a:ea typeface="DFKai-SB"/>
                <a:cs typeface="DFKai-SB"/>
                <a:sym typeface="DFKai-SB"/>
              </a:rPr>
              <a:t>第一稿的設計</a:t>
            </a:r>
          </a:p>
          <a:p>
            <a:pPr marL="914400" lvl="1" indent="-279400">
              <a:spcBef>
                <a:spcPts val="0"/>
              </a:spcBef>
              <a:buSzPts val="800"/>
              <a:buFont typeface="Noto Sans Symbols"/>
              <a:buChar char="◆"/>
            </a:pPr>
            <a:r>
              <a:rPr lang="en-US" altLang="zh-TW" sz="4000" dirty="0">
                <a:latin typeface="DFKai-SB"/>
                <a:ea typeface="DFKai-SB"/>
                <a:cs typeface="DFKai-SB"/>
                <a:sym typeface="DFKai-SB"/>
              </a:rPr>
              <a:t>Chatbot</a:t>
            </a:r>
            <a:r>
              <a:rPr lang="zh-TW" altLang="en-US" sz="4000" dirty="0">
                <a:latin typeface="DFKai-SB"/>
                <a:ea typeface="DFKai-SB"/>
                <a:cs typeface="DFKai-SB"/>
                <a:sym typeface="DFKai-SB"/>
              </a:rPr>
              <a:t>的答案不太準確</a:t>
            </a:r>
          </a:p>
          <a:p>
            <a:pPr marL="914400" lvl="1" indent="-279400">
              <a:spcBef>
                <a:spcPts val="0"/>
              </a:spcBef>
              <a:buSzPts val="800"/>
              <a:buFont typeface="Noto Sans Symbols"/>
              <a:buChar char="◆"/>
            </a:pPr>
            <a:r>
              <a:rPr lang="zh-TW" altLang="en-US" sz="4000" dirty="0">
                <a:latin typeface="DFKai-SB"/>
                <a:ea typeface="DFKai-SB"/>
                <a:cs typeface="DFKai-SB"/>
                <a:sym typeface="DFKai-SB"/>
              </a:rPr>
              <a:t>作答的格式每次不同</a:t>
            </a:r>
          </a:p>
          <a:p>
            <a:pPr marL="914400" lvl="1" indent="-279400">
              <a:spcBef>
                <a:spcPts val="0"/>
              </a:spcBef>
              <a:buSzPts val="800"/>
              <a:buFont typeface="Noto Sans Symbols"/>
              <a:buChar char="◆"/>
            </a:pPr>
            <a:r>
              <a:rPr lang="zh-TW" altLang="en-US" sz="4000" dirty="0">
                <a:latin typeface="DFKai-SB"/>
                <a:ea typeface="DFKai-SB"/>
                <a:cs typeface="DFKai-SB"/>
                <a:sym typeface="DFKai-SB"/>
              </a:rPr>
              <a:t>解釋不太準確</a:t>
            </a:r>
          </a:p>
          <a:p>
            <a:pPr marL="914400" lvl="1" indent="-279400">
              <a:spcBef>
                <a:spcPts val="0"/>
              </a:spcBef>
              <a:buSzPts val="800"/>
              <a:buFont typeface="Noto Sans Symbols"/>
              <a:buChar char="◆"/>
            </a:pPr>
            <a:r>
              <a:rPr lang="zh-TW" altLang="en-US" sz="4000" dirty="0">
                <a:latin typeface="DFKai-SB"/>
                <a:ea typeface="DFKai-SB"/>
                <a:cs typeface="DFKai-SB"/>
                <a:sym typeface="DFKai-SB"/>
              </a:rPr>
              <a:t>判斷答案有錯</a:t>
            </a:r>
          </a:p>
          <a:p>
            <a:pPr marL="914400" lvl="1" indent="-279400">
              <a:spcBef>
                <a:spcPts val="0"/>
              </a:spcBef>
              <a:buSzPts val="800"/>
              <a:buFont typeface="Noto Sans Symbols"/>
              <a:buChar char="◆"/>
            </a:pPr>
            <a:r>
              <a:rPr lang="zh-TW" altLang="en-US" sz="4000" dirty="0">
                <a:latin typeface="DFKai-SB"/>
                <a:ea typeface="DFKai-SB"/>
                <a:cs typeface="DFKai-SB"/>
                <a:sym typeface="DFKai-SB"/>
              </a:rPr>
              <a:t>但較為人性化，</a:t>
            </a:r>
            <a:r>
              <a:rPr lang="en-US" altLang="zh-TW" sz="4000" dirty="0">
                <a:latin typeface="DFKai-SB"/>
                <a:ea typeface="DFKai-SB"/>
                <a:cs typeface="DFKai-SB"/>
                <a:sym typeface="DFKai-SB"/>
              </a:rPr>
              <a:t>AI</a:t>
            </a:r>
            <a:r>
              <a:rPr lang="zh-TW" altLang="en-US" sz="4000" dirty="0">
                <a:latin typeface="DFKai-SB"/>
                <a:ea typeface="DFKai-SB"/>
                <a:cs typeface="DFKai-SB"/>
                <a:sym typeface="DFKai-SB"/>
              </a:rPr>
              <a:t>語句較為正向</a:t>
            </a:r>
          </a:p>
        </p:txBody>
      </p:sp>
      <p:sp>
        <p:nvSpPr>
          <p:cNvPr id="9" name="Google Shape;246;p40">
            <a:extLst>
              <a:ext uri="{FF2B5EF4-FFF2-40B4-BE49-F238E27FC236}">
                <a16:creationId xmlns:a16="http://schemas.microsoft.com/office/drawing/2014/main" id="{3AE41221-F717-BBDC-1DA2-6D5A159E20EC}"/>
              </a:ext>
            </a:extLst>
          </p:cNvPr>
          <p:cNvSpPr txBox="1"/>
          <p:nvPr/>
        </p:nvSpPr>
        <p:spPr>
          <a:xfrm>
            <a:off x="8839200" y="3675349"/>
            <a:ext cx="9056257" cy="5240387"/>
          </a:xfrm>
          <a:prstGeom prst="rect">
            <a:avLst/>
          </a:prstGeom>
          <a:solidFill>
            <a:srgbClr val="FBFDD3"/>
          </a:solidFill>
          <a:ln w="28575" cap="flat" cmpd="sng">
            <a:solidFill>
              <a:srgbClr val="00B05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marR="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400"/>
              <a:buFont typeface="Noto Sans Symbols"/>
              <a:buChar char="◆"/>
            </a:pPr>
            <a:r>
              <a:rPr lang="zh-TW" sz="4400" b="0" i="0" u="none" strike="noStrike" cap="none" dirty="0">
                <a:solidFill>
                  <a:schemeClr val="dk1"/>
                </a:solidFill>
                <a:latin typeface="DFKai-SB"/>
                <a:ea typeface="DFKai-SB"/>
                <a:cs typeface="DFKai-SB"/>
                <a:sym typeface="DFKai-SB"/>
              </a:rPr>
              <a:t>第二稿的設計</a:t>
            </a:r>
            <a:endParaRPr sz="4400" b="0" i="0" u="none" strike="noStrike" cap="none" dirty="0">
              <a:solidFill>
                <a:schemeClr val="dk1"/>
              </a:solidFill>
              <a:latin typeface="DFKai-SB"/>
              <a:ea typeface="DFKai-SB"/>
              <a:cs typeface="DFKai-SB"/>
              <a:sym typeface="DFKai-SB"/>
            </a:endParaRPr>
          </a:p>
          <a:p>
            <a:pPr marL="914400" marR="0" lvl="1" indent="-2794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800"/>
              <a:buFont typeface="Noto Sans Symbols"/>
              <a:buChar char="◆"/>
            </a:pPr>
            <a:r>
              <a:rPr lang="zh-TW" sz="4400" b="0" i="0" u="none" strike="noStrike" cap="none" dirty="0">
                <a:solidFill>
                  <a:schemeClr val="dk1"/>
                </a:solidFill>
                <a:latin typeface="DFKai-SB"/>
                <a:ea typeface="DFKai-SB"/>
                <a:cs typeface="DFKai-SB"/>
                <a:sym typeface="DFKai-SB"/>
              </a:rPr>
              <a:t>Chatbot的答案十分準確</a:t>
            </a:r>
            <a:endParaRPr sz="4400" b="0" i="0" u="none" strike="noStrike" cap="none" dirty="0">
              <a:solidFill>
                <a:schemeClr val="dk1"/>
              </a:solidFill>
              <a:latin typeface="DFKai-SB"/>
              <a:ea typeface="DFKai-SB"/>
              <a:cs typeface="DFKai-SB"/>
              <a:sym typeface="DFKai-SB"/>
            </a:endParaRPr>
          </a:p>
          <a:p>
            <a:pPr marL="914400" marR="0" lvl="1" indent="-2794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800"/>
              <a:buFont typeface="Noto Sans Symbols"/>
              <a:buChar char="◆"/>
            </a:pPr>
            <a:r>
              <a:rPr lang="zh-TW" sz="4400" b="0" i="0" u="none" strike="noStrike" cap="none" dirty="0">
                <a:solidFill>
                  <a:schemeClr val="dk1"/>
                </a:solidFill>
                <a:latin typeface="DFKai-SB"/>
                <a:ea typeface="DFKai-SB"/>
                <a:cs typeface="DFKai-SB"/>
                <a:sym typeface="DFKai-SB"/>
              </a:rPr>
              <a:t>作答格式大體相同</a:t>
            </a:r>
            <a:endParaRPr sz="4400" b="0" i="0" u="none" strike="noStrike" cap="none" dirty="0">
              <a:solidFill>
                <a:schemeClr val="dk1"/>
              </a:solidFill>
              <a:latin typeface="DFKai-SB"/>
              <a:ea typeface="DFKai-SB"/>
              <a:cs typeface="DFKai-SB"/>
              <a:sym typeface="DFKai-SB"/>
            </a:endParaRPr>
          </a:p>
          <a:p>
            <a:pPr marL="914400" marR="0" lvl="1" indent="-2794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800"/>
              <a:buFont typeface="Noto Sans Symbols"/>
              <a:buChar char="◆"/>
            </a:pPr>
            <a:r>
              <a:rPr lang="zh-TW" sz="4400" b="0" i="0" u="none" strike="noStrike" cap="none" dirty="0">
                <a:solidFill>
                  <a:schemeClr val="dk1"/>
                </a:solidFill>
                <a:latin typeface="DFKai-SB"/>
                <a:ea typeface="DFKai-SB"/>
                <a:cs typeface="DFKai-SB"/>
                <a:sym typeface="DFKai-SB"/>
              </a:rPr>
              <a:t>作答解釋準確</a:t>
            </a:r>
            <a:endParaRPr sz="4400" b="0" i="0" u="none" strike="noStrike" cap="none" dirty="0">
              <a:solidFill>
                <a:schemeClr val="dk1"/>
              </a:solidFill>
              <a:latin typeface="DFKai-SB"/>
              <a:ea typeface="DFKai-SB"/>
              <a:cs typeface="DFKai-SB"/>
              <a:sym typeface="DFKai-SB"/>
            </a:endParaRPr>
          </a:p>
          <a:p>
            <a:pPr marL="914400" marR="0" lvl="1" indent="-2794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800"/>
              <a:buFont typeface="Noto Sans Symbols"/>
              <a:buChar char="◆"/>
            </a:pPr>
            <a:r>
              <a:rPr lang="zh-TW" sz="4400" b="0" i="0" u="none" strike="noStrike" cap="none" dirty="0">
                <a:solidFill>
                  <a:schemeClr val="dk1"/>
                </a:solidFill>
                <a:latin typeface="DFKai-SB"/>
                <a:ea typeface="DFKai-SB"/>
                <a:cs typeface="DFKai-SB"/>
                <a:sym typeface="DFKai-SB"/>
              </a:rPr>
              <a:t>判斷答案大部分正確</a:t>
            </a:r>
            <a:endParaRPr sz="4400" b="0" i="0" u="none" strike="noStrike" cap="none" dirty="0">
              <a:solidFill>
                <a:schemeClr val="dk1"/>
              </a:solidFill>
              <a:latin typeface="DFKai-SB"/>
              <a:ea typeface="DFKai-SB"/>
              <a:cs typeface="DFKai-SB"/>
              <a:sym typeface="DFKai-SB"/>
            </a:endParaRPr>
          </a:p>
          <a:p>
            <a:pPr marL="914400" marR="0" lvl="1" indent="-2794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800"/>
              <a:buFont typeface="Noto Sans Symbols"/>
              <a:buChar char="◆"/>
            </a:pPr>
            <a:r>
              <a:rPr lang="zh-TW" sz="4400" b="0" i="0" u="none" strike="noStrike" cap="none" dirty="0">
                <a:solidFill>
                  <a:schemeClr val="dk1"/>
                </a:solidFill>
                <a:latin typeface="DFKai-SB"/>
                <a:ea typeface="DFKai-SB"/>
                <a:cs typeface="DFKai-SB"/>
                <a:sym typeface="DFKai-SB"/>
              </a:rPr>
              <a:t>但較為機械化，AI語句較為平淡</a:t>
            </a:r>
            <a:endParaRPr sz="4400" b="0" i="0" u="none" strike="noStrike" cap="none" dirty="0">
              <a:solidFill>
                <a:schemeClr val="dk1"/>
              </a:solidFill>
              <a:latin typeface="DFKai-SB"/>
              <a:ea typeface="DFKai-SB"/>
              <a:cs typeface="DFKai-SB"/>
              <a:sym typeface="DFKai-SB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56C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5400000">
            <a:off x="-2440054" y="2212824"/>
            <a:ext cx="14494082" cy="8139274"/>
          </a:xfrm>
          <a:custGeom>
            <a:avLst/>
            <a:gdLst/>
            <a:ahLst/>
            <a:cxnLst/>
            <a:rect l="l" t="t" r="r" b="b"/>
            <a:pathLst>
              <a:path w="14494082" h="8139274">
                <a:moveTo>
                  <a:pt x="0" y="0"/>
                </a:moveTo>
                <a:lnTo>
                  <a:pt x="14494082" y="0"/>
                </a:lnTo>
                <a:lnTo>
                  <a:pt x="14494082" y="8139274"/>
                </a:lnTo>
                <a:lnTo>
                  <a:pt x="0" y="8139274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zh-HK" altLang="en-US"/>
          </a:p>
        </p:txBody>
      </p:sp>
      <p:sp>
        <p:nvSpPr>
          <p:cNvPr id="3" name="Freeform 3"/>
          <p:cNvSpPr/>
          <p:nvPr/>
        </p:nvSpPr>
        <p:spPr>
          <a:xfrm rot="5400000">
            <a:off x="6733328" y="2356887"/>
            <a:ext cx="13981000" cy="7851148"/>
          </a:xfrm>
          <a:custGeom>
            <a:avLst/>
            <a:gdLst/>
            <a:ahLst/>
            <a:cxnLst/>
            <a:rect l="l" t="t" r="r" b="b"/>
            <a:pathLst>
              <a:path w="13981000" h="7851148">
                <a:moveTo>
                  <a:pt x="0" y="0"/>
                </a:moveTo>
                <a:lnTo>
                  <a:pt x="13980999" y="0"/>
                </a:lnTo>
                <a:lnTo>
                  <a:pt x="13980999" y="7851148"/>
                </a:lnTo>
                <a:lnTo>
                  <a:pt x="0" y="7851148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zh-HK" altLang="en-US"/>
          </a:p>
        </p:txBody>
      </p:sp>
      <p:sp>
        <p:nvSpPr>
          <p:cNvPr id="4" name="Freeform 4"/>
          <p:cNvSpPr/>
          <p:nvPr/>
        </p:nvSpPr>
        <p:spPr>
          <a:xfrm>
            <a:off x="16423534" y="7818370"/>
            <a:ext cx="1864466" cy="1929590"/>
          </a:xfrm>
          <a:custGeom>
            <a:avLst/>
            <a:gdLst/>
            <a:ahLst/>
            <a:cxnLst/>
            <a:rect l="l" t="t" r="r" b="b"/>
            <a:pathLst>
              <a:path w="1864466" h="1929590">
                <a:moveTo>
                  <a:pt x="0" y="0"/>
                </a:moveTo>
                <a:lnTo>
                  <a:pt x="1864466" y="0"/>
                </a:lnTo>
                <a:lnTo>
                  <a:pt x="1864466" y="1929590"/>
                </a:lnTo>
                <a:lnTo>
                  <a:pt x="0" y="192959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zh-HK" altLang="en-US"/>
          </a:p>
        </p:txBody>
      </p:sp>
      <p:sp>
        <p:nvSpPr>
          <p:cNvPr id="5" name="Freeform 5"/>
          <p:cNvSpPr/>
          <p:nvPr/>
        </p:nvSpPr>
        <p:spPr>
          <a:xfrm>
            <a:off x="1978723" y="2000250"/>
            <a:ext cx="5888173" cy="7996699"/>
          </a:xfrm>
          <a:custGeom>
            <a:avLst/>
            <a:gdLst/>
            <a:ahLst/>
            <a:cxnLst/>
            <a:rect l="l" t="t" r="r" b="b"/>
            <a:pathLst>
              <a:path w="5888173" h="7996699">
                <a:moveTo>
                  <a:pt x="0" y="0"/>
                </a:moveTo>
                <a:lnTo>
                  <a:pt x="5888173" y="0"/>
                </a:lnTo>
                <a:lnTo>
                  <a:pt x="5888173" y="7996699"/>
                </a:lnTo>
                <a:lnTo>
                  <a:pt x="0" y="7996699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  <p:txBody>
          <a:bodyPr/>
          <a:lstStyle/>
          <a:p>
            <a:endParaRPr lang="zh-HK" altLang="en-US"/>
          </a:p>
        </p:txBody>
      </p:sp>
      <p:sp>
        <p:nvSpPr>
          <p:cNvPr id="6" name="Freeform 6"/>
          <p:cNvSpPr/>
          <p:nvPr/>
        </p:nvSpPr>
        <p:spPr>
          <a:xfrm rot="6633913" flipH="1" flipV="1">
            <a:off x="114819" y="7019155"/>
            <a:ext cx="2385792" cy="2385792"/>
          </a:xfrm>
          <a:custGeom>
            <a:avLst/>
            <a:gdLst/>
            <a:ahLst/>
            <a:cxnLst/>
            <a:rect l="l" t="t" r="r" b="b"/>
            <a:pathLst>
              <a:path w="2385792" h="2385792">
                <a:moveTo>
                  <a:pt x="2385791" y="2385792"/>
                </a:moveTo>
                <a:lnTo>
                  <a:pt x="0" y="2385792"/>
                </a:lnTo>
                <a:lnTo>
                  <a:pt x="0" y="0"/>
                </a:lnTo>
                <a:lnTo>
                  <a:pt x="2385791" y="0"/>
                </a:lnTo>
                <a:lnTo>
                  <a:pt x="2385791" y="2385792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zh-HK" altLang="en-US"/>
          </a:p>
        </p:txBody>
      </p:sp>
      <p:sp>
        <p:nvSpPr>
          <p:cNvPr id="7" name="Freeform 7"/>
          <p:cNvSpPr/>
          <p:nvPr/>
        </p:nvSpPr>
        <p:spPr>
          <a:xfrm>
            <a:off x="10681420" y="2044933"/>
            <a:ext cx="5742114" cy="7843155"/>
          </a:xfrm>
          <a:custGeom>
            <a:avLst/>
            <a:gdLst/>
            <a:ahLst/>
            <a:cxnLst/>
            <a:rect l="l" t="t" r="r" b="b"/>
            <a:pathLst>
              <a:path w="5742114" h="7843155">
                <a:moveTo>
                  <a:pt x="0" y="0"/>
                </a:moveTo>
                <a:lnTo>
                  <a:pt x="5742114" y="0"/>
                </a:lnTo>
                <a:lnTo>
                  <a:pt x="5742114" y="7843156"/>
                </a:lnTo>
                <a:lnTo>
                  <a:pt x="0" y="7843156"/>
                </a:lnTo>
                <a:lnTo>
                  <a:pt x="0" y="0"/>
                </a:lnTo>
                <a:close/>
              </a:path>
            </a:pathLst>
          </a:custGeom>
          <a:blipFill>
            <a:blip r:embed="rId9"/>
            <a:stretch>
              <a:fillRect/>
            </a:stretch>
          </a:blipFill>
        </p:spPr>
        <p:txBody>
          <a:bodyPr/>
          <a:lstStyle/>
          <a:p>
            <a:endParaRPr lang="zh-HK" altLang="en-US"/>
          </a:p>
        </p:txBody>
      </p:sp>
      <p:sp>
        <p:nvSpPr>
          <p:cNvPr id="8" name="TextBox 8"/>
          <p:cNvSpPr txBox="1"/>
          <p:nvPr/>
        </p:nvSpPr>
        <p:spPr>
          <a:xfrm>
            <a:off x="1307714" y="438150"/>
            <a:ext cx="16196806" cy="11620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9000"/>
              </a:lnSpc>
              <a:spcBef>
                <a:spcPct val="0"/>
              </a:spcBef>
            </a:pPr>
            <a:r>
              <a:rPr lang="en-US" sz="7500">
                <a:solidFill>
                  <a:srgbClr val="EEF9FB"/>
                </a:solidFill>
                <a:latin typeface="Chewy"/>
                <a:ea typeface="Chewy"/>
                <a:cs typeface="Chewy"/>
                <a:sym typeface="Chewy"/>
              </a:rPr>
              <a:t>學生工作紙(一)前後測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56C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5400000">
            <a:off x="-2440054" y="2212824"/>
            <a:ext cx="14494082" cy="8139274"/>
          </a:xfrm>
          <a:custGeom>
            <a:avLst/>
            <a:gdLst/>
            <a:ahLst/>
            <a:cxnLst/>
            <a:rect l="l" t="t" r="r" b="b"/>
            <a:pathLst>
              <a:path w="14494082" h="8139274">
                <a:moveTo>
                  <a:pt x="0" y="0"/>
                </a:moveTo>
                <a:lnTo>
                  <a:pt x="14494082" y="0"/>
                </a:lnTo>
                <a:lnTo>
                  <a:pt x="14494082" y="8139274"/>
                </a:lnTo>
                <a:lnTo>
                  <a:pt x="0" y="8139274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zh-HK" altLang="en-US"/>
          </a:p>
        </p:txBody>
      </p:sp>
      <p:sp>
        <p:nvSpPr>
          <p:cNvPr id="3" name="Freeform 3"/>
          <p:cNvSpPr/>
          <p:nvPr/>
        </p:nvSpPr>
        <p:spPr>
          <a:xfrm rot="5400000">
            <a:off x="6733328" y="2356887"/>
            <a:ext cx="13981000" cy="7851148"/>
          </a:xfrm>
          <a:custGeom>
            <a:avLst/>
            <a:gdLst/>
            <a:ahLst/>
            <a:cxnLst/>
            <a:rect l="l" t="t" r="r" b="b"/>
            <a:pathLst>
              <a:path w="13981000" h="7851148">
                <a:moveTo>
                  <a:pt x="0" y="0"/>
                </a:moveTo>
                <a:lnTo>
                  <a:pt x="13980999" y="0"/>
                </a:lnTo>
                <a:lnTo>
                  <a:pt x="13980999" y="7851148"/>
                </a:lnTo>
                <a:lnTo>
                  <a:pt x="0" y="7851148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zh-HK" altLang="en-US"/>
          </a:p>
        </p:txBody>
      </p:sp>
      <p:sp>
        <p:nvSpPr>
          <p:cNvPr id="4" name="Freeform 4"/>
          <p:cNvSpPr/>
          <p:nvPr/>
        </p:nvSpPr>
        <p:spPr>
          <a:xfrm>
            <a:off x="16423534" y="7818370"/>
            <a:ext cx="1864466" cy="1929590"/>
          </a:xfrm>
          <a:custGeom>
            <a:avLst/>
            <a:gdLst/>
            <a:ahLst/>
            <a:cxnLst/>
            <a:rect l="l" t="t" r="r" b="b"/>
            <a:pathLst>
              <a:path w="1864466" h="1929590">
                <a:moveTo>
                  <a:pt x="0" y="0"/>
                </a:moveTo>
                <a:lnTo>
                  <a:pt x="1864466" y="0"/>
                </a:lnTo>
                <a:lnTo>
                  <a:pt x="1864466" y="1929590"/>
                </a:lnTo>
                <a:lnTo>
                  <a:pt x="0" y="192959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zh-HK" altLang="en-US"/>
          </a:p>
        </p:txBody>
      </p:sp>
      <p:sp>
        <p:nvSpPr>
          <p:cNvPr id="5" name="Freeform 5"/>
          <p:cNvSpPr/>
          <p:nvPr/>
        </p:nvSpPr>
        <p:spPr>
          <a:xfrm rot="6633913" flipH="1" flipV="1">
            <a:off x="114819" y="7019155"/>
            <a:ext cx="2385792" cy="2385792"/>
          </a:xfrm>
          <a:custGeom>
            <a:avLst/>
            <a:gdLst/>
            <a:ahLst/>
            <a:cxnLst/>
            <a:rect l="l" t="t" r="r" b="b"/>
            <a:pathLst>
              <a:path w="2385792" h="2385792">
                <a:moveTo>
                  <a:pt x="2385791" y="2385792"/>
                </a:moveTo>
                <a:lnTo>
                  <a:pt x="0" y="2385792"/>
                </a:lnTo>
                <a:lnTo>
                  <a:pt x="0" y="0"/>
                </a:lnTo>
                <a:lnTo>
                  <a:pt x="2385791" y="0"/>
                </a:lnTo>
                <a:lnTo>
                  <a:pt x="2385791" y="2385792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zh-HK" altLang="en-US"/>
          </a:p>
        </p:txBody>
      </p:sp>
      <p:sp>
        <p:nvSpPr>
          <p:cNvPr id="6" name="Freeform 6"/>
          <p:cNvSpPr/>
          <p:nvPr/>
        </p:nvSpPr>
        <p:spPr>
          <a:xfrm>
            <a:off x="2032935" y="1600200"/>
            <a:ext cx="14737792" cy="8326853"/>
          </a:xfrm>
          <a:custGeom>
            <a:avLst/>
            <a:gdLst/>
            <a:ahLst/>
            <a:cxnLst/>
            <a:rect l="l" t="t" r="r" b="b"/>
            <a:pathLst>
              <a:path w="14737792" h="8326853">
                <a:moveTo>
                  <a:pt x="0" y="0"/>
                </a:moveTo>
                <a:lnTo>
                  <a:pt x="14737792" y="0"/>
                </a:lnTo>
                <a:lnTo>
                  <a:pt x="14737792" y="8326853"/>
                </a:lnTo>
                <a:lnTo>
                  <a:pt x="0" y="8326853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tretch>
              <a:fillRect/>
            </a:stretch>
          </a:blipFill>
        </p:spPr>
        <p:txBody>
          <a:bodyPr/>
          <a:lstStyle/>
          <a:p>
            <a:endParaRPr lang="zh-HK" altLang="en-US"/>
          </a:p>
        </p:txBody>
      </p:sp>
      <p:sp>
        <p:nvSpPr>
          <p:cNvPr id="7" name="TextBox 7"/>
          <p:cNvSpPr txBox="1"/>
          <p:nvPr/>
        </p:nvSpPr>
        <p:spPr>
          <a:xfrm>
            <a:off x="1307714" y="438150"/>
            <a:ext cx="16196806" cy="11620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9000"/>
              </a:lnSpc>
              <a:spcBef>
                <a:spcPct val="0"/>
              </a:spcBef>
            </a:pPr>
            <a:r>
              <a:rPr lang="en-US" sz="7500">
                <a:solidFill>
                  <a:srgbClr val="EEF9FB"/>
                </a:solidFill>
                <a:latin typeface="Chewy"/>
                <a:ea typeface="Chewy"/>
                <a:cs typeface="Chewy"/>
                <a:sym typeface="Chewy"/>
              </a:rPr>
              <a:t>學生工作紙(一)前後測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3" name="Google Shape;423;p12"/>
          <p:cNvSpPr txBox="1"/>
          <p:nvPr/>
        </p:nvSpPr>
        <p:spPr>
          <a:xfrm>
            <a:off x="303151" y="440268"/>
            <a:ext cx="13599114" cy="136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>
              <a:buClr>
                <a:srgbClr val="000000"/>
              </a:buClr>
              <a:buSzPts val="4800"/>
            </a:pPr>
            <a:r>
              <a:rPr lang="zh-TW" altLang="en-US" sz="9600" b="1" dirty="0">
                <a:solidFill>
                  <a:srgbClr val="000000"/>
                </a:solidFill>
                <a:latin typeface="DFKai-SB"/>
                <a:ea typeface="DFKai-SB"/>
                <a:cs typeface="DFKai-SB"/>
                <a:sym typeface="DFKai-SB"/>
              </a:rPr>
              <a:t>問卷調查 </a:t>
            </a:r>
            <a:r>
              <a:rPr lang="en-US" altLang="zh-TW" sz="9600" b="1" dirty="0">
                <a:solidFill>
                  <a:srgbClr val="000000"/>
                </a:solidFill>
                <a:latin typeface="DFKai-SB"/>
                <a:ea typeface="DFKai-SB"/>
                <a:cs typeface="DFKai-SB"/>
                <a:sym typeface="DFKai-SB"/>
              </a:rPr>
              <a:t>- </a:t>
            </a:r>
            <a:r>
              <a:rPr lang="zh-TW" altLang="en-US" sz="9600" b="1" dirty="0">
                <a:solidFill>
                  <a:srgbClr val="000000"/>
                </a:solidFill>
                <a:latin typeface="DFKai-SB"/>
                <a:ea typeface="DFKai-SB"/>
                <a:cs typeface="DFKai-SB"/>
                <a:sym typeface="DFKai-SB"/>
              </a:rPr>
              <a:t>學習方面</a:t>
            </a:r>
            <a:endParaRPr sz="9600" b="1" dirty="0">
              <a:solidFill>
                <a:srgbClr val="000000"/>
              </a:solidFill>
              <a:latin typeface="DFKai-SB"/>
              <a:ea typeface="DFKai-SB"/>
              <a:cs typeface="DFKai-SB"/>
              <a:sym typeface="DFKai-SB"/>
            </a:endParaRPr>
          </a:p>
        </p:txBody>
      </p:sp>
      <p:pic>
        <p:nvPicPr>
          <p:cNvPr id="425" name="Google Shape;425;p1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85800" y="2400300"/>
            <a:ext cx="8628102" cy="6846210"/>
          </a:xfrm>
          <a:prstGeom prst="rect">
            <a:avLst/>
          </a:prstGeom>
          <a:noFill/>
          <a:ln>
            <a:noFill/>
          </a:ln>
        </p:spPr>
      </p:pic>
      <p:pic>
        <p:nvPicPr>
          <p:cNvPr id="2" name="Google Shape;432;p43">
            <a:extLst>
              <a:ext uri="{FF2B5EF4-FFF2-40B4-BE49-F238E27FC236}">
                <a16:creationId xmlns:a16="http://schemas.microsoft.com/office/drawing/2014/main" id="{2F76CB4C-3FB4-7767-F794-8485BE63691E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9829800" y="2379944"/>
            <a:ext cx="8130278" cy="672595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22">
          <a:extLst>
            <a:ext uri="{FF2B5EF4-FFF2-40B4-BE49-F238E27FC236}">
              <a16:creationId xmlns:a16="http://schemas.microsoft.com/office/drawing/2014/main" id="{F75BAF01-CE14-C0E5-A3B7-E356A49A00A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3" name="Google Shape;423;p12">
            <a:extLst>
              <a:ext uri="{FF2B5EF4-FFF2-40B4-BE49-F238E27FC236}">
                <a16:creationId xmlns:a16="http://schemas.microsoft.com/office/drawing/2014/main" id="{1208836A-56B0-E3AA-6C0D-6F534D95E9B3}"/>
              </a:ext>
            </a:extLst>
          </p:cNvPr>
          <p:cNvSpPr txBox="1"/>
          <p:nvPr/>
        </p:nvSpPr>
        <p:spPr>
          <a:xfrm>
            <a:off x="303150" y="440268"/>
            <a:ext cx="14632049" cy="136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>
              <a:buClr>
                <a:srgbClr val="000000"/>
              </a:buClr>
              <a:buSzPts val="4800"/>
            </a:pPr>
            <a:r>
              <a:rPr lang="zh-TW" altLang="en-US" sz="9600" b="1" dirty="0">
                <a:solidFill>
                  <a:srgbClr val="000000"/>
                </a:solidFill>
                <a:latin typeface="DFKai-SB"/>
                <a:ea typeface="DFKai-SB"/>
                <a:cs typeface="DFKai-SB"/>
                <a:sym typeface="DFKai-SB"/>
              </a:rPr>
              <a:t>問卷調查 </a:t>
            </a:r>
            <a:r>
              <a:rPr lang="en-US" altLang="zh-TW" sz="9600" b="1" dirty="0">
                <a:solidFill>
                  <a:srgbClr val="000000"/>
                </a:solidFill>
                <a:latin typeface="DFKai-SB"/>
                <a:ea typeface="DFKai-SB"/>
                <a:cs typeface="DFKai-SB"/>
                <a:sym typeface="DFKai-SB"/>
              </a:rPr>
              <a:t>- </a:t>
            </a:r>
            <a:r>
              <a:rPr lang="zh-TW" altLang="zh-HK" sz="9600" b="1" i="0" u="none" strike="noStrike" cap="none" dirty="0">
                <a:solidFill>
                  <a:srgbClr val="000000"/>
                </a:solidFill>
                <a:latin typeface="DFKai-SB"/>
                <a:ea typeface="DFKai-SB"/>
                <a:cs typeface="DFKai-SB"/>
                <a:sym typeface="DFKai-SB"/>
              </a:rPr>
              <a:t>AI工具的觀感</a:t>
            </a:r>
            <a:endParaRPr sz="9600" b="1" dirty="0">
              <a:solidFill>
                <a:srgbClr val="000000"/>
              </a:solidFill>
              <a:latin typeface="DFKai-SB"/>
              <a:ea typeface="DFKai-SB"/>
              <a:cs typeface="DFKai-SB"/>
              <a:sym typeface="DFKai-SB"/>
            </a:endParaRPr>
          </a:p>
        </p:txBody>
      </p:sp>
      <p:pic>
        <p:nvPicPr>
          <p:cNvPr id="3" name="Google Shape;439;p44">
            <a:extLst>
              <a:ext uri="{FF2B5EF4-FFF2-40B4-BE49-F238E27FC236}">
                <a16:creationId xmlns:a16="http://schemas.microsoft.com/office/drawing/2014/main" id="{E82FF2D9-59F0-BB42-364A-3FEF0AE701E4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143000" y="2476500"/>
            <a:ext cx="7010401" cy="5474788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Google Shape;445;p45">
            <a:extLst>
              <a:ext uri="{FF2B5EF4-FFF2-40B4-BE49-F238E27FC236}">
                <a16:creationId xmlns:a16="http://schemas.microsoft.com/office/drawing/2014/main" id="{F4BAE342-BE53-A5CA-1DBE-571B06D286D0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 l="9868" b="19449"/>
          <a:stretch/>
        </p:blipFill>
        <p:spPr>
          <a:xfrm>
            <a:off x="9372600" y="2476500"/>
            <a:ext cx="7726464" cy="50292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91574715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9EDF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2989643" y="-612063"/>
            <a:ext cx="12413197" cy="11075717"/>
          </a:xfrm>
          <a:custGeom>
            <a:avLst/>
            <a:gdLst/>
            <a:ahLst/>
            <a:cxnLst/>
            <a:rect l="l" t="t" r="r" b="b"/>
            <a:pathLst>
              <a:path w="12413197" h="11075717">
                <a:moveTo>
                  <a:pt x="0" y="0"/>
                </a:moveTo>
                <a:lnTo>
                  <a:pt x="12413197" y="0"/>
                </a:lnTo>
                <a:lnTo>
                  <a:pt x="12413197" y="11075717"/>
                </a:lnTo>
                <a:lnTo>
                  <a:pt x="0" y="11075717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r="-1105"/>
            </a:stretch>
          </a:blipFill>
        </p:spPr>
        <p:txBody>
          <a:bodyPr/>
          <a:lstStyle/>
          <a:p>
            <a:endParaRPr lang="zh-HK" altLang="en-US"/>
          </a:p>
        </p:txBody>
      </p:sp>
      <p:sp>
        <p:nvSpPr>
          <p:cNvPr id="3" name="TextBox 3"/>
          <p:cNvSpPr txBox="1"/>
          <p:nvPr/>
        </p:nvSpPr>
        <p:spPr>
          <a:xfrm>
            <a:off x="2989643" y="3027470"/>
            <a:ext cx="12413197" cy="42576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0800"/>
              </a:lnSpc>
            </a:pPr>
            <a:r>
              <a:rPr lang="en-US" sz="12000" dirty="0" err="1">
                <a:solidFill>
                  <a:srgbClr val="156C99"/>
                </a:solidFill>
                <a:latin typeface="Chewy"/>
                <a:ea typeface="Chewy"/>
                <a:cs typeface="Chewy"/>
                <a:sym typeface="Chewy"/>
              </a:rPr>
              <a:t>學習設計</a:t>
            </a:r>
            <a:endParaRPr lang="en-US" sz="12000" dirty="0">
              <a:solidFill>
                <a:srgbClr val="156C99"/>
              </a:solidFill>
              <a:latin typeface="Chewy"/>
              <a:ea typeface="Chewy"/>
              <a:cs typeface="Chewy"/>
              <a:sym typeface="Chewy"/>
            </a:endParaRPr>
          </a:p>
          <a:p>
            <a:pPr algn="ctr">
              <a:lnSpc>
                <a:spcPts val="10800"/>
              </a:lnSpc>
            </a:pPr>
            <a:r>
              <a:rPr lang="en-US" sz="12000" dirty="0">
                <a:solidFill>
                  <a:srgbClr val="156C99"/>
                </a:solidFill>
                <a:latin typeface="Chewy"/>
                <a:ea typeface="Chewy"/>
                <a:cs typeface="Chewy"/>
                <a:sym typeface="Chewy"/>
              </a:rPr>
              <a:t>Chatbot</a:t>
            </a:r>
          </a:p>
          <a:p>
            <a:pPr marL="0" lvl="0" indent="0" algn="ctr">
              <a:lnSpc>
                <a:spcPts val="10800"/>
              </a:lnSpc>
              <a:spcBef>
                <a:spcPct val="0"/>
              </a:spcBef>
            </a:pPr>
            <a:r>
              <a:rPr lang="en-US" sz="12000" dirty="0" err="1">
                <a:solidFill>
                  <a:srgbClr val="156C99"/>
                </a:solidFill>
                <a:latin typeface="Chewy"/>
                <a:ea typeface="Chewy"/>
                <a:cs typeface="Chewy"/>
                <a:sym typeface="Chewy"/>
              </a:rPr>
              <a:t>輔助教學活動</a:t>
            </a:r>
            <a:endParaRPr lang="en-US" sz="12000" dirty="0">
              <a:solidFill>
                <a:srgbClr val="156C99"/>
              </a:solidFill>
              <a:latin typeface="Chewy"/>
              <a:ea typeface="Chewy"/>
              <a:cs typeface="Chewy"/>
              <a:sym typeface="Chewy"/>
            </a:endParaRPr>
          </a:p>
        </p:txBody>
      </p:sp>
      <p:sp>
        <p:nvSpPr>
          <p:cNvPr id="4" name="Freeform 4"/>
          <p:cNvSpPr/>
          <p:nvPr/>
        </p:nvSpPr>
        <p:spPr>
          <a:xfrm flipH="1">
            <a:off x="426291" y="247510"/>
            <a:ext cx="3898432" cy="4895990"/>
          </a:xfrm>
          <a:custGeom>
            <a:avLst/>
            <a:gdLst/>
            <a:ahLst/>
            <a:cxnLst/>
            <a:rect l="l" t="t" r="r" b="b"/>
            <a:pathLst>
              <a:path w="3898432" h="4895990">
                <a:moveTo>
                  <a:pt x="3898433" y="0"/>
                </a:moveTo>
                <a:lnTo>
                  <a:pt x="0" y="0"/>
                </a:lnTo>
                <a:lnTo>
                  <a:pt x="0" y="4895990"/>
                </a:lnTo>
                <a:lnTo>
                  <a:pt x="3898433" y="4895990"/>
                </a:lnTo>
                <a:lnTo>
                  <a:pt x="3898433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zh-HK" altLang="en-US"/>
          </a:p>
        </p:txBody>
      </p:sp>
      <p:sp>
        <p:nvSpPr>
          <p:cNvPr id="5" name="Freeform 5"/>
          <p:cNvSpPr/>
          <p:nvPr/>
        </p:nvSpPr>
        <p:spPr>
          <a:xfrm>
            <a:off x="13590304" y="5703371"/>
            <a:ext cx="4894892" cy="4760283"/>
          </a:xfrm>
          <a:custGeom>
            <a:avLst/>
            <a:gdLst/>
            <a:ahLst/>
            <a:cxnLst/>
            <a:rect l="l" t="t" r="r" b="b"/>
            <a:pathLst>
              <a:path w="4894892" h="4760283">
                <a:moveTo>
                  <a:pt x="0" y="0"/>
                </a:moveTo>
                <a:lnTo>
                  <a:pt x="4894893" y="0"/>
                </a:lnTo>
                <a:lnTo>
                  <a:pt x="4894893" y="4760283"/>
                </a:lnTo>
                <a:lnTo>
                  <a:pt x="0" y="4760283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zh-HK" altLang="en-US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9EDF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2989643" y="-612063"/>
            <a:ext cx="12413197" cy="11075717"/>
          </a:xfrm>
          <a:custGeom>
            <a:avLst/>
            <a:gdLst/>
            <a:ahLst/>
            <a:cxnLst/>
            <a:rect l="l" t="t" r="r" b="b"/>
            <a:pathLst>
              <a:path w="12413197" h="11075717">
                <a:moveTo>
                  <a:pt x="0" y="0"/>
                </a:moveTo>
                <a:lnTo>
                  <a:pt x="12413197" y="0"/>
                </a:lnTo>
                <a:lnTo>
                  <a:pt x="12413197" y="11075717"/>
                </a:lnTo>
                <a:lnTo>
                  <a:pt x="0" y="11075717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r="-1105"/>
            </a:stretch>
          </a:blipFill>
        </p:spPr>
        <p:txBody>
          <a:bodyPr/>
          <a:lstStyle/>
          <a:p>
            <a:endParaRPr lang="zh-HK" altLang="en-US"/>
          </a:p>
        </p:txBody>
      </p:sp>
      <p:sp>
        <p:nvSpPr>
          <p:cNvPr id="3" name="TextBox 3"/>
          <p:cNvSpPr txBox="1"/>
          <p:nvPr/>
        </p:nvSpPr>
        <p:spPr>
          <a:xfrm>
            <a:off x="2937402" y="1905292"/>
            <a:ext cx="12413197" cy="548842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1479"/>
              </a:lnSpc>
            </a:pPr>
            <a:r>
              <a:rPr lang="en-US" sz="8199" dirty="0" err="1">
                <a:solidFill>
                  <a:srgbClr val="156C99"/>
                </a:solidFill>
                <a:latin typeface="Chewy"/>
                <a:ea typeface="Chewy"/>
                <a:cs typeface="Chewy"/>
                <a:sym typeface="Chewy"/>
              </a:rPr>
              <a:t>數學科Chatbot</a:t>
            </a:r>
            <a:endParaRPr lang="en-US" sz="8199" dirty="0">
              <a:solidFill>
                <a:srgbClr val="156C99"/>
              </a:solidFill>
              <a:latin typeface="Chewy"/>
              <a:ea typeface="Chewy"/>
              <a:cs typeface="Chewy"/>
              <a:sym typeface="Chewy"/>
            </a:endParaRPr>
          </a:p>
          <a:p>
            <a:pPr algn="ctr">
              <a:lnSpc>
                <a:spcPts val="11479"/>
              </a:lnSpc>
            </a:pPr>
            <a:r>
              <a:rPr lang="en-US" sz="8199" dirty="0" err="1">
                <a:solidFill>
                  <a:srgbClr val="156C99"/>
                </a:solidFill>
                <a:latin typeface="Chewy"/>
                <a:ea typeface="Chewy"/>
                <a:cs typeface="Chewy"/>
                <a:sym typeface="Chewy"/>
              </a:rPr>
              <a:t>電子練習</a:t>
            </a:r>
            <a:r>
              <a:rPr lang="en-US" sz="8199" dirty="0">
                <a:solidFill>
                  <a:srgbClr val="156C99"/>
                </a:solidFill>
                <a:latin typeface="Chewy"/>
                <a:ea typeface="Chewy"/>
                <a:cs typeface="Chewy"/>
                <a:sym typeface="Chewy"/>
              </a:rPr>
              <a:t>(</a:t>
            </a:r>
            <a:r>
              <a:rPr lang="en-US" sz="8199" dirty="0" err="1">
                <a:solidFill>
                  <a:srgbClr val="156C99"/>
                </a:solidFill>
                <a:latin typeface="Chewy"/>
                <a:ea typeface="Chewy"/>
                <a:cs typeface="Chewy"/>
                <a:sym typeface="Chewy"/>
              </a:rPr>
              <a:t>第一代</a:t>
            </a:r>
            <a:r>
              <a:rPr lang="en-US" sz="8199" dirty="0">
                <a:solidFill>
                  <a:srgbClr val="156C99"/>
                </a:solidFill>
                <a:latin typeface="Chewy"/>
                <a:ea typeface="Chewy"/>
                <a:cs typeface="Chewy"/>
                <a:sym typeface="Chewy"/>
              </a:rPr>
              <a:t>)</a:t>
            </a:r>
            <a:r>
              <a:rPr lang="en-US" sz="8199" dirty="0" err="1">
                <a:solidFill>
                  <a:srgbClr val="156C99"/>
                </a:solidFill>
                <a:latin typeface="Chewy"/>
                <a:ea typeface="Chewy"/>
                <a:cs typeface="Chewy"/>
                <a:sym typeface="Chewy"/>
              </a:rPr>
              <a:t>試用</a:t>
            </a:r>
            <a:endParaRPr lang="en-US" sz="8199" dirty="0">
              <a:solidFill>
                <a:srgbClr val="156C99"/>
              </a:solidFill>
              <a:latin typeface="Chewy"/>
              <a:ea typeface="Chewy"/>
              <a:cs typeface="Chewy"/>
              <a:sym typeface="Chewy"/>
            </a:endParaRPr>
          </a:p>
          <a:p>
            <a:pPr marL="0" lvl="0" indent="0" algn="ctr">
              <a:lnSpc>
                <a:spcPts val="23322"/>
              </a:lnSpc>
            </a:pPr>
            <a:r>
              <a:rPr lang="en-US" sz="8199" dirty="0">
                <a:solidFill>
                  <a:srgbClr val="156C99"/>
                </a:solidFill>
                <a:latin typeface="Chewy"/>
                <a:ea typeface="Chewy"/>
                <a:cs typeface="Chewy"/>
                <a:sym typeface="Chewy"/>
              </a:rPr>
              <a:t>https://poe.com/sfacsmaths</a:t>
            </a:r>
          </a:p>
        </p:txBody>
      </p:sp>
      <p:sp>
        <p:nvSpPr>
          <p:cNvPr id="4" name="Freeform 4"/>
          <p:cNvSpPr/>
          <p:nvPr/>
        </p:nvSpPr>
        <p:spPr>
          <a:xfrm flipH="1">
            <a:off x="426291" y="247510"/>
            <a:ext cx="3898432" cy="4895990"/>
          </a:xfrm>
          <a:custGeom>
            <a:avLst/>
            <a:gdLst/>
            <a:ahLst/>
            <a:cxnLst/>
            <a:rect l="l" t="t" r="r" b="b"/>
            <a:pathLst>
              <a:path w="3898432" h="4895990">
                <a:moveTo>
                  <a:pt x="3898433" y="0"/>
                </a:moveTo>
                <a:lnTo>
                  <a:pt x="0" y="0"/>
                </a:lnTo>
                <a:lnTo>
                  <a:pt x="0" y="4895990"/>
                </a:lnTo>
                <a:lnTo>
                  <a:pt x="3898433" y="4895990"/>
                </a:lnTo>
                <a:lnTo>
                  <a:pt x="3898433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zh-HK" altLang="en-US"/>
          </a:p>
        </p:txBody>
      </p:sp>
      <p:sp>
        <p:nvSpPr>
          <p:cNvPr id="5" name="Freeform 5"/>
          <p:cNvSpPr/>
          <p:nvPr/>
        </p:nvSpPr>
        <p:spPr>
          <a:xfrm>
            <a:off x="15849600" y="7900537"/>
            <a:ext cx="2635596" cy="2563117"/>
          </a:xfrm>
          <a:custGeom>
            <a:avLst/>
            <a:gdLst/>
            <a:ahLst/>
            <a:cxnLst/>
            <a:rect l="l" t="t" r="r" b="b"/>
            <a:pathLst>
              <a:path w="4894892" h="4760283">
                <a:moveTo>
                  <a:pt x="0" y="0"/>
                </a:moveTo>
                <a:lnTo>
                  <a:pt x="4894893" y="0"/>
                </a:lnTo>
                <a:lnTo>
                  <a:pt x="4894893" y="4760283"/>
                </a:lnTo>
                <a:lnTo>
                  <a:pt x="0" y="4760283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zh-HK" altLang="en-US"/>
          </a:p>
        </p:txBody>
      </p:sp>
      <p:pic>
        <p:nvPicPr>
          <p:cNvPr id="7" name="圖片 6">
            <a:extLst>
              <a:ext uri="{FF2B5EF4-FFF2-40B4-BE49-F238E27FC236}">
                <a16:creationId xmlns:a16="http://schemas.microsoft.com/office/drawing/2014/main" id="{7F8A0987-BD17-009C-368D-F890739A64A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391400" y="7179438"/>
            <a:ext cx="3276600" cy="3003550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9EDF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2989643" y="-612063"/>
            <a:ext cx="12413197" cy="11075717"/>
          </a:xfrm>
          <a:custGeom>
            <a:avLst/>
            <a:gdLst/>
            <a:ahLst/>
            <a:cxnLst/>
            <a:rect l="l" t="t" r="r" b="b"/>
            <a:pathLst>
              <a:path w="12413197" h="11075717">
                <a:moveTo>
                  <a:pt x="0" y="0"/>
                </a:moveTo>
                <a:lnTo>
                  <a:pt x="12413197" y="0"/>
                </a:lnTo>
                <a:lnTo>
                  <a:pt x="12413197" y="11075717"/>
                </a:lnTo>
                <a:lnTo>
                  <a:pt x="0" y="11075717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r="-1105"/>
            </a:stretch>
          </a:blipFill>
        </p:spPr>
        <p:txBody>
          <a:bodyPr/>
          <a:lstStyle/>
          <a:p>
            <a:endParaRPr lang="zh-HK" altLang="en-US"/>
          </a:p>
        </p:txBody>
      </p:sp>
      <p:sp>
        <p:nvSpPr>
          <p:cNvPr id="3" name="TextBox 3"/>
          <p:cNvSpPr txBox="1"/>
          <p:nvPr/>
        </p:nvSpPr>
        <p:spPr>
          <a:xfrm>
            <a:off x="2937402" y="1905292"/>
            <a:ext cx="12413197" cy="572314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1479"/>
              </a:lnSpc>
            </a:pPr>
            <a:r>
              <a:rPr lang="en-US" sz="8199">
                <a:solidFill>
                  <a:srgbClr val="156C99"/>
                </a:solidFill>
                <a:latin typeface="Chewy"/>
                <a:ea typeface="Chewy"/>
                <a:cs typeface="Chewy"/>
                <a:sym typeface="Chewy"/>
              </a:rPr>
              <a:t>設計數學科</a:t>
            </a:r>
          </a:p>
          <a:p>
            <a:pPr algn="ctr">
              <a:lnSpc>
                <a:spcPts val="11479"/>
              </a:lnSpc>
            </a:pPr>
            <a:r>
              <a:rPr lang="en-US" sz="8199">
                <a:solidFill>
                  <a:srgbClr val="156C99"/>
                </a:solidFill>
                <a:latin typeface="Chewy"/>
                <a:ea typeface="Chewy"/>
                <a:cs typeface="Chewy"/>
                <a:sym typeface="Chewy"/>
              </a:rPr>
              <a:t>Chatbot電子練習</a:t>
            </a:r>
          </a:p>
          <a:p>
            <a:pPr marL="0" lvl="0" indent="0" algn="ctr">
              <a:lnSpc>
                <a:spcPts val="23322"/>
              </a:lnSpc>
            </a:pPr>
            <a:endParaRPr lang="en-US" sz="8199">
              <a:solidFill>
                <a:srgbClr val="156C99"/>
              </a:solidFill>
              <a:latin typeface="Chewy"/>
              <a:ea typeface="Chewy"/>
              <a:cs typeface="Chewy"/>
              <a:sym typeface="Chewy"/>
            </a:endParaRPr>
          </a:p>
        </p:txBody>
      </p:sp>
      <p:sp>
        <p:nvSpPr>
          <p:cNvPr id="4" name="Freeform 4"/>
          <p:cNvSpPr/>
          <p:nvPr/>
        </p:nvSpPr>
        <p:spPr>
          <a:xfrm flipH="1">
            <a:off x="426291" y="247510"/>
            <a:ext cx="3898432" cy="4895990"/>
          </a:xfrm>
          <a:custGeom>
            <a:avLst/>
            <a:gdLst/>
            <a:ahLst/>
            <a:cxnLst/>
            <a:rect l="l" t="t" r="r" b="b"/>
            <a:pathLst>
              <a:path w="3898432" h="4895990">
                <a:moveTo>
                  <a:pt x="3898433" y="0"/>
                </a:moveTo>
                <a:lnTo>
                  <a:pt x="0" y="0"/>
                </a:lnTo>
                <a:lnTo>
                  <a:pt x="0" y="4895990"/>
                </a:lnTo>
                <a:lnTo>
                  <a:pt x="3898433" y="4895990"/>
                </a:lnTo>
                <a:lnTo>
                  <a:pt x="3898433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zh-HK" altLang="en-US"/>
          </a:p>
        </p:txBody>
      </p:sp>
      <p:sp>
        <p:nvSpPr>
          <p:cNvPr id="5" name="Freeform 5"/>
          <p:cNvSpPr/>
          <p:nvPr/>
        </p:nvSpPr>
        <p:spPr>
          <a:xfrm>
            <a:off x="13590304" y="5703371"/>
            <a:ext cx="4894892" cy="4760283"/>
          </a:xfrm>
          <a:custGeom>
            <a:avLst/>
            <a:gdLst/>
            <a:ahLst/>
            <a:cxnLst/>
            <a:rect l="l" t="t" r="r" b="b"/>
            <a:pathLst>
              <a:path w="4894892" h="4760283">
                <a:moveTo>
                  <a:pt x="0" y="0"/>
                </a:moveTo>
                <a:lnTo>
                  <a:pt x="4894893" y="0"/>
                </a:lnTo>
                <a:lnTo>
                  <a:pt x="4894893" y="4760283"/>
                </a:lnTo>
                <a:lnTo>
                  <a:pt x="0" y="4760283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zh-HK" altLang="en-US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BE06B27-D101-5362-2388-A47F78FB488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>
            <a:extLst>
              <a:ext uri="{FF2B5EF4-FFF2-40B4-BE49-F238E27FC236}">
                <a16:creationId xmlns:a16="http://schemas.microsoft.com/office/drawing/2014/main" id="{740B42F3-0BD8-EAC5-308C-EAED47C5F2C1}"/>
              </a:ext>
            </a:extLst>
          </p:cNvPr>
          <p:cNvSpPr/>
          <p:nvPr/>
        </p:nvSpPr>
        <p:spPr>
          <a:xfrm>
            <a:off x="1218557" y="-1317560"/>
            <a:ext cx="15686944" cy="12922120"/>
          </a:xfrm>
          <a:custGeom>
            <a:avLst/>
            <a:gdLst/>
            <a:ahLst/>
            <a:cxnLst/>
            <a:rect l="l" t="t" r="r" b="b"/>
            <a:pathLst>
              <a:path w="15686944" h="12922120">
                <a:moveTo>
                  <a:pt x="0" y="0"/>
                </a:moveTo>
                <a:lnTo>
                  <a:pt x="15686944" y="0"/>
                </a:lnTo>
                <a:lnTo>
                  <a:pt x="15686944" y="12922120"/>
                </a:lnTo>
                <a:lnTo>
                  <a:pt x="0" y="1292212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zh-HK" altLang="en-US"/>
          </a:p>
        </p:txBody>
      </p:sp>
      <p:sp>
        <p:nvSpPr>
          <p:cNvPr id="3" name="TextBox 3">
            <a:extLst>
              <a:ext uri="{FF2B5EF4-FFF2-40B4-BE49-F238E27FC236}">
                <a16:creationId xmlns:a16="http://schemas.microsoft.com/office/drawing/2014/main" id="{98D9B2E2-BED6-21C2-4085-E8490B2D3FB4}"/>
              </a:ext>
            </a:extLst>
          </p:cNvPr>
          <p:cNvSpPr txBox="1"/>
          <p:nvPr/>
        </p:nvSpPr>
        <p:spPr>
          <a:xfrm>
            <a:off x="2209800" y="2221789"/>
            <a:ext cx="14173200" cy="550458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just">
              <a:lnSpc>
                <a:spcPts val="4821"/>
              </a:lnSpc>
            </a:pPr>
            <a:r>
              <a:rPr lang="en-US" sz="3302" dirty="0" err="1">
                <a:solidFill>
                  <a:srgbClr val="545454"/>
                </a:solidFill>
                <a:latin typeface="Now"/>
                <a:ea typeface="Now"/>
                <a:cs typeface="Now"/>
                <a:sym typeface="Now"/>
              </a:rPr>
              <a:t>你是一位</a:t>
            </a:r>
            <a:r>
              <a:rPr lang="en-US" sz="3302" dirty="0" err="1">
                <a:solidFill>
                  <a:srgbClr val="EF3A5D"/>
                </a:solidFill>
                <a:latin typeface="Now"/>
                <a:ea typeface="Now"/>
                <a:cs typeface="Now"/>
                <a:sym typeface="Now"/>
              </a:rPr>
              <a:t>香港</a:t>
            </a:r>
            <a:r>
              <a:rPr lang="zh-TW" altLang="en-US" sz="3302" dirty="0">
                <a:solidFill>
                  <a:srgbClr val="EF3A5D"/>
                </a:solidFill>
                <a:latin typeface="Now"/>
                <a:ea typeface="Now"/>
                <a:cs typeface="Now"/>
                <a:sym typeface="Now"/>
              </a:rPr>
              <a:t>一</a:t>
            </a:r>
            <a:r>
              <a:rPr lang="en-US" sz="3302" dirty="0" err="1">
                <a:solidFill>
                  <a:srgbClr val="EF3A5D"/>
                </a:solidFill>
                <a:latin typeface="Now"/>
                <a:ea typeface="Now"/>
                <a:cs typeface="Now"/>
                <a:sym typeface="Now"/>
              </a:rPr>
              <a:t>年級的數學老師</a:t>
            </a:r>
            <a:r>
              <a:rPr lang="en-US" sz="3302" dirty="0" err="1">
                <a:solidFill>
                  <a:srgbClr val="545454"/>
                </a:solidFill>
                <a:latin typeface="Now"/>
                <a:ea typeface="Now"/>
                <a:cs typeface="Now"/>
                <a:sym typeface="Now"/>
              </a:rPr>
              <a:t>，你只能用</a:t>
            </a:r>
            <a:r>
              <a:rPr lang="en-US" sz="3302" dirty="0" err="1">
                <a:solidFill>
                  <a:srgbClr val="EF3A5D"/>
                </a:solidFill>
                <a:latin typeface="Now"/>
                <a:ea typeface="Now"/>
                <a:cs typeface="Now"/>
                <a:sym typeface="Now"/>
              </a:rPr>
              <a:t>小學生懂得的語言</a:t>
            </a:r>
            <a:r>
              <a:rPr lang="en-US" sz="3302" dirty="0" err="1">
                <a:solidFill>
                  <a:srgbClr val="545454"/>
                </a:solidFill>
                <a:latin typeface="Now"/>
                <a:ea typeface="Now"/>
                <a:cs typeface="Now"/>
                <a:sym typeface="Now"/>
              </a:rPr>
              <a:t>去解說錯處</a:t>
            </a:r>
            <a:r>
              <a:rPr lang="en-US" sz="3302" dirty="0">
                <a:solidFill>
                  <a:srgbClr val="545454"/>
                </a:solidFill>
                <a:latin typeface="Now"/>
                <a:ea typeface="Now"/>
                <a:cs typeface="Now"/>
                <a:sym typeface="Now"/>
              </a:rPr>
              <a:t>。</a:t>
            </a:r>
          </a:p>
          <a:p>
            <a:pPr algn="just">
              <a:lnSpc>
                <a:spcPts val="4821"/>
              </a:lnSpc>
            </a:pPr>
            <a:endParaRPr lang="en-US" sz="3302" dirty="0">
              <a:solidFill>
                <a:srgbClr val="545454"/>
              </a:solidFill>
              <a:latin typeface="Now"/>
              <a:ea typeface="Now"/>
              <a:cs typeface="Now"/>
              <a:sym typeface="Now"/>
            </a:endParaRPr>
          </a:p>
          <a:p>
            <a:pPr algn="just">
              <a:lnSpc>
                <a:spcPts val="4821"/>
              </a:lnSpc>
            </a:pPr>
            <a:r>
              <a:rPr lang="en-US" sz="3302" dirty="0" err="1">
                <a:solidFill>
                  <a:srgbClr val="EF3A5D"/>
                </a:solidFill>
                <a:latin typeface="Now"/>
                <a:ea typeface="Now"/>
                <a:cs typeface="Now"/>
                <a:sym typeface="Now"/>
              </a:rPr>
              <a:t>當收到「y</a:t>
            </a:r>
            <a:r>
              <a:rPr lang="en-US" sz="3302" dirty="0">
                <a:solidFill>
                  <a:srgbClr val="EF3A5D"/>
                </a:solidFill>
                <a:latin typeface="Now"/>
                <a:ea typeface="Now"/>
                <a:cs typeface="Now"/>
                <a:sym typeface="Now"/>
              </a:rPr>
              <a:t>」，</a:t>
            </a:r>
            <a:r>
              <a:rPr lang="en-US" sz="3302" dirty="0">
                <a:solidFill>
                  <a:srgbClr val="545454"/>
                </a:solidFill>
                <a:latin typeface="Now"/>
                <a:ea typeface="Now"/>
                <a:cs typeface="Now"/>
                <a:sym typeface="Now"/>
              </a:rPr>
              <a:t>請給與1條有關</a:t>
            </a:r>
            <a:r>
              <a:rPr lang="zh-TW" altLang="en-US" sz="3302" dirty="0">
                <a:solidFill>
                  <a:srgbClr val="545454"/>
                </a:solidFill>
                <a:latin typeface="Now"/>
                <a:ea typeface="Now"/>
                <a:cs typeface="Now"/>
                <a:sym typeface="Now"/>
              </a:rPr>
              <a:t>一</a:t>
            </a:r>
            <a:r>
              <a:rPr lang="en-US" sz="3302" dirty="0">
                <a:solidFill>
                  <a:srgbClr val="545454"/>
                </a:solidFill>
                <a:latin typeface="Now"/>
                <a:ea typeface="Now"/>
                <a:cs typeface="Now"/>
                <a:sym typeface="Now"/>
              </a:rPr>
              <a:t>年級數學計算題，所有題目的數字不可大於20，讓學生作答。</a:t>
            </a:r>
          </a:p>
          <a:p>
            <a:pPr algn="just">
              <a:lnSpc>
                <a:spcPts val="4821"/>
              </a:lnSpc>
            </a:pPr>
            <a:endParaRPr lang="en-US" sz="3302" dirty="0">
              <a:solidFill>
                <a:srgbClr val="545454"/>
              </a:solidFill>
              <a:latin typeface="Now"/>
              <a:ea typeface="Now"/>
              <a:cs typeface="Now"/>
              <a:sym typeface="Now"/>
            </a:endParaRPr>
          </a:p>
          <a:p>
            <a:pPr algn="just">
              <a:lnSpc>
                <a:spcPts val="4821"/>
              </a:lnSpc>
            </a:pPr>
            <a:r>
              <a:rPr lang="en-US" sz="3302" dirty="0" err="1">
                <a:solidFill>
                  <a:srgbClr val="545454"/>
                </a:solidFill>
                <a:latin typeface="Now"/>
                <a:ea typeface="Now"/>
                <a:cs typeface="Now"/>
                <a:sym typeface="Now"/>
              </a:rPr>
              <a:t>當</a:t>
            </a:r>
            <a:r>
              <a:rPr lang="en-US" sz="3302" dirty="0" err="1">
                <a:solidFill>
                  <a:srgbClr val="EF3A5D"/>
                </a:solidFill>
                <a:latin typeface="Now"/>
                <a:ea typeface="Now"/>
                <a:cs typeface="Now"/>
                <a:sym typeface="Now"/>
              </a:rPr>
              <a:t>收到學生答案，請不要立即判斷學生答案是否正確，</a:t>
            </a:r>
            <a:r>
              <a:rPr lang="en-US" sz="3302" dirty="0" err="1">
                <a:solidFill>
                  <a:srgbClr val="545454"/>
                </a:solidFill>
                <a:latin typeface="Now"/>
                <a:ea typeface="Now"/>
                <a:cs typeface="Now"/>
                <a:sym typeface="Now"/>
              </a:rPr>
              <a:t>先自行逐步計算正確答案，</a:t>
            </a:r>
            <a:r>
              <a:rPr lang="en-US" sz="3302" dirty="0" err="1">
                <a:solidFill>
                  <a:srgbClr val="EF3A5D"/>
                </a:solidFill>
                <a:latin typeface="Now"/>
                <a:ea typeface="Now"/>
                <a:cs typeface="Now"/>
                <a:sym typeface="Now"/>
              </a:rPr>
              <a:t>詳細解說每一步過程，</a:t>
            </a:r>
            <a:r>
              <a:rPr lang="en-US" sz="3302" dirty="0" err="1">
                <a:solidFill>
                  <a:srgbClr val="545454"/>
                </a:solidFill>
                <a:latin typeface="Now"/>
                <a:ea typeface="Now"/>
                <a:cs typeface="Now"/>
                <a:sym typeface="Now"/>
              </a:rPr>
              <a:t>再與學生答案比較是否相同</a:t>
            </a:r>
            <a:r>
              <a:rPr lang="en-US" sz="3302" dirty="0">
                <a:solidFill>
                  <a:srgbClr val="545454"/>
                </a:solidFill>
                <a:latin typeface="Now"/>
                <a:ea typeface="Now"/>
                <a:cs typeface="Now"/>
                <a:sym typeface="Now"/>
              </a:rPr>
              <a:t>。</a:t>
            </a:r>
          </a:p>
          <a:p>
            <a:pPr algn="just">
              <a:lnSpc>
                <a:spcPts val="4821"/>
              </a:lnSpc>
            </a:pPr>
            <a:r>
              <a:rPr lang="en-US" sz="3302" dirty="0" err="1">
                <a:solidFill>
                  <a:srgbClr val="545454"/>
                </a:solidFill>
                <a:latin typeface="Now"/>
                <a:ea typeface="Now"/>
                <a:cs typeface="Now"/>
                <a:sym typeface="Now"/>
              </a:rPr>
              <a:t>如果</a:t>
            </a:r>
            <a:r>
              <a:rPr lang="en-US" sz="3302" dirty="0" err="1">
                <a:solidFill>
                  <a:srgbClr val="EF3A5D"/>
                </a:solidFill>
                <a:latin typeface="Now"/>
                <a:ea typeface="Now"/>
                <a:cs typeface="Now"/>
                <a:sym typeface="Now"/>
              </a:rPr>
              <a:t>答案不同，即是學生答錯，</a:t>
            </a:r>
            <a:r>
              <a:rPr lang="en-US" sz="3302" dirty="0" err="1">
                <a:solidFill>
                  <a:srgbClr val="545454"/>
                </a:solidFill>
                <a:latin typeface="Now"/>
                <a:ea typeface="Now"/>
                <a:cs typeface="Now"/>
                <a:sym typeface="Now"/>
              </a:rPr>
              <a:t>讓學生重新作答，立即擬出下一題；如果</a:t>
            </a:r>
            <a:r>
              <a:rPr lang="en-US" sz="3302" dirty="0" err="1">
                <a:solidFill>
                  <a:srgbClr val="EF3A5D"/>
                </a:solidFill>
                <a:latin typeface="Now"/>
                <a:ea typeface="Now"/>
                <a:cs typeface="Now"/>
                <a:sym typeface="Now"/>
              </a:rPr>
              <a:t>答案相同，即是學生答對。</a:t>
            </a:r>
            <a:r>
              <a:rPr lang="en-US" sz="3302" dirty="0" err="1">
                <a:solidFill>
                  <a:srgbClr val="545454"/>
                </a:solidFill>
                <a:latin typeface="Now"/>
                <a:ea typeface="Now"/>
                <a:cs typeface="Now"/>
                <a:sym typeface="Now"/>
              </a:rPr>
              <a:t>當答對時，立即給與下一題</a:t>
            </a:r>
            <a:r>
              <a:rPr lang="en-US" sz="3302" dirty="0">
                <a:solidFill>
                  <a:srgbClr val="545454"/>
                </a:solidFill>
                <a:latin typeface="Now"/>
                <a:ea typeface="Now"/>
                <a:cs typeface="Now"/>
                <a:sym typeface="Now"/>
              </a:rPr>
              <a:t>。</a:t>
            </a:r>
            <a:endParaRPr lang="en-US" sz="3302" dirty="0">
              <a:solidFill>
                <a:srgbClr val="7BB7E0"/>
              </a:solidFill>
              <a:latin typeface="Now"/>
              <a:ea typeface="Now"/>
              <a:cs typeface="Now"/>
              <a:sym typeface="Now"/>
            </a:endParaRPr>
          </a:p>
        </p:txBody>
      </p:sp>
      <p:sp>
        <p:nvSpPr>
          <p:cNvPr id="4" name="Freeform 4">
            <a:extLst>
              <a:ext uri="{FF2B5EF4-FFF2-40B4-BE49-F238E27FC236}">
                <a16:creationId xmlns:a16="http://schemas.microsoft.com/office/drawing/2014/main" id="{A1A4737C-791E-D245-3184-2D6D6D50128B}"/>
              </a:ext>
            </a:extLst>
          </p:cNvPr>
          <p:cNvSpPr/>
          <p:nvPr/>
        </p:nvSpPr>
        <p:spPr>
          <a:xfrm>
            <a:off x="16271242" y="0"/>
            <a:ext cx="1837684" cy="1769033"/>
          </a:xfrm>
          <a:custGeom>
            <a:avLst/>
            <a:gdLst/>
            <a:ahLst/>
            <a:cxnLst/>
            <a:rect l="l" t="t" r="r" b="b"/>
            <a:pathLst>
              <a:path w="3586460" h="3501282">
                <a:moveTo>
                  <a:pt x="0" y="0"/>
                </a:moveTo>
                <a:lnTo>
                  <a:pt x="3586460" y="0"/>
                </a:lnTo>
                <a:lnTo>
                  <a:pt x="3586460" y="3501282"/>
                </a:lnTo>
                <a:lnTo>
                  <a:pt x="0" y="3501282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zh-HK" altLang="en-US"/>
          </a:p>
        </p:txBody>
      </p:sp>
      <p:sp>
        <p:nvSpPr>
          <p:cNvPr id="5" name="Freeform 5">
            <a:extLst>
              <a:ext uri="{FF2B5EF4-FFF2-40B4-BE49-F238E27FC236}">
                <a16:creationId xmlns:a16="http://schemas.microsoft.com/office/drawing/2014/main" id="{66B2B5A8-D7A2-6028-D31E-BF48BAD0F68C}"/>
              </a:ext>
            </a:extLst>
          </p:cNvPr>
          <p:cNvSpPr/>
          <p:nvPr/>
        </p:nvSpPr>
        <p:spPr>
          <a:xfrm>
            <a:off x="-1284449" y="8191500"/>
            <a:ext cx="3200173" cy="2407376"/>
          </a:xfrm>
          <a:custGeom>
            <a:avLst/>
            <a:gdLst/>
            <a:ahLst/>
            <a:cxnLst/>
            <a:rect l="l" t="t" r="r" b="b"/>
            <a:pathLst>
              <a:path w="5025061" h="4654463">
                <a:moveTo>
                  <a:pt x="0" y="0"/>
                </a:moveTo>
                <a:lnTo>
                  <a:pt x="5025061" y="0"/>
                </a:lnTo>
                <a:lnTo>
                  <a:pt x="5025061" y="4654463"/>
                </a:lnTo>
                <a:lnTo>
                  <a:pt x="0" y="4654463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zh-HK" altLang="en-US"/>
          </a:p>
        </p:txBody>
      </p:sp>
      <p:sp>
        <p:nvSpPr>
          <p:cNvPr id="6" name="TextBox 6">
            <a:extLst>
              <a:ext uri="{FF2B5EF4-FFF2-40B4-BE49-F238E27FC236}">
                <a16:creationId xmlns:a16="http://schemas.microsoft.com/office/drawing/2014/main" id="{A02FB908-D883-E2AD-A867-1D0E37F2C052}"/>
              </a:ext>
            </a:extLst>
          </p:cNvPr>
          <p:cNvSpPr txBox="1"/>
          <p:nvPr/>
        </p:nvSpPr>
        <p:spPr>
          <a:xfrm>
            <a:off x="1915724" y="495790"/>
            <a:ext cx="12582926" cy="16287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12745"/>
              </a:lnSpc>
              <a:spcBef>
                <a:spcPct val="0"/>
              </a:spcBef>
            </a:pPr>
            <a:r>
              <a:rPr lang="en-US" sz="10621" dirty="0">
                <a:solidFill>
                  <a:srgbClr val="156C99"/>
                </a:solidFill>
                <a:latin typeface="Chewy"/>
                <a:ea typeface="Chewy"/>
                <a:cs typeface="Chewy"/>
                <a:sym typeface="Chewy"/>
              </a:rPr>
              <a:t>System </a:t>
            </a:r>
            <a:r>
              <a:rPr lang="en-US" sz="10621" dirty="0" err="1">
                <a:solidFill>
                  <a:srgbClr val="156C99"/>
                </a:solidFill>
                <a:latin typeface="Chewy"/>
                <a:ea typeface="Chewy"/>
                <a:cs typeface="Chewy"/>
                <a:sym typeface="Chewy"/>
              </a:rPr>
              <a:t>Prompt設計</a:t>
            </a:r>
            <a:endParaRPr lang="en-US" sz="10621" dirty="0">
              <a:solidFill>
                <a:srgbClr val="156C99"/>
              </a:solidFill>
              <a:latin typeface="Chewy"/>
              <a:ea typeface="Chewy"/>
              <a:cs typeface="Chewy"/>
              <a:sym typeface="Chewy"/>
            </a:endParaRPr>
          </a:p>
        </p:txBody>
      </p:sp>
      <p:sp>
        <p:nvSpPr>
          <p:cNvPr id="7" name="TextBox 7">
            <a:extLst>
              <a:ext uri="{FF2B5EF4-FFF2-40B4-BE49-F238E27FC236}">
                <a16:creationId xmlns:a16="http://schemas.microsoft.com/office/drawing/2014/main" id="{0FBB2038-0D19-BBD4-AA0D-37B636A6E9B9}"/>
              </a:ext>
            </a:extLst>
          </p:cNvPr>
          <p:cNvSpPr txBox="1"/>
          <p:nvPr/>
        </p:nvSpPr>
        <p:spPr>
          <a:xfrm>
            <a:off x="2279501" y="8467854"/>
            <a:ext cx="13728998" cy="91868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671"/>
              </a:lnSpc>
              <a:spcBef>
                <a:spcPct val="0"/>
              </a:spcBef>
            </a:pPr>
            <a:r>
              <a:rPr lang="en-US" sz="3337" dirty="0" err="1">
                <a:solidFill>
                  <a:srgbClr val="722410"/>
                </a:solidFill>
                <a:latin typeface="Now"/>
                <a:ea typeface="Now"/>
                <a:cs typeface="Now"/>
                <a:sym typeface="Now"/>
              </a:rPr>
              <a:t>問候訊息</a:t>
            </a:r>
            <a:endParaRPr lang="en-US" sz="3337" dirty="0">
              <a:solidFill>
                <a:srgbClr val="722410"/>
              </a:solidFill>
              <a:latin typeface="Now"/>
              <a:ea typeface="Now"/>
              <a:cs typeface="Now"/>
              <a:sym typeface="Now"/>
            </a:endParaRPr>
          </a:p>
          <a:p>
            <a:pPr algn="ctr">
              <a:lnSpc>
                <a:spcPts val="3671"/>
              </a:lnSpc>
              <a:spcBef>
                <a:spcPct val="0"/>
              </a:spcBef>
            </a:pPr>
            <a:r>
              <a:rPr lang="en-US" sz="3337" dirty="0" err="1">
                <a:solidFill>
                  <a:srgbClr val="000000"/>
                </a:solidFill>
                <a:latin typeface="Now"/>
                <a:ea typeface="Now"/>
                <a:cs typeface="Now"/>
                <a:sym typeface="Now"/>
              </a:rPr>
              <a:t>我是你的數學好幫手，如果你準備好，請你打「y</a:t>
            </a:r>
            <a:r>
              <a:rPr lang="en-US" sz="3337" dirty="0">
                <a:solidFill>
                  <a:srgbClr val="000000"/>
                </a:solidFill>
                <a:latin typeface="Now"/>
                <a:ea typeface="Now"/>
                <a:cs typeface="Now"/>
                <a:sym typeface="Now"/>
              </a:rPr>
              <a:t>」，我就會擬出1條問題。</a:t>
            </a:r>
          </a:p>
        </p:txBody>
      </p:sp>
      <p:sp>
        <p:nvSpPr>
          <p:cNvPr id="8" name="文字方塊 7">
            <a:extLst>
              <a:ext uri="{FF2B5EF4-FFF2-40B4-BE49-F238E27FC236}">
                <a16:creationId xmlns:a16="http://schemas.microsoft.com/office/drawing/2014/main" id="{12DD1BDA-A037-C407-EEFB-FBF63797B439}"/>
              </a:ext>
            </a:extLst>
          </p:cNvPr>
          <p:cNvSpPr txBox="1"/>
          <p:nvPr/>
        </p:nvSpPr>
        <p:spPr>
          <a:xfrm>
            <a:off x="152400" y="2249790"/>
            <a:ext cx="1763324" cy="523220"/>
          </a:xfrm>
          <a:prstGeom prst="rect">
            <a:avLst/>
          </a:prstGeom>
          <a:solidFill>
            <a:srgbClr val="FFFF00"/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zh-TW" altLang="en-US" sz="2800" dirty="0"/>
              <a:t>定義角式</a:t>
            </a:r>
            <a:endParaRPr lang="zh-HK" altLang="en-US" sz="2800" dirty="0"/>
          </a:p>
        </p:txBody>
      </p:sp>
      <p:sp>
        <p:nvSpPr>
          <p:cNvPr id="9" name="文字方塊 8">
            <a:extLst>
              <a:ext uri="{FF2B5EF4-FFF2-40B4-BE49-F238E27FC236}">
                <a16:creationId xmlns:a16="http://schemas.microsoft.com/office/drawing/2014/main" id="{DFF9756C-402D-DD48-02D2-016C76A6B540}"/>
              </a:ext>
            </a:extLst>
          </p:cNvPr>
          <p:cNvSpPr txBox="1"/>
          <p:nvPr/>
        </p:nvSpPr>
        <p:spPr>
          <a:xfrm>
            <a:off x="152400" y="3419744"/>
            <a:ext cx="1763324" cy="523220"/>
          </a:xfrm>
          <a:prstGeom prst="rect">
            <a:avLst/>
          </a:prstGeom>
          <a:solidFill>
            <a:srgbClr val="FFFF00"/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zh-TW" altLang="en-US" sz="2800" dirty="0"/>
              <a:t>擬題</a:t>
            </a:r>
            <a:endParaRPr lang="zh-HK" altLang="en-US" sz="2800" dirty="0"/>
          </a:p>
        </p:txBody>
      </p:sp>
      <p:sp>
        <p:nvSpPr>
          <p:cNvPr id="10" name="文字方塊 9">
            <a:extLst>
              <a:ext uri="{FF2B5EF4-FFF2-40B4-BE49-F238E27FC236}">
                <a16:creationId xmlns:a16="http://schemas.microsoft.com/office/drawing/2014/main" id="{CACDBD10-DF7C-BFF7-4F97-ECA72A759273}"/>
              </a:ext>
            </a:extLst>
          </p:cNvPr>
          <p:cNvSpPr txBox="1"/>
          <p:nvPr/>
        </p:nvSpPr>
        <p:spPr>
          <a:xfrm>
            <a:off x="199628" y="5282402"/>
            <a:ext cx="1763324" cy="523220"/>
          </a:xfrm>
          <a:prstGeom prst="rect">
            <a:avLst/>
          </a:prstGeom>
          <a:solidFill>
            <a:srgbClr val="FFFF00"/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zh-TW" altLang="en-US" sz="2800" dirty="0"/>
              <a:t>解答流程</a:t>
            </a:r>
            <a:endParaRPr lang="zh-HK" altLang="en-US" sz="2800" dirty="0"/>
          </a:p>
        </p:txBody>
      </p:sp>
      <p:sp>
        <p:nvSpPr>
          <p:cNvPr id="11" name="文字方塊 10">
            <a:extLst>
              <a:ext uri="{FF2B5EF4-FFF2-40B4-BE49-F238E27FC236}">
                <a16:creationId xmlns:a16="http://schemas.microsoft.com/office/drawing/2014/main" id="{B913CB59-5167-40F5-E1B2-0B56D9DA065C}"/>
              </a:ext>
            </a:extLst>
          </p:cNvPr>
          <p:cNvSpPr txBox="1"/>
          <p:nvPr/>
        </p:nvSpPr>
        <p:spPr>
          <a:xfrm>
            <a:off x="199628" y="8403709"/>
            <a:ext cx="1763324" cy="523220"/>
          </a:xfrm>
          <a:prstGeom prst="rect">
            <a:avLst/>
          </a:prstGeom>
          <a:solidFill>
            <a:srgbClr val="FFFF00"/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zh-TW" altLang="en-US" sz="2800" dirty="0"/>
              <a:t>歡迎語</a:t>
            </a:r>
            <a:endParaRPr lang="zh-HK" altLang="en-US" sz="2800" dirty="0"/>
          </a:p>
        </p:txBody>
      </p:sp>
      <p:sp>
        <p:nvSpPr>
          <p:cNvPr id="12" name="文字方塊 11">
            <a:extLst>
              <a:ext uri="{FF2B5EF4-FFF2-40B4-BE49-F238E27FC236}">
                <a16:creationId xmlns:a16="http://schemas.microsoft.com/office/drawing/2014/main" id="{E76DA7CE-BA64-31C5-A1EC-BC176408FEE1}"/>
              </a:ext>
            </a:extLst>
          </p:cNvPr>
          <p:cNvSpPr txBox="1"/>
          <p:nvPr/>
        </p:nvSpPr>
        <p:spPr>
          <a:xfrm>
            <a:off x="13668815" y="1480308"/>
            <a:ext cx="1947819" cy="523220"/>
          </a:xfrm>
          <a:prstGeom prst="rect">
            <a:avLst/>
          </a:prstGeom>
          <a:solidFill>
            <a:srgbClr val="FFFF00"/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zh-TW" sz="2800" dirty="0">
                <a:solidFill>
                  <a:srgbClr val="545454"/>
                </a:solidFill>
                <a:latin typeface="Now"/>
                <a:ea typeface="Now"/>
                <a:cs typeface="Now"/>
                <a:sym typeface="Now"/>
              </a:rPr>
              <a:t>(</a:t>
            </a:r>
            <a:r>
              <a:rPr lang="zh-TW" altLang="en-US" sz="2800" dirty="0">
                <a:solidFill>
                  <a:srgbClr val="545454"/>
                </a:solidFill>
                <a:latin typeface="Now"/>
                <a:ea typeface="Now"/>
                <a:cs typeface="Now"/>
                <a:sym typeface="Now"/>
              </a:rPr>
              <a:t>指令提示</a:t>
            </a:r>
            <a:r>
              <a:rPr lang="en-US" altLang="zh-TW" sz="2800" dirty="0">
                <a:solidFill>
                  <a:srgbClr val="545454"/>
                </a:solidFill>
                <a:latin typeface="Now"/>
                <a:ea typeface="Now"/>
                <a:cs typeface="Now"/>
                <a:sym typeface="Now"/>
              </a:rPr>
              <a:t>)</a:t>
            </a:r>
            <a:endParaRPr lang="zh-HK" altLang="en-US" sz="2800" dirty="0"/>
          </a:p>
        </p:txBody>
      </p:sp>
    </p:spTree>
    <p:extLst>
      <p:ext uri="{BB962C8B-B14F-4D97-AF65-F5344CB8AC3E}">
        <p14:creationId xmlns:p14="http://schemas.microsoft.com/office/powerpoint/2010/main" val="89913799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9EDF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2434719" y="3633458"/>
            <a:ext cx="4118672" cy="2750867"/>
            <a:chOff x="0" y="0"/>
            <a:chExt cx="1333381" cy="890567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333381" cy="890567"/>
            </a:xfrm>
            <a:custGeom>
              <a:avLst/>
              <a:gdLst/>
              <a:ahLst/>
              <a:cxnLst/>
              <a:rect l="l" t="t" r="r" b="b"/>
              <a:pathLst>
                <a:path w="1333381" h="890567">
                  <a:moveTo>
                    <a:pt x="0" y="0"/>
                  </a:moveTo>
                  <a:lnTo>
                    <a:pt x="1333381" y="0"/>
                  </a:lnTo>
                  <a:lnTo>
                    <a:pt x="1333381" y="890567"/>
                  </a:lnTo>
                  <a:lnTo>
                    <a:pt x="0" y="890567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zh-HK" altLang="en-US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38100"/>
              <a:ext cx="1333381" cy="92866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5" name="TextBox 5"/>
          <p:cNvSpPr txBox="1"/>
          <p:nvPr/>
        </p:nvSpPr>
        <p:spPr>
          <a:xfrm>
            <a:off x="2601640" y="4422467"/>
            <a:ext cx="3728023" cy="141458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671"/>
              </a:lnSpc>
            </a:pPr>
            <a:r>
              <a:rPr lang="en-US" sz="3337" b="1">
                <a:solidFill>
                  <a:srgbClr val="CB7460"/>
                </a:solidFill>
                <a:latin typeface="Now Bold"/>
                <a:ea typeface="Now Bold"/>
                <a:cs typeface="Now Bold"/>
                <a:sym typeface="Now Bold"/>
              </a:rPr>
              <a:t>學校背景</a:t>
            </a:r>
          </a:p>
          <a:p>
            <a:pPr algn="ctr">
              <a:lnSpc>
                <a:spcPts val="3671"/>
              </a:lnSpc>
            </a:pPr>
            <a:r>
              <a:rPr lang="en-US" sz="3337" b="1">
                <a:solidFill>
                  <a:srgbClr val="CB7460"/>
                </a:solidFill>
                <a:latin typeface="Now Bold"/>
                <a:ea typeface="Now Bold"/>
                <a:cs typeface="Now Bold"/>
                <a:sym typeface="Now Bold"/>
              </a:rPr>
              <a:t>認識Chatbot</a:t>
            </a:r>
          </a:p>
          <a:p>
            <a:pPr algn="ctr">
              <a:lnSpc>
                <a:spcPts val="3671"/>
              </a:lnSpc>
            </a:pPr>
            <a:r>
              <a:rPr lang="en-US" sz="3337" b="1">
                <a:solidFill>
                  <a:srgbClr val="CB7460"/>
                </a:solidFill>
                <a:latin typeface="Now Bold"/>
                <a:ea typeface="Now Bold"/>
                <a:cs typeface="Now Bold"/>
                <a:sym typeface="Now Bold"/>
              </a:rPr>
              <a:t>基本概念</a:t>
            </a:r>
          </a:p>
        </p:txBody>
      </p:sp>
      <p:grpSp>
        <p:nvGrpSpPr>
          <p:cNvPr id="6" name="Group 6"/>
          <p:cNvGrpSpPr/>
          <p:nvPr/>
        </p:nvGrpSpPr>
        <p:grpSpPr>
          <a:xfrm>
            <a:off x="3961560" y="3026859"/>
            <a:ext cx="1008185" cy="1008185"/>
            <a:chOff x="0" y="0"/>
            <a:chExt cx="6350000" cy="6350000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6350000" cy="6350000"/>
            </a:xfrm>
            <a:custGeom>
              <a:avLst/>
              <a:gdLst/>
              <a:ahLst/>
              <a:cxnLst/>
              <a:rect l="l" t="t" r="r" b="b"/>
              <a:pathLst>
                <a:path w="6350000" h="6350000">
                  <a:moveTo>
                    <a:pt x="3175000" y="0"/>
                  </a:moveTo>
                  <a:cubicBezTo>
                    <a:pt x="1421496" y="0"/>
                    <a:pt x="0" y="1421496"/>
                    <a:pt x="0" y="3175000"/>
                  </a:cubicBezTo>
                  <a:cubicBezTo>
                    <a:pt x="0" y="4928504"/>
                    <a:pt x="1421496" y="6350000"/>
                    <a:pt x="3175000" y="6350000"/>
                  </a:cubicBezTo>
                  <a:cubicBezTo>
                    <a:pt x="4928504" y="6350000"/>
                    <a:pt x="6350000" y="4928504"/>
                    <a:pt x="6350000" y="3175000"/>
                  </a:cubicBezTo>
                  <a:cubicBezTo>
                    <a:pt x="6350000" y="1421496"/>
                    <a:pt x="4928504" y="0"/>
                    <a:pt x="3175000" y="0"/>
                  </a:cubicBezTo>
                  <a:close/>
                </a:path>
              </a:pathLst>
            </a:custGeom>
            <a:solidFill>
              <a:srgbClr val="FECFA7"/>
            </a:solidFill>
          </p:spPr>
          <p:txBody>
            <a:bodyPr/>
            <a:lstStyle/>
            <a:p>
              <a:endParaRPr lang="zh-HK" altLang="en-US"/>
            </a:p>
          </p:txBody>
        </p:sp>
      </p:grpSp>
      <p:grpSp>
        <p:nvGrpSpPr>
          <p:cNvPr id="8" name="Group 8"/>
          <p:cNvGrpSpPr/>
          <p:nvPr/>
        </p:nvGrpSpPr>
        <p:grpSpPr>
          <a:xfrm>
            <a:off x="7268446" y="3611087"/>
            <a:ext cx="4152166" cy="2773238"/>
            <a:chOff x="0" y="0"/>
            <a:chExt cx="1333381" cy="890567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1333381" cy="890567"/>
            </a:xfrm>
            <a:custGeom>
              <a:avLst/>
              <a:gdLst/>
              <a:ahLst/>
              <a:cxnLst/>
              <a:rect l="l" t="t" r="r" b="b"/>
              <a:pathLst>
                <a:path w="1333381" h="890567">
                  <a:moveTo>
                    <a:pt x="0" y="0"/>
                  </a:moveTo>
                  <a:lnTo>
                    <a:pt x="1333381" y="0"/>
                  </a:lnTo>
                  <a:lnTo>
                    <a:pt x="1333381" y="890567"/>
                  </a:lnTo>
                  <a:lnTo>
                    <a:pt x="0" y="890567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zh-HK" altLang="en-US"/>
            </a:p>
          </p:txBody>
        </p:sp>
        <p:sp>
          <p:nvSpPr>
            <p:cNvPr id="10" name="TextBox 10"/>
            <p:cNvSpPr txBox="1"/>
            <p:nvPr/>
          </p:nvSpPr>
          <p:spPr>
            <a:xfrm>
              <a:off x="0" y="-38100"/>
              <a:ext cx="1333381" cy="92866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11" name="TextBox 11"/>
          <p:cNvSpPr txBox="1"/>
          <p:nvPr/>
        </p:nvSpPr>
        <p:spPr>
          <a:xfrm>
            <a:off x="7566112" y="4388071"/>
            <a:ext cx="3756341" cy="190985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700"/>
              </a:lnSpc>
            </a:pPr>
            <a:r>
              <a:rPr lang="en-US" sz="3364" b="1">
                <a:solidFill>
                  <a:srgbClr val="CB7460"/>
                </a:solidFill>
                <a:latin typeface="Now Bold"/>
                <a:ea typeface="Now Bold"/>
                <a:cs typeface="Now Bold"/>
                <a:sym typeface="Now Bold"/>
              </a:rPr>
              <a:t>人工智能</a:t>
            </a:r>
          </a:p>
          <a:p>
            <a:pPr algn="ctr">
              <a:lnSpc>
                <a:spcPts val="3700"/>
              </a:lnSpc>
            </a:pPr>
            <a:r>
              <a:rPr lang="en-US" sz="3364" b="1">
                <a:solidFill>
                  <a:srgbClr val="CB7460"/>
                </a:solidFill>
                <a:latin typeface="Now Bold"/>
                <a:ea typeface="Now Bold"/>
                <a:cs typeface="Now Bold"/>
                <a:sym typeface="Now Bold"/>
              </a:rPr>
              <a:t>數學電子練習</a:t>
            </a:r>
          </a:p>
          <a:p>
            <a:pPr algn="ctr">
              <a:lnSpc>
                <a:spcPts val="3700"/>
              </a:lnSpc>
            </a:pPr>
            <a:r>
              <a:rPr lang="en-US" sz="3364" b="1">
                <a:solidFill>
                  <a:srgbClr val="CB7460"/>
                </a:solidFill>
                <a:latin typeface="Now Bold"/>
                <a:ea typeface="Now Bold"/>
                <a:cs typeface="Now Bold"/>
                <a:sym typeface="Now Bold"/>
              </a:rPr>
              <a:t>(第一代)</a:t>
            </a:r>
          </a:p>
          <a:p>
            <a:pPr marL="0" lvl="0" indent="0" algn="ctr">
              <a:lnSpc>
                <a:spcPts val="3700"/>
              </a:lnSpc>
              <a:spcBef>
                <a:spcPct val="0"/>
              </a:spcBef>
            </a:pPr>
            <a:r>
              <a:rPr lang="en-US" sz="3364" b="1">
                <a:solidFill>
                  <a:srgbClr val="CB7460"/>
                </a:solidFill>
                <a:latin typeface="Now Bold"/>
                <a:ea typeface="Now Bold"/>
                <a:cs typeface="Now Bold"/>
                <a:sym typeface="Now Bold"/>
              </a:rPr>
              <a:t>試用</a:t>
            </a:r>
          </a:p>
        </p:txBody>
      </p:sp>
      <p:grpSp>
        <p:nvGrpSpPr>
          <p:cNvPr id="12" name="Group 12"/>
          <p:cNvGrpSpPr/>
          <p:nvPr/>
        </p:nvGrpSpPr>
        <p:grpSpPr>
          <a:xfrm>
            <a:off x="8836337" y="3113836"/>
            <a:ext cx="1016383" cy="1016383"/>
            <a:chOff x="0" y="0"/>
            <a:chExt cx="6350000" cy="6350000"/>
          </a:xfrm>
        </p:grpSpPr>
        <p:sp>
          <p:nvSpPr>
            <p:cNvPr id="13" name="Freeform 13"/>
            <p:cNvSpPr/>
            <p:nvPr/>
          </p:nvSpPr>
          <p:spPr>
            <a:xfrm>
              <a:off x="0" y="0"/>
              <a:ext cx="6350000" cy="6350000"/>
            </a:xfrm>
            <a:custGeom>
              <a:avLst/>
              <a:gdLst/>
              <a:ahLst/>
              <a:cxnLst/>
              <a:rect l="l" t="t" r="r" b="b"/>
              <a:pathLst>
                <a:path w="6350000" h="6350000">
                  <a:moveTo>
                    <a:pt x="3175000" y="0"/>
                  </a:moveTo>
                  <a:cubicBezTo>
                    <a:pt x="1421496" y="0"/>
                    <a:pt x="0" y="1421496"/>
                    <a:pt x="0" y="3175000"/>
                  </a:cubicBezTo>
                  <a:cubicBezTo>
                    <a:pt x="0" y="4928504"/>
                    <a:pt x="1421496" y="6350000"/>
                    <a:pt x="3175000" y="6350000"/>
                  </a:cubicBezTo>
                  <a:cubicBezTo>
                    <a:pt x="4928504" y="6350000"/>
                    <a:pt x="6350000" y="4928504"/>
                    <a:pt x="6350000" y="3175000"/>
                  </a:cubicBezTo>
                  <a:cubicBezTo>
                    <a:pt x="6350000" y="1421496"/>
                    <a:pt x="4928504" y="0"/>
                    <a:pt x="3175000" y="0"/>
                  </a:cubicBezTo>
                  <a:close/>
                </a:path>
              </a:pathLst>
            </a:custGeom>
            <a:solidFill>
              <a:srgbClr val="FECFA7"/>
            </a:solidFill>
          </p:spPr>
          <p:txBody>
            <a:bodyPr/>
            <a:lstStyle/>
            <a:p>
              <a:endParaRPr lang="zh-HK" altLang="en-US"/>
            </a:p>
          </p:txBody>
        </p:sp>
      </p:grpSp>
      <p:sp>
        <p:nvSpPr>
          <p:cNvPr id="14" name="Freeform 14"/>
          <p:cNvSpPr/>
          <p:nvPr/>
        </p:nvSpPr>
        <p:spPr>
          <a:xfrm>
            <a:off x="1795137" y="502230"/>
            <a:ext cx="4817522" cy="2384673"/>
          </a:xfrm>
          <a:custGeom>
            <a:avLst/>
            <a:gdLst/>
            <a:ahLst/>
            <a:cxnLst/>
            <a:rect l="l" t="t" r="r" b="b"/>
            <a:pathLst>
              <a:path w="4817522" h="2384673">
                <a:moveTo>
                  <a:pt x="0" y="0"/>
                </a:moveTo>
                <a:lnTo>
                  <a:pt x="4817522" y="0"/>
                </a:lnTo>
                <a:lnTo>
                  <a:pt x="4817522" y="2384674"/>
                </a:lnTo>
                <a:lnTo>
                  <a:pt x="0" y="2384674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zh-HK" altLang="en-US"/>
          </a:p>
        </p:txBody>
      </p:sp>
      <p:sp>
        <p:nvSpPr>
          <p:cNvPr id="15" name="TextBox 15"/>
          <p:cNvSpPr txBox="1"/>
          <p:nvPr/>
        </p:nvSpPr>
        <p:spPr>
          <a:xfrm>
            <a:off x="1421122" y="1163407"/>
            <a:ext cx="5565553" cy="137950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10712"/>
              </a:lnSpc>
              <a:spcBef>
                <a:spcPct val="0"/>
              </a:spcBef>
            </a:pPr>
            <a:r>
              <a:rPr lang="en-US" sz="8926">
                <a:solidFill>
                  <a:srgbClr val="156C99"/>
                </a:solidFill>
                <a:latin typeface="Chewy"/>
                <a:ea typeface="Chewy"/>
                <a:cs typeface="Chewy"/>
                <a:sym typeface="Chewy"/>
              </a:rPr>
              <a:t>流程表</a:t>
            </a:r>
          </a:p>
        </p:txBody>
      </p:sp>
      <p:sp>
        <p:nvSpPr>
          <p:cNvPr id="16" name="Freeform 16"/>
          <p:cNvSpPr/>
          <p:nvPr/>
        </p:nvSpPr>
        <p:spPr>
          <a:xfrm flipH="1">
            <a:off x="691615" y="166776"/>
            <a:ext cx="1570833" cy="1695906"/>
          </a:xfrm>
          <a:custGeom>
            <a:avLst/>
            <a:gdLst/>
            <a:ahLst/>
            <a:cxnLst/>
            <a:rect l="l" t="t" r="r" b="b"/>
            <a:pathLst>
              <a:path w="1570833" h="1695906">
                <a:moveTo>
                  <a:pt x="1570833" y="0"/>
                </a:moveTo>
                <a:lnTo>
                  <a:pt x="0" y="0"/>
                </a:lnTo>
                <a:lnTo>
                  <a:pt x="0" y="1695907"/>
                </a:lnTo>
                <a:lnTo>
                  <a:pt x="1570833" y="1695907"/>
                </a:lnTo>
                <a:lnTo>
                  <a:pt x="1570833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zh-HK" altLang="en-US"/>
          </a:p>
        </p:txBody>
      </p:sp>
      <p:grpSp>
        <p:nvGrpSpPr>
          <p:cNvPr id="17" name="Group 17"/>
          <p:cNvGrpSpPr/>
          <p:nvPr/>
        </p:nvGrpSpPr>
        <p:grpSpPr>
          <a:xfrm>
            <a:off x="12005283" y="3637598"/>
            <a:ext cx="4143777" cy="2746727"/>
            <a:chOff x="0" y="0"/>
            <a:chExt cx="1333381" cy="883839"/>
          </a:xfrm>
        </p:grpSpPr>
        <p:sp>
          <p:nvSpPr>
            <p:cNvPr id="18" name="Freeform 18"/>
            <p:cNvSpPr/>
            <p:nvPr/>
          </p:nvSpPr>
          <p:spPr>
            <a:xfrm>
              <a:off x="0" y="0"/>
              <a:ext cx="1333381" cy="883839"/>
            </a:xfrm>
            <a:custGeom>
              <a:avLst/>
              <a:gdLst/>
              <a:ahLst/>
              <a:cxnLst/>
              <a:rect l="l" t="t" r="r" b="b"/>
              <a:pathLst>
                <a:path w="1333381" h="883839">
                  <a:moveTo>
                    <a:pt x="0" y="0"/>
                  </a:moveTo>
                  <a:lnTo>
                    <a:pt x="1333381" y="0"/>
                  </a:lnTo>
                  <a:lnTo>
                    <a:pt x="1333381" y="883839"/>
                  </a:lnTo>
                  <a:lnTo>
                    <a:pt x="0" y="883839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zh-HK" altLang="en-US"/>
            </a:p>
          </p:txBody>
        </p:sp>
        <p:sp>
          <p:nvSpPr>
            <p:cNvPr id="19" name="TextBox 19"/>
            <p:cNvSpPr txBox="1"/>
            <p:nvPr/>
          </p:nvSpPr>
          <p:spPr>
            <a:xfrm>
              <a:off x="0" y="-38100"/>
              <a:ext cx="1333381" cy="921939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20" name="TextBox 20"/>
          <p:cNvSpPr txBox="1"/>
          <p:nvPr/>
        </p:nvSpPr>
        <p:spPr>
          <a:xfrm>
            <a:off x="12202795" y="4598806"/>
            <a:ext cx="3748752" cy="142344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693"/>
              </a:lnSpc>
            </a:pPr>
            <a:r>
              <a:rPr lang="en-US" sz="3357" b="1">
                <a:solidFill>
                  <a:srgbClr val="CB7460"/>
                </a:solidFill>
                <a:latin typeface="Now Bold"/>
                <a:ea typeface="Now Bold"/>
                <a:cs typeface="Now Bold"/>
                <a:sym typeface="Now Bold"/>
              </a:rPr>
              <a:t>如何設定</a:t>
            </a:r>
          </a:p>
          <a:p>
            <a:pPr algn="ctr">
              <a:lnSpc>
                <a:spcPts val="3693"/>
              </a:lnSpc>
            </a:pPr>
            <a:r>
              <a:rPr lang="en-US" sz="3357" b="1">
                <a:solidFill>
                  <a:srgbClr val="CB7460"/>
                </a:solidFill>
                <a:latin typeface="Now Bold"/>
                <a:ea typeface="Now Bold"/>
                <a:cs typeface="Now Bold"/>
                <a:sym typeface="Now Bold"/>
              </a:rPr>
              <a:t>人工智能</a:t>
            </a:r>
          </a:p>
          <a:p>
            <a:pPr marL="0" lvl="0" indent="0" algn="ctr">
              <a:lnSpc>
                <a:spcPts val="3693"/>
              </a:lnSpc>
              <a:spcBef>
                <a:spcPct val="0"/>
              </a:spcBef>
            </a:pPr>
            <a:r>
              <a:rPr lang="en-US" sz="3357" b="1">
                <a:solidFill>
                  <a:srgbClr val="CB7460"/>
                </a:solidFill>
                <a:latin typeface="Now Bold"/>
                <a:ea typeface="Now Bold"/>
                <a:cs typeface="Now Bold"/>
                <a:sym typeface="Now Bold"/>
              </a:rPr>
              <a:t>數學練習</a:t>
            </a:r>
          </a:p>
        </p:txBody>
      </p:sp>
      <p:grpSp>
        <p:nvGrpSpPr>
          <p:cNvPr id="21" name="Group 21"/>
          <p:cNvGrpSpPr/>
          <p:nvPr/>
        </p:nvGrpSpPr>
        <p:grpSpPr>
          <a:xfrm>
            <a:off x="13489740" y="3026859"/>
            <a:ext cx="1014330" cy="1014330"/>
            <a:chOff x="0" y="0"/>
            <a:chExt cx="6350000" cy="6350000"/>
          </a:xfrm>
        </p:grpSpPr>
        <p:sp>
          <p:nvSpPr>
            <p:cNvPr id="22" name="Freeform 22"/>
            <p:cNvSpPr/>
            <p:nvPr/>
          </p:nvSpPr>
          <p:spPr>
            <a:xfrm>
              <a:off x="0" y="0"/>
              <a:ext cx="6350000" cy="6350000"/>
            </a:xfrm>
            <a:custGeom>
              <a:avLst/>
              <a:gdLst/>
              <a:ahLst/>
              <a:cxnLst/>
              <a:rect l="l" t="t" r="r" b="b"/>
              <a:pathLst>
                <a:path w="6350000" h="6350000">
                  <a:moveTo>
                    <a:pt x="3175000" y="0"/>
                  </a:moveTo>
                  <a:cubicBezTo>
                    <a:pt x="1421496" y="0"/>
                    <a:pt x="0" y="1421496"/>
                    <a:pt x="0" y="3175000"/>
                  </a:cubicBezTo>
                  <a:cubicBezTo>
                    <a:pt x="0" y="4928504"/>
                    <a:pt x="1421496" y="6350000"/>
                    <a:pt x="3175000" y="6350000"/>
                  </a:cubicBezTo>
                  <a:cubicBezTo>
                    <a:pt x="4928504" y="6350000"/>
                    <a:pt x="6350000" y="4928504"/>
                    <a:pt x="6350000" y="3175000"/>
                  </a:cubicBezTo>
                  <a:cubicBezTo>
                    <a:pt x="6350000" y="1421496"/>
                    <a:pt x="4928504" y="0"/>
                    <a:pt x="3175000" y="0"/>
                  </a:cubicBezTo>
                  <a:close/>
                </a:path>
              </a:pathLst>
            </a:custGeom>
            <a:solidFill>
              <a:srgbClr val="FECFA7"/>
            </a:solidFill>
          </p:spPr>
          <p:txBody>
            <a:bodyPr/>
            <a:lstStyle/>
            <a:p>
              <a:endParaRPr lang="zh-HK" altLang="en-US"/>
            </a:p>
          </p:txBody>
        </p:sp>
      </p:grpSp>
      <p:sp>
        <p:nvSpPr>
          <p:cNvPr id="23" name="TextBox 23"/>
          <p:cNvSpPr txBox="1"/>
          <p:nvPr/>
        </p:nvSpPr>
        <p:spPr>
          <a:xfrm>
            <a:off x="4247602" y="2774785"/>
            <a:ext cx="341242" cy="130089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1322"/>
              </a:lnSpc>
              <a:spcBef>
                <a:spcPct val="0"/>
              </a:spcBef>
            </a:pPr>
            <a:r>
              <a:rPr lang="en-US" sz="5661">
                <a:solidFill>
                  <a:srgbClr val="FFFFFF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1</a:t>
            </a:r>
          </a:p>
        </p:txBody>
      </p:sp>
      <p:sp>
        <p:nvSpPr>
          <p:cNvPr id="24" name="TextBox 24"/>
          <p:cNvSpPr txBox="1"/>
          <p:nvPr/>
        </p:nvSpPr>
        <p:spPr>
          <a:xfrm>
            <a:off x="9004428" y="2822304"/>
            <a:ext cx="680200" cy="130791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1414"/>
              </a:lnSpc>
              <a:spcBef>
                <a:spcPct val="0"/>
              </a:spcBef>
            </a:pPr>
            <a:r>
              <a:rPr lang="en-US" sz="5707">
                <a:solidFill>
                  <a:srgbClr val="FFFFFF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2</a:t>
            </a:r>
          </a:p>
        </p:txBody>
      </p:sp>
      <p:sp>
        <p:nvSpPr>
          <p:cNvPr id="25" name="TextBox 25"/>
          <p:cNvSpPr txBox="1"/>
          <p:nvPr/>
        </p:nvSpPr>
        <p:spPr>
          <a:xfrm>
            <a:off x="13676955" y="2764978"/>
            <a:ext cx="639900" cy="129663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1391"/>
              </a:lnSpc>
              <a:spcBef>
                <a:spcPct val="0"/>
              </a:spcBef>
            </a:pPr>
            <a:r>
              <a:rPr lang="en-US" sz="5695">
                <a:solidFill>
                  <a:srgbClr val="FFFFFF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3</a:t>
            </a:r>
          </a:p>
        </p:txBody>
      </p:sp>
      <p:grpSp>
        <p:nvGrpSpPr>
          <p:cNvPr id="26" name="Group 26"/>
          <p:cNvGrpSpPr/>
          <p:nvPr/>
        </p:nvGrpSpPr>
        <p:grpSpPr>
          <a:xfrm>
            <a:off x="2434719" y="6990924"/>
            <a:ext cx="4118672" cy="2750867"/>
            <a:chOff x="0" y="0"/>
            <a:chExt cx="1333381" cy="890567"/>
          </a:xfrm>
        </p:grpSpPr>
        <p:sp>
          <p:nvSpPr>
            <p:cNvPr id="27" name="Freeform 27"/>
            <p:cNvSpPr/>
            <p:nvPr/>
          </p:nvSpPr>
          <p:spPr>
            <a:xfrm>
              <a:off x="0" y="0"/>
              <a:ext cx="1333381" cy="890567"/>
            </a:xfrm>
            <a:custGeom>
              <a:avLst/>
              <a:gdLst/>
              <a:ahLst/>
              <a:cxnLst/>
              <a:rect l="l" t="t" r="r" b="b"/>
              <a:pathLst>
                <a:path w="1333381" h="890567">
                  <a:moveTo>
                    <a:pt x="0" y="0"/>
                  </a:moveTo>
                  <a:lnTo>
                    <a:pt x="1333381" y="0"/>
                  </a:lnTo>
                  <a:lnTo>
                    <a:pt x="1333381" y="890567"/>
                  </a:lnTo>
                  <a:lnTo>
                    <a:pt x="0" y="890567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zh-HK" altLang="en-US"/>
            </a:p>
          </p:txBody>
        </p:sp>
        <p:sp>
          <p:nvSpPr>
            <p:cNvPr id="28" name="TextBox 28"/>
            <p:cNvSpPr txBox="1"/>
            <p:nvPr/>
          </p:nvSpPr>
          <p:spPr>
            <a:xfrm>
              <a:off x="0" y="-38100"/>
              <a:ext cx="1333381" cy="92866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29" name="TextBox 29"/>
          <p:cNvSpPr txBox="1"/>
          <p:nvPr/>
        </p:nvSpPr>
        <p:spPr>
          <a:xfrm>
            <a:off x="2653906" y="7614125"/>
            <a:ext cx="3728023" cy="187952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671"/>
              </a:lnSpc>
            </a:pPr>
            <a:r>
              <a:rPr lang="en-US" sz="3337" b="1">
                <a:solidFill>
                  <a:srgbClr val="CB7460"/>
                </a:solidFill>
                <a:latin typeface="Now Bold"/>
                <a:ea typeface="Now Bold"/>
                <a:cs typeface="Now Bold"/>
                <a:sym typeface="Now Bold"/>
              </a:rPr>
              <a:t>人工智能</a:t>
            </a:r>
          </a:p>
          <a:p>
            <a:pPr algn="ctr">
              <a:lnSpc>
                <a:spcPts val="3671"/>
              </a:lnSpc>
            </a:pPr>
            <a:r>
              <a:rPr lang="en-US" sz="3337" b="1">
                <a:solidFill>
                  <a:srgbClr val="CB7460"/>
                </a:solidFill>
                <a:latin typeface="Now Bold"/>
                <a:ea typeface="Now Bold"/>
                <a:cs typeface="Now Bold"/>
                <a:sym typeface="Now Bold"/>
              </a:rPr>
              <a:t>數學電子練習</a:t>
            </a:r>
          </a:p>
          <a:p>
            <a:pPr algn="ctr">
              <a:lnSpc>
                <a:spcPts val="3671"/>
              </a:lnSpc>
            </a:pPr>
            <a:r>
              <a:rPr lang="en-US" sz="3337" b="1">
                <a:solidFill>
                  <a:srgbClr val="CB7460"/>
                </a:solidFill>
                <a:latin typeface="Now Bold"/>
                <a:ea typeface="Now Bold"/>
                <a:cs typeface="Now Bold"/>
                <a:sym typeface="Now Bold"/>
              </a:rPr>
              <a:t>(第2代)</a:t>
            </a:r>
          </a:p>
          <a:p>
            <a:pPr algn="ctr">
              <a:lnSpc>
                <a:spcPts val="3671"/>
              </a:lnSpc>
            </a:pPr>
            <a:endParaRPr lang="en-US" sz="3337" b="1">
              <a:solidFill>
                <a:srgbClr val="CB7460"/>
              </a:solidFill>
              <a:latin typeface="Now Bold"/>
              <a:ea typeface="Now Bold"/>
              <a:cs typeface="Now Bold"/>
              <a:sym typeface="Now Bold"/>
            </a:endParaRPr>
          </a:p>
        </p:txBody>
      </p:sp>
      <p:grpSp>
        <p:nvGrpSpPr>
          <p:cNvPr id="30" name="Group 30"/>
          <p:cNvGrpSpPr/>
          <p:nvPr/>
        </p:nvGrpSpPr>
        <p:grpSpPr>
          <a:xfrm>
            <a:off x="3961560" y="6384325"/>
            <a:ext cx="1008185" cy="1008185"/>
            <a:chOff x="0" y="0"/>
            <a:chExt cx="6350000" cy="6350000"/>
          </a:xfrm>
        </p:grpSpPr>
        <p:sp>
          <p:nvSpPr>
            <p:cNvPr id="31" name="Freeform 31"/>
            <p:cNvSpPr/>
            <p:nvPr/>
          </p:nvSpPr>
          <p:spPr>
            <a:xfrm>
              <a:off x="0" y="0"/>
              <a:ext cx="6350000" cy="6350000"/>
            </a:xfrm>
            <a:custGeom>
              <a:avLst/>
              <a:gdLst/>
              <a:ahLst/>
              <a:cxnLst/>
              <a:rect l="l" t="t" r="r" b="b"/>
              <a:pathLst>
                <a:path w="6350000" h="6350000">
                  <a:moveTo>
                    <a:pt x="3175000" y="0"/>
                  </a:moveTo>
                  <a:cubicBezTo>
                    <a:pt x="1421496" y="0"/>
                    <a:pt x="0" y="1421496"/>
                    <a:pt x="0" y="3175000"/>
                  </a:cubicBezTo>
                  <a:cubicBezTo>
                    <a:pt x="0" y="4928504"/>
                    <a:pt x="1421496" y="6350000"/>
                    <a:pt x="3175000" y="6350000"/>
                  </a:cubicBezTo>
                  <a:cubicBezTo>
                    <a:pt x="4928504" y="6350000"/>
                    <a:pt x="6350000" y="4928504"/>
                    <a:pt x="6350000" y="3175000"/>
                  </a:cubicBezTo>
                  <a:cubicBezTo>
                    <a:pt x="6350000" y="1421496"/>
                    <a:pt x="4928504" y="0"/>
                    <a:pt x="3175000" y="0"/>
                  </a:cubicBezTo>
                  <a:close/>
                </a:path>
              </a:pathLst>
            </a:custGeom>
            <a:solidFill>
              <a:srgbClr val="FECFA7"/>
            </a:solidFill>
          </p:spPr>
          <p:txBody>
            <a:bodyPr/>
            <a:lstStyle/>
            <a:p>
              <a:endParaRPr lang="zh-HK" altLang="en-US"/>
            </a:p>
          </p:txBody>
        </p:sp>
      </p:grpSp>
      <p:sp>
        <p:nvSpPr>
          <p:cNvPr id="32" name="TextBox 32"/>
          <p:cNvSpPr txBox="1"/>
          <p:nvPr/>
        </p:nvSpPr>
        <p:spPr>
          <a:xfrm>
            <a:off x="4247602" y="6132251"/>
            <a:ext cx="341242" cy="130089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1322"/>
              </a:lnSpc>
              <a:spcBef>
                <a:spcPct val="0"/>
              </a:spcBef>
            </a:pPr>
            <a:r>
              <a:rPr lang="en-US" sz="5661">
                <a:solidFill>
                  <a:srgbClr val="FFFFFF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4</a:t>
            </a:r>
          </a:p>
        </p:txBody>
      </p:sp>
      <p:grpSp>
        <p:nvGrpSpPr>
          <p:cNvPr id="33" name="Group 33"/>
          <p:cNvGrpSpPr/>
          <p:nvPr/>
        </p:nvGrpSpPr>
        <p:grpSpPr>
          <a:xfrm>
            <a:off x="7190403" y="6990924"/>
            <a:ext cx="4118672" cy="2750867"/>
            <a:chOff x="0" y="0"/>
            <a:chExt cx="1333381" cy="890567"/>
          </a:xfrm>
        </p:grpSpPr>
        <p:sp>
          <p:nvSpPr>
            <p:cNvPr id="34" name="Freeform 34"/>
            <p:cNvSpPr/>
            <p:nvPr/>
          </p:nvSpPr>
          <p:spPr>
            <a:xfrm>
              <a:off x="0" y="0"/>
              <a:ext cx="1333381" cy="890567"/>
            </a:xfrm>
            <a:custGeom>
              <a:avLst/>
              <a:gdLst/>
              <a:ahLst/>
              <a:cxnLst/>
              <a:rect l="l" t="t" r="r" b="b"/>
              <a:pathLst>
                <a:path w="1333381" h="890567">
                  <a:moveTo>
                    <a:pt x="0" y="0"/>
                  </a:moveTo>
                  <a:lnTo>
                    <a:pt x="1333381" y="0"/>
                  </a:lnTo>
                  <a:lnTo>
                    <a:pt x="1333381" y="890567"/>
                  </a:lnTo>
                  <a:lnTo>
                    <a:pt x="0" y="890567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zh-HK" altLang="en-US"/>
            </a:p>
          </p:txBody>
        </p:sp>
        <p:sp>
          <p:nvSpPr>
            <p:cNvPr id="35" name="TextBox 35"/>
            <p:cNvSpPr txBox="1"/>
            <p:nvPr/>
          </p:nvSpPr>
          <p:spPr>
            <a:xfrm>
              <a:off x="0" y="-38100"/>
              <a:ext cx="1333381" cy="92866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36" name="TextBox 36"/>
          <p:cNvSpPr txBox="1"/>
          <p:nvPr/>
        </p:nvSpPr>
        <p:spPr>
          <a:xfrm>
            <a:off x="7357324" y="7779933"/>
            <a:ext cx="3728023" cy="93932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671"/>
              </a:lnSpc>
            </a:pPr>
            <a:r>
              <a:rPr lang="en-US" sz="3337" b="1">
                <a:solidFill>
                  <a:srgbClr val="CB7460"/>
                </a:solidFill>
                <a:latin typeface="Now Bold"/>
                <a:ea typeface="Now Bold"/>
                <a:cs typeface="Now Bold"/>
                <a:sym typeface="Now Bold"/>
              </a:rPr>
              <a:t>反思</a:t>
            </a:r>
          </a:p>
          <a:p>
            <a:pPr algn="ctr">
              <a:lnSpc>
                <a:spcPts val="3671"/>
              </a:lnSpc>
            </a:pPr>
            <a:r>
              <a:rPr lang="en-US" sz="3337" b="1">
                <a:solidFill>
                  <a:srgbClr val="CB7460"/>
                </a:solidFill>
                <a:latin typeface="Now Bold"/>
                <a:ea typeface="Now Bold"/>
                <a:cs typeface="Now Bold"/>
                <a:sym typeface="Now Bold"/>
              </a:rPr>
              <a:t>挑戰與機遇</a:t>
            </a:r>
          </a:p>
        </p:txBody>
      </p:sp>
      <p:grpSp>
        <p:nvGrpSpPr>
          <p:cNvPr id="37" name="Group 37"/>
          <p:cNvGrpSpPr/>
          <p:nvPr/>
        </p:nvGrpSpPr>
        <p:grpSpPr>
          <a:xfrm>
            <a:off x="8717243" y="6384325"/>
            <a:ext cx="1008185" cy="1008185"/>
            <a:chOff x="0" y="0"/>
            <a:chExt cx="6350000" cy="6350000"/>
          </a:xfrm>
        </p:grpSpPr>
        <p:sp>
          <p:nvSpPr>
            <p:cNvPr id="38" name="Freeform 38"/>
            <p:cNvSpPr/>
            <p:nvPr/>
          </p:nvSpPr>
          <p:spPr>
            <a:xfrm>
              <a:off x="0" y="0"/>
              <a:ext cx="6350000" cy="6350000"/>
            </a:xfrm>
            <a:custGeom>
              <a:avLst/>
              <a:gdLst/>
              <a:ahLst/>
              <a:cxnLst/>
              <a:rect l="l" t="t" r="r" b="b"/>
              <a:pathLst>
                <a:path w="6350000" h="6350000">
                  <a:moveTo>
                    <a:pt x="3175000" y="0"/>
                  </a:moveTo>
                  <a:cubicBezTo>
                    <a:pt x="1421496" y="0"/>
                    <a:pt x="0" y="1421496"/>
                    <a:pt x="0" y="3175000"/>
                  </a:cubicBezTo>
                  <a:cubicBezTo>
                    <a:pt x="0" y="4928504"/>
                    <a:pt x="1421496" y="6350000"/>
                    <a:pt x="3175000" y="6350000"/>
                  </a:cubicBezTo>
                  <a:cubicBezTo>
                    <a:pt x="4928504" y="6350000"/>
                    <a:pt x="6350000" y="4928504"/>
                    <a:pt x="6350000" y="3175000"/>
                  </a:cubicBezTo>
                  <a:cubicBezTo>
                    <a:pt x="6350000" y="1421496"/>
                    <a:pt x="4928504" y="0"/>
                    <a:pt x="3175000" y="0"/>
                  </a:cubicBezTo>
                  <a:close/>
                </a:path>
              </a:pathLst>
            </a:custGeom>
            <a:solidFill>
              <a:srgbClr val="FECFA7"/>
            </a:solidFill>
          </p:spPr>
          <p:txBody>
            <a:bodyPr/>
            <a:lstStyle/>
            <a:p>
              <a:endParaRPr lang="zh-HK" altLang="en-US"/>
            </a:p>
          </p:txBody>
        </p:sp>
      </p:grpSp>
      <p:sp>
        <p:nvSpPr>
          <p:cNvPr id="39" name="TextBox 39"/>
          <p:cNvSpPr txBox="1"/>
          <p:nvPr/>
        </p:nvSpPr>
        <p:spPr>
          <a:xfrm>
            <a:off x="9003286" y="6132251"/>
            <a:ext cx="341242" cy="130089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1322"/>
              </a:lnSpc>
              <a:spcBef>
                <a:spcPct val="0"/>
              </a:spcBef>
            </a:pPr>
            <a:r>
              <a:rPr lang="en-US" sz="5661">
                <a:solidFill>
                  <a:srgbClr val="FFFFFF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5</a:t>
            </a:r>
          </a:p>
        </p:txBody>
      </p:sp>
      <p:grpSp>
        <p:nvGrpSpPr>
          <p:cNvPr id="40" name="Group 40"/>
          <p:cNvGrpSpPr/>
          <p:nvPr/>
        </p:nvGrpSpPr>
        <p:grpSpPr>
          <a:xfrm>
            <a:off x="11947249" y="6990924"/>
            <a:ext cx="4118672" cy="2750867"/>
            <a:chOff x="0" y="0"/>
            <a:chExt cx="1333381" cy="890567"/>
          </a:xfrm>
        </p:grpSpPr>
        <p:sp>
          <p:nvSpPr>
            <p:cNvPr id="41" name="Freeform 41"/>
            <p:cNvSpPr/>
            <p:nvPr/>
          </p:nvSpPr>
          <p:spPr>
            <a:xfrm>
              <a:off x="0" y="0"/>
              <a:ext cx="1333381" cy="890567"/>
            </a:xfrm>
            <a:custGeom>
              <a:avLst/>
              <a:gdLst/>
              <a:ahLst/>
              <a:cxnLst/>
              <a:rect l="l" t="t" r="r" b="b"/>
              <a:pathLst>
                <a:path w="1333381" h="890567">
                  <a:moveTo>
                    <a:pt x="0" y="0"/>
                  </a:moveTo>
                  <a:lnTo>
                    <a:pt x="1333381" y="0"/>
                  </a:lnTo>
                  <a:lnTo>
                    <a:pt x="1333381" y="890567"/>
                  </a:lnTo>
                  <a:lnTo>
                    <a:pt x="0" y="890567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zh-HK" altLang="en-US"/>
            </a:p>
          </p:txBody>
        </p:sp>
        <p:sp>
          <p:nvSpPr>
            <p:cNvPr id="42" name="TextBox 42"/>
            <p:cNvSpPr txBox="1"/>
            <p:nvPr/>
          </p:nvSpPr>
          <p:spPr>
            <a:xfrm>
              <a:off x="0" y="-38100"/>
              <a:ext cx="1333381" cy="92866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43" name="TextBox 43"/>
          <p:cNvSpPr txBox="1"/>
          <p:nvPr/>
        </p:nvSpPr>
        <p:spPr>
          <a:xfrm>
            <a:off x="12114171" y="7779933"/>
            <a:ext cx="3728023" cy="47438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671"/>
              </a:lnSpc>
            </a:pPr>
            <a:r>
              <a:rPr lang="en-US" sz="3337" b="1">
                <a:solidFill>
                  <a:srgbClr val="CB7460"/>
                </a:solidFill>
                <a:latin typeface="Now Bold"/>
                <a:ea typeface="Now Bold"/>
                <a:cs typeface="Now Bold"/>
                <a:sym typeface="Now Bold"/>
              </a:rPr>
              <a:t>問與答</a:t>
            </a:r>
          </a:p>
        </p:txBody>
      </p:sp>
      <p:grpSp>
        <p:nvGrpSpPr>
          <p:cNvPr id="44" name="Group 44"/>
          <p:cNvGrpSpPr/>
          <p:nvPr/>
        </p:nvGrpSpPr>
        <p:grpSpPr>
          <a:xfrm>
            <a:off x="13474090" y="6384325"/>
            <a:ext cx="1008185" cy="1008185"/>
            <a:chOff x="0" y="0"/>
            <a:chExt cx="6350000" cy="6350000"/>
          </a:xfrm>
        </p:grpSpPr>
        <p:sp>
          <p:nvSpPr>
            <p:cNvPr id="45" name="Freeform 45"/>
            <p:cNvSpPr/>
            <p:nvPr/>
          </p:nvSpPr>
          <p:spPr>
            <a:xfrm>
              <a:off x="0" y="0"/>
              <a:ext cx="6350000" cy="6350000"/>
            </a:xfrm>
            <a:custGeom>
              <a:avLst/>
              <a:gdLst/>
              <a:ahLst/>
              <a:cxnLst/>
              <a:rect l="l" t="t" r="r" b="b"/>
              <a:pathLst>
                <a:path w="6350000" h="6350000">
                  <a:moveTo>
                    <a:pt x="3175000" y="0"/>
                  </a:moveTo>
                  <a:cubicBezTo>
                    <a:pt x="1421496" y="0"/>
                    <a:pt x="0" y="1421496"/>
                    <a:pt x="0" y="3175000"/>
                  </a:cubicBezTo>
                  <a:cubicBezTo>
                    <a:pt x="0" y="4928504"/>
                    <a:pt x="1421496" y="6350000"/>
                    <a:pt x="3175000" y="6350000"/>
                  </a:cubicBezTo>
                  <a:cubicBezTo>
                    <a:pt x="4928504" y="6350000"/>
                    <a:pt x="6350000" y="4928504"/>
                    <a:pt x="6350000" y="3175000"/>
                  </a:cubicBezTo>
                  <a:cubicBezTo>
                    <a:pt x="6350000" y="1421496"/>
                    <a:pt x="4928504" y="0"/>
                    <a:pt x="3175000" y="0"/>
                  </a:cubicBezTo>
                  <a:close/>
                </a:path>
              </a:pathLst>
            </a:custGeom>
            <a:solidFill>
              <a:srgbClr val="FECFA7"/>
            </a:solidFill>
          </p:spPr>
          <p:txBody>
            <a:bodyPr/>
            <a:lstStyle/>
            <a:p>
              <a:endParaRPr lang="zh-HK" altLang="en-US"/>
            </a:p>
          </p:txBody>
        </p:sp>
      </p:grpSp>
      <p:sp>
        <p:nvSpPr>
          <p:cNvPr id="46" name="TextBox 46"/>
          <p:cNvSpPr txBox="1"/>
          <p:nvPr/>
        </p:nvSpPr>
        <p:spPr>
          <a:xfrm>
            <a:off x="13760133" y="6132251"/>
            <a:ext cx="341242" cy="130089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1322"/>
              </a:lnSpc>
              <a:spcBef>
                <a:spcPct val="0"/>
              </a:spcBef>
            </a:pPr>
            <a:r>
              <a:rPr lang="en-US" sz="5661">
                <a:solidFill>
                  <a:srgbClr val="FFFFFF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5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54545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218557" y="-1317560"/>
            <a:ext cx="15686944" cy="12922120"/>
          </a:xfrm>
          <a:custGeom>
            <a:avLst/>
            <a:gdLst/>
            <a:ahLst/>
            <a:cxnLst/>
            <a:rect l="l" t="t" r="r" b="b"/>
            <a:pathLst>
              <a:path w="15686944" h="12922120">
                <a:moveTo>
                  <a:pt x="0" y="0"/>
                </a:moveTo>
                <a:lnTo>
                  <a:pt x="15686944" y="0"/>
                </a:lnTo>
                <a:lnTo>
                  <a:pt x="15686944" y="12922120"/>
                </a:lnTo>
                <a:lnTo>
                  <a:pt x="0" y="1292212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zh-HK" altLang="en-US"/>
          </a:p>
        </p:txBody>
      </p:sp>
      <p:sp>
        <p:nvSpPr>
          <p:cNvPr id="3" name="TextBox 3"/>
          <p:cNvSpPr txBox="1"/>
          <p:nvPr/>
        </p:nvSpPr>
        <p:spPr>
          <a:xfrm>
            <a:off x="1915724" y="2481828"/>
            <a:ext cx="7795546" cy="630382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3866"/>
              </a:lnSpc>
            </a:pPr>
            <a:r>
              <a:rPr lang="en-US" sz="2648">
                <a:solidFill>
                  <a:srgbClr val="545454"/>
                </a:solidFill>
                <a:latin typeface="Now"/>
                <a:ea typeface="Now"/>
                <a:cs typeface="Now"/>
                <a:sym typeface="Now"/>
              </a:rPr>
              <a:t>&lt;題目開始&gt;列出 3 + 5 = ? 。&lt;/題目結束&gt;</a:t>
            </a:r>
          </a:p>
          <a:p>
            <a:pPr algn="just">
              <a:lnSpc>
                <a:spcPts val="3866"/>
              </a:lnSpc>
            </a:pPr>
            <a:r>
              <a:rPr lang="en-US" sz="2648">
                <a:solidFill>
                  <a:srgbClr val="545454"/>
                </a:solidFill>
                <a:latin typeface="Now"/>
                <a:ea typeface="Now"/>
                <a:cs typeface="Now"/>
                <a:sym typeface="Now"/>
              </a:rPr>
              <a:t>請學生作答。</a:t>
            </a:r>
          </a:p>
          <a:p>
            <a:pPr algn="just">
              <a:lnSpc>
                <a:spcPts val="3866"/>
              </a:lnSpc>
            </a:pPr>
            <a:endParaRPr lang="en-US" sz="2648">
              <a:solidFill>
                <a:srgbClr val="545454"/>
              </a:solidFill>
              <a:latin typeface="Now"/>
              <a:ea typeface="Now"/>
              <a:cs typeface="Now"/>
              <a:sym typeface="Now"/>
            </a:endParaRPr>
          </a:p>
          <a:p>
            <a:pPr algn="just">
              <a:lnSpc>
                <a:spcPts val="3866"/>
              </a:lnSpc>
            </a:pPr>
            <a:r>
              <a:rPr lang="en-US" sz="2648">
                <a:solidFill>
                  <a:srgbClr val="545454"/>
                </a:solidFill>
                <a:latin typeface="Now"/>
                <a:ea typeface="Now"/>
                <a:cs typeface="Now"/>
                <a:sym typeface="Now"/>
              </a:rPr>
              <a:t>&lt;學生答案開始&gt;你的答案：8 &lt;/學生答案結束&gt;</a:t>
            </a:r>
          </a:p>
          <a:p>
            <a:pPr algn="just">
              <a:lnSpc>
                <a:spcPts val="3866"/>
              </a:lnSpc>
            </a:pPr>
            <a:r>
              <a:rPr lang="en-US" sz="2648">
                <a:solidFill>
                  <a:srgbClr val="545454"/>
                </a:solidFill>
                <a:latin typeface="Now"/>
                <a:ea typeface="Now"/>
                <a:cs typeface="Now"/>
                <a:sym typeface="Now"/>
              </a:rPr>
              <a:t>&lt;題解開始&gt;</a:t>
            </a:r>
          </a:p>
          <a:p>
            <a:pPr algn="just">
              <a:lnSpc>
                <a:spcPts val="3866"/>
              </a:lnSpc>
            </a:pPr>
            <a:r>
              <a:rPr lang="en-US" sz="2648">
                <a:solidFill>
                  <a:srgbClr val="545454"/>
                </a:solidFill>
                <a:latin typeface="Now"/>
                <a:ea typeface="Now"/>
                <a:cs typeface="Now"/>
                <a:sym typeface="Now"/>
              </a:rPr>
              <a:t>3 + 5</a:t>
            </a:r>
          </a:p>
          <a:p>
            <a:pPr algn="just">
              <a:lnSpc>
                <a:spcPts val="3866"/>
              </a:lnSpc>
            </a:pPr>
            <a:r>
              <a:rPr lang="en-US" sz="2648">
                <a:solidFill>
                  <a:srgbClr val="545454"/>
                </a:solidFill>
                <a:latin typeface="Now"/>
                <a:ea typeface="Now"/>
                <a:cs typeface="Now"/>
                <a:sym typeface="Now"/>
              </a:rPr>
              <a:t>@@@ + @@@@@</a:t>
            </a:r>
          </a:p>
          <a:p>
            <a:pPr algn="just">
              <a:lnSpc>
                <a:spcPts val="3866"/>
              </a:lnSpc>
            </a:pPr>
            <a:r>
              <a:rPr lang="en-US" sz="2648">
                <a:solidFill>
                  <a:srgbClr val="545454"/>
                </a:solidFill>
                <a:latin typeface="Now"/>
                <a:ea typeface="Now"/>
                <a:cs typeface="Now"/>
                <a:sym typeface="Now"/>
              </a:rPr>
              <a:t>123      45678</a:t>
            </a:r>
          </a:p>
          <a:p>
            <a:pPr algn="just">
              <a:lnSpc>
                <a:spcPts val="3866"/>
              </a:lnSpc>
            </a:pPr>
            <a:r>
              <a:rPr lang="en-US" sz="2648">
                <a:solidFill>
                  <a:srgbClr val="545454"/>
                </a:solidFill>
                <a:latin typeface="Now"/>
                <a:ea typeface="Now"/>
                <a:cs typeface="Now"/>
                <a:sym typeface="Now"/>
              </a:rPr>
              <a:t> </a:t>
            </a:r>
          </a:p>
          <a:p>
            <a:pPr algn="just">
              <a:lnSpc>
                <a:spcPts val="3866"/>
              </a:lnSpc>
            </a:pPr>
            <a:r>
              <a:rPr lang="en-US" sz="2648">
                <a:solidFill>
                  <a:srgbClr val="545454"/>
                </a:solidFill>
                <a:latin typeface="Now"/>
                <a:ea typeface="Now"/>
                <a:cs typeface="Now"/>
                <a:sym typeface="Now"/>
              </a:rPr>
              <a:t>3 + 5 = 8</a:t>
            </a:r>
          </a:p>
          <a:p>
            <a:pPr algn="just">
              <a:lnSpc>
                <a:spcPts val="3866"/>
              </a:lnSpc>
            </a:pPr>
            <a:r>
              <a:rPr lang="en-US" sz="2648">
                <a:solidFill>
                  <a:srgbClr val="545454"/>
                </a:solidFill>
                <a:latin typeface="Now"/>
                <a:ea typeface="Now"/>
                <a:cs typeface="Now"/>
                <a:sym typeface="Now"/>
              </a:rPr>
              <a:t>你的答案是8，答案正確。</a:t>
            </a:r>
          </a:p>
          <a:p>
            <a:pPr algn="just">
              <a:lnSpc>
                <a:spcPts val="3866"/>
              </a:lnSpc>
            </a:pPr>
            <a:r>
              <a:rPr lang="en-US" sz="2648">
                <a:solidFill>
                  <a:srgbClr val="545454"/>
                </a:solidFill>
                <a:latin typeface="Now"/>
                <a:ea typeface="Now"/>
                <a:cs typeface="Now"/>
                <a:sym typeface="Now"/>
              </a:rPr>
              <a:t>請輸入「y」字準備回答下一題。</a:t>
            </a:r>
          </a:p>
          <a:p>
            <a:pPr algn="just">
              <a:lnSpc>
                <a:spcPts val="3866"/>
              </a:lnSpc>
            </a:pPr>
            <a:r>
              <a:rPr lang="en-US" sz="2648">
                <a:solidFill>
                  <a:srgbClr val="545454"/>
                </a:solidFill>
                <a:latin typeface="Now"/>
                <a:ea typeface="Now"/>
                <a:cs typeface="Now"/>
                <a:sym typeface="Now"/>
              </a:rPr>
              <a:t>&lt;/題解結束&gt;</a:t>
            </a:r>
          </a:p>
        </p:txBody>
      </p:sp>
      <p:sp>
        <p:nvSpPr>
          <p:cNvPr id="4" name="Freeform 4"/>
          <p:cNvSpPr/>
          <p:nvPr/>
        </p:nvSpPr>
        <p:spPr>
          <a:xfrm>
            <a:off x="15354262" y="174067"/>
            <a:ext cx="2441958" cy="2383961"/>
          </a:xfrm>
          <a:custGeom>
            <a:avLst/>
            <a:gdLst/>
            <a:ahLst/>
            <a:cxnLst/>
            <a:rect l="l" t="t" r="r" b="b"/>
            <a:pathLst>
              <a:path w="2441958" h="2383961">
                <a:moveTo>
                  <a:pt x="0" y="0"/>
                </a:moveTo>
                <a:lnTo>
                  <a:pt x="2441957" y="0"/>
                </a:lnTo>
                <a:lnTo>
                  <a:pt x="2441957" y="2383961"/>
                </a:lnTo>
                <a:lnTo>
                  <a:pt x="0" y="2383961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zh-HK" altLang="en-US"/>
          </a:p>
        </p:txBody>
      </p:sp>
      <p:sp>
        <p:nvSpPr>
          <p:cNvPr id="5" name="Freeform 5"/>
          <p:cNvSpPr/>
          <p:nvPr/>
        </p:nvSpPr>
        <p:spPr>
          <a:xfrm>
            <a:off x="0" y="8275941"/>
            <a:ext cx="2121153" cy="1964718"/>
          </a:xfrm>
          <a:custGeom>
            <a:avLst/>
            <a:gdLst/>
            <a:ahLst/>
            <a:cxnLst/>
            <a:rect l="l" t="t" r="r" b="b"/>
            <a:pathLst>
              <a:path w="2121153" h="1964718">
                <a:moveTo>
                  <a:pt x="0" y="0"/>
                </a:moveTo>
                <a:lnTo>
                  <a:pt x="2121153" y="0"/>
                </a:lnTo>
                <a:lnTo>
                  <a:pt x="2121153" y="1964718"/>
                </a:lnTo>
                <a:lnTo>
                  <a:pt x="0" y="1964718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zh-HK" altLang="en-US"/>
          </a:p>
        </p:txBody>
      </p:sp>
      <p:sp>
        <p:nvSpPr>
          <p:cNvPr id="6" name="TextBox 6"/>
          <p:cNvSpPr txBox="1"/>
          <p:nvPr/>
        </p:nvSpPr>
        <p:spPr>
          <a:xfrm>
            <a:off x="1915724" y="495790"/>
            <a:ext cx="12582926" cy="16287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12745"/>
              </a:lnSpc>
              <a:spcBef>
                <a:spcPct val="0"/>
              </a:spcBef>
            </a:pPr>
            <a:r>
              <a:rPr lang="en-US" sz="10621">
                <a:solidFill>
                  <a:srgbClr val="545454"/>
                </a:solidFill>
                <a:latin typeface="Chewy"/>
                <a:ea typeface="Chewy"/>
                <a:cs typeface="Chewy"/>
                <a:sym typeface="Chewy"/>
              </a:rPr>
              <a:t>System Prompt設計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9463754" y="2481828"/>
            <a:ext cx="7795546" cy="605947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3720"/>
              </a:lnSpc>
            </a:pPr>
            <a:r>
              <a:rPr lang="en-US" sz="2548">
                <a:solidFill>
                  <a:srgbClr val="545454"/>
                </a:solidFill>
                <a:latin typeface="Now"/>
                <a:ea typeface="Now"/>
                <a:cs typeface="Now"/>
                <a:sym typeface="Now"/>
              </a:rPr>
              <a:t>&lt;題目開始&gt;列出 2 + 4 = ? 。&lt;/題目結束&gt;</a:t>
            </a:r>
          </a:p>
          <a:p>
            <a:pPr algn="just">
              <a:lnSpc>
                <a:spcPts val="3720"/>
              </a:lnSpc>
            </a:pPr>
            <a:r>
              <a:rPr lang="en-US" sz="2548">
                <a:solidFill>
                  <a:srgbClr val="545454"/>
                </a:solidFill>
                <a:latin typeface="Now"/>
                <a:ea typeface="Now"/>
                <a:cs typeface="Now"/>
                <a:sym typeface="Now"/>
              </a:rPr>
              <a:t>請學生作答。</a:t>
            </a:r>
          </a:p>
          <a:p>
            <a:pPr algn="just">
              <a:lnSpc>
                <a:spcPts val="3720"/>
              </a:lnSpc>
            </a:pPr>
            <a:endParaRPr lang="en-US" sz="2548">
              <a:solidFill>
                <a:srgbClr val="545454"/>
              </a:solidFill>
              <a:latin typeface="Now"/>
              <a:ea typeface="Now"/>
              <a:cs typeface="Now"/>
              <a:sym typeface="Now"/>
            </a:endParaRPr>
          </a:p>
          <a:p>
            <a:pPr algn="just">
              <a:lnSpc>
                <a:spcPts val="3720"/>
              </a:lnSpc>
            </a:pPr>
            <a:r>
              <a:rPr lang="en-US" sz="2548">
                <a:solidFill>
                  <a:srgbClr val="545454"/>
                </a:solidFill>
                <a:latin typeface="Now"/>
                <a:ea typeface="Now"/>
                <a:cs typeface="Now"/>
                <a:sym typeface="Now"/>
              </a:rPr>
              <a:t>&lt;學生答案開始&gt;你的答案：7 &lt;/學生答案結束&gt;</a:t>
            </a:r>
          </a:p>
          <a:p>
            <a:pPr algn="just">
              <a:lnSpc>
                <a:spcPts val="3720"/>
              </a:lnSpc>
            </a:pPr>
            <a:r>
              <a:rPr lang="en-US" sz="2548">
                <a:solidFill>
                  <a:srgbClr val="545454"/>
                </a:solidFill>
                <a:latin typeface="Now"/>
                <a:ea typeface="Now"/>
                <a:cs typeface="Now"/>
                <a:sym typeface="Now"/>
              </a:rPr>
              <a:t>&lt;題解開始&gt;</a:t>
            </a:r>
          </a:p>
          <a:p>
            <a:pPr algn="just">
              <a:lnSpc>
                <a:spcPts val="3720"/>
              </a:lnSpc>
            </a:pPr>
            <a:r>
              <a:rPr lang="en-US" sz="2548">
                <a:solidFill>
                  <a:srgbClr val="545454"/>
                </a:solidFill>
                <a:latin typeface="Now"/>
                <a:ea typeface="Now"/>
                <a:cs typeface="Now"/>
                <a:sym typeface="Now"/>
              </a:rPr>
              <a:t>2 + 4</a:t>
            </a:r>
          </a:p>
          <a:p>
            <a:pPr algn="just">
              <a:lnSpc>
                <a:spcPts val="3720"/>
              </a:lnSpc>
            </a:pPr>
            <a:r>
              <a:rPr lang="en-US" sz="2548">
                <a:solidFill>
                  <a:srgbClr val="545454"/>
                </a:solidFill>
                <a:latin typeface="Now"/>
                <a:ea typeface="Now"/>
                <a:cs typeface="Now"/>
                <a:sym typeface="Now"/>
              </a:rPr>
              <a:t>@@ + @@@@</a:t>
            </a:r>
          </a:p>
          <a:p>
            <a:pPr algn="just">
              <a:lnSpc>
                <a:spcPts val="3720"/>
              </a:lnSpc>
            </a:pPr>
            <a:r>
              <a:rPr lang="en-US" sz="2548">
                <a:solidFill>
                  <a:srgbClr val="545454"/>
                </a:solidFill>
                <a:latin typeface="Now"/>
                <a:ea typeface="Now"/>
                <a:cs typeface="Now"/>
                <a:sym typeface="Now"/>
              </a:rPr>
              <a:t>12      3456</a:t>
            </a:r>
          </a:p>
          <a:p>
            <a:pPr algn="just">
              <a:lnSpc>
                <a:spcPts val="3720"/>
              </a:lnSpc>
            </a:pPr>
            <a:r>
              <a:rPr lang="en-US" sz="2548">
                <a:solidFill>
                  <a:srgbClr val="545454"/>
                </a:solidFill>
                <a:latin typeface="Now"/>
                <a:ea typeface="Now"/>
                <a:cs typeface="Now"/>
                <a:sym typeface="Now"/>
              </a:rPr>
              <a:t> </a:t>
            </a:r>
          </a:p>
          <a:p>
            <a:pPr algn="just">
              <a:lnSpc>
                <a:spcPts val="3720"/>
              </a:lnSpc>
            </a:pPr>
            <a:r>
              <a:rPr lang="en-US" sz="2548">
                <a:solidFill>
                  <a:srgbClr val="545454"/>
                </a:solidFill>
                <a:latin typeface="Now"/>
                <a:ea typeface="Now"/>
                <a:cs typeface="Now"/>
                <a:sym typeface="Now"/>
              </a:rPr>
              <a:t>2 + 4 = 6</a:t>
            </a:r>
          </a:p>
          <a:p>
            <a:pPr algn="just">
              <a:lnSpc>
                <a:spcPts val="3720"/>
              </a:lnSpc>
            </a:pPr>
            <a:r>
              <a:rPr lang="en-US" sz="2548">
                <a:solidFill>
                  <a:srgbClr val="545454"/>
                </a:solidFill>
                <a:latin typeface="Now"/>
                <a:ea typeface="Now"/>
                <a:cs typeface="Now"/>
                <a:sym typeface="Now"/>
              </a:rPr>
              <a:t>你的答案是7，答案不正確。</a:t>
            </a:r>
          </a:p>
          <a:p>
            <a:pPr algn="just">
              <a:lnSpc>
                <a:spcPts val="3720"/>
              </a:lnSpc>
            </a:pPr>
            <a:r>
              <a:rPr lang="en-US" sz="2548">
                <a:solidFill>
                  <a:srgbClr val="545454"/>
                </a:solidFill>
                <a:latin typeface="Now"/>
                <a:ea typeface="Now"/>
                <a:cs typeface="Now"/>
                <a:sym typeface="Now"/>
              </a:rPr>
              <a:t>請輸入「y」字準備回答下一題。</a:t>
            </a:r>
          </a:p>
          <a:p>
            <a:pPr algn="just">
              <a:lnSpc>
                <a:spcPts val="3720"/>
              </a:lnSpc>
            </a:pPr>
            <a:r>
              <a:rPr lang="en-US" sz="2548">
                <a:solidFill>
                  <a:srgbClr val="545454"/>
                </a:solidFill>
                <a:latin typeface="Now"/>
                <a:ea typeface="Now"/>
                <a:cs typeface="Now"/>
                <a:sym typeface="Now"/>
              </a:rPr>
              <a:t>&lt;/題解結束&gt;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54545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218557" y="-1317560"/>
            <a:ext cx="15686944" cy="12922120"/>
          </a:xfrm>
          <a:custGeom>
            <a:avLst/>
            <a:gdLst/>
            <a:ahLst/>
            <a:cxnLst/>
            <a:rect l="l" t="t" r="r" b="b"/>
            <a:pathLst>
              <a:path w="15686944" h="12922120">
                <a:moveTo>
                  <a:pt x="0" y="0"/>
                </a:moveTo>
                <a:lnTo>
                  <a:pt x="15686944" y="0"/>
                </a:lnTo>
                <a:lnTo>
                  <a:pt x="15686944" y="12922120"/>
                </a:lnTo>
                <a:lnTo>
                  <a:pt x="0" y="1292212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zh-HK" altLang="en-US"/>
          </a:p>
        </p:txBody>
      </p:sp>
      <p:sp>
        <p:nvSpPr>
          <p:cNvPr id="3" name="Freeform 3"/>
          <p:cNvSpPr/>
          <p:nvPr/>
        </p:nvSpPr>
        <p:spPr>
          <a:xfrm>
            <a:off x="15354262" y="174067"/>
            <a:ext cx="2441958" cy="2383961"/>
          </a:xfrm>
          <a:custGeom>
            <a:avLst/>
            <a:gdLst/>
            <a:ahLst/>
            <a:cxnLst/>
            <a:rect l="l" t="t" r="r" b="b"/>
            <a:pathLst>
              <a:path w="2441958" h="2383961">
                <a:moveTo>
                  <a:pt x="0" y="0"/>
                </a:moveTo>
                <a:lnTo>
                  <a:pt x="2441957" y="0"/>
                </a:lnTo>
                <a:lnTo>
                  <a:pt x="2441957" y="2383961"/>
                </a:lnTo>
                <a:lnTo>
                  <a:pt x="0" y="2383961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zh-HK" altLang="en-US"/>
          </a:p>
        </p:txBody>
      </p:sp>
      <p:sp>
        <p:nvSpPr>
          <p:cNvPr id="4" name="Freeform 4"/>
          <p:cNvSpPr/>
          <p:nvPr/>
        </p:nvSpPr>
        <p:spPr>
          <a:xfrm>
            <a:off x="0" y="8275941"/>
            <a:ext cx="2121153" cy="1964718"/>
          </a:xfrm>
          <a:custGeom>
            <a:avLst/>
            <a:gdLst/>
            <a:ahLst/>
            <a:cxnLst/>
            <a:rect l="l" t="t" r="r" b="b"/>
            <a:pathLst>
              <a:path w="2121153" h="1964718">
                <a:moveTo>
                  <a:pt x="0" y="0"/>
                </a:moveTo>
                <a:lnTo>
                  <a:pt x="2121153" y="0"/>
                </a:lnTo>
                <a:lnTo>
                  <a:pt x="2121153" y="1964718"/>
                </a:lnTo>
                <a:lnTo>
                  <a:pt x="0" y="1964718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zh-HK" altLang="en-US"/>
          </a:p>
        </p:txBody>
      </p:sp>
      <p:sp>
        <p:nvSpPr>
          <p:cNvPr id="5" name="Freeform 5"/>
          <p:cNvSpPr/>
          <p:nvPr/>
        </p:nvSpPr>
        <p:spPr>
          <a:xfrm>
            <a:off x="2710199" y="7301920"/>
            <a:ext cx="12867602" cy="2460929"/>
          </a:xfrm>
          <a:custGeom>
            <a:avLst/>
            <a:gdLst/>
            <a:ahLst/>
            <a:cxnLst/>
            <a:rect l="l" t="t" r="r" b="b"/>
            <a:pathLst>
              <a:path w="12867602" h="2460929">
                <a:moveTo>
                  <a:pt x="0" y="0"/>
                </a:moveTo>
                <a:lnTo>
                  <a:pt x="12867602" y="0"/>
                </a:lnTo>
                <a:lnTo>
                  <a:pt x="12867602" y="2460928"/>
                </a:lnTo>
                <a:lnTo>
                  <a:pt x="0" y="2460928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tretch>
              <a:fillRect/>
            </a:stretch>
          </a:blipFill>
        </p:spPr>
        <p:txBody>
          <a:bodyPr/>
          <a:lstStyle/>
          <a:p>
            <a:endParaRPr lang="zh-HK" altLang="en-US"/>
          </a:p>
        </p:txBody>
      </p:sp>
      <p:sp>
        <p:nvSpPr>
          <p:cNvPr id="6" name="Freeform 6"/>
          <p:cNvSpPr/>
          <p:nvPr/>
        </p:nvSpPr>
        <p:spPr>
          <a:xfrm>
            <a:off x="5398814" y="4814479"/>
            <a:ext cx="10590415" cy="2223591"/>
          </a:xfrm>
          <a:custGeom>
            <a:avLst/>
            <a:gdLst/>
            <a:ahLst/>
            <a:cxnLst/>
            <a:rect l="l" t="t" r="r" b="b"/>
            <a:pathLst>
              <a:path w="10590415" h="2223591">
                <a:moveTo>
                  <a:pt x="0" y="0"/>
                </a:moveTo>
                <a:lnTo>
                  <a:pt x="10590416" y="0"/>
                </a:lnTo>
                <a:lnTo>
                  <a:pt x="10590416" y="2223591"/>
                </a:lnTo>
                <a:lnTo>
                  <a:pt x="0" y="2223591"/>
                </a:lnTo>
                <a:lnTo>
                  <a:pt x="0" y="0"/>
                </a:lnTo>
                <a:close/>
              </a:path>
            </a:pathLst>
          </a:custGeom>
          <a:blipFill>
            <a:blip r:embed="rId9"/>
            <a:stretch>
              <a:fillRect r="-15047"/>
            </a:stretch>
          </a:blipFill>
        </p:spPr>
        <p:txBody>
          <a:bodyPr/>
          <a:lstStyle/>
          <a:p>
            <a:endParaRPr lang="zh-HK" altLang="en-US"/>
          </a:p>
        </p:txBody>
      </p:sp>
      <p:sp>
        <p:nvSpPr>
          <p:cNvPr id="7" name="Freeform 7"/>
          <p:cNvSpPr/>
          <p:nvPr/>
        </p:nvSpPr>
        <p:spPr>
          <a:xfrm>
            <a:off x="2121153" y="2124565"/>
            <a:ext cx="10256994" cy="2423215"/>
          </a:xfrm>
          <a:custGeom>
            <a:avLst/>
            <a:gdLst/>
            <a:ahLst/>
            <a:cxnLst/>
            <a:rect l="l" t="t" r="r" b="b"/>
            <a:pathLst>
              <a:path w="10256994" h="2423215">
                <a:moveTo>
                  <a:pt x="0" y="0"/>
                </a:moveTo>
                <a:lnTo>
                  <a:pt x="10256995" y="0"/>
                </a:lnTo>
                <a:lnTo>
                  <a:pt x="10256995" y="2423214"/>
                </a:lnTo>
                <a:lnTo>
                  <a:pt x="0" y="2423214"/>
                </a:lnTo>
                <a:lnTo>
                  <a:pt x="0" y="0"/>
                </a:lnTo>
                <a:close/>
              </a:path>
            </a:pathLst>
          </a:custGeom>
          <a:blipFill>
            <a:blip r:embed="rId10"/>
            <a:stretch>
              <a:fillRect/>
            </a:stretch>
          </a:blipFill>
        </p:spPr>
        <p:txBody>
          <a:bodyPr/>
          <a:lstStyle/>
          <a:p>
            <a:endParaRPr lang="zh-HK" altLang="en-US"/>
          </a:p>
        </p:txBody>
      </p:sp>
      <p:sp>
        <p:nvSpPr>
          <p:cNvPr id="8" name="TextBox 8"/>
          <p:cNvSpPr txBox="1"/>
          <p:nvPr/>
        </p:nvSpPr>
        <p:spPr>
          <a:xfrm>
            <a:off x="1915724" y="495790"/>
            <a:ext cx="12582926" cy="16287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12745"/>
              </a:lnSpc>
              <a:spcBef>
                <a:spcPct val="0"/>
              </a:spcBef>
            </a:pPr>
            <a:r>
              <a:rPr lang="en-US" sz="10621">
                <a:solidFill>
                  <a:srgbClr val="545454"/>
                </a:solidFill>
                <a:latin typeface="Chewy"/>
                <a:ea typeface="Chewy"/>
                <a:cs typeface="Chewy"/>
                <a:sym typeface="Chewy"/>
              </a:rPr>
              <a:t>System Prompt設計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9EDF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2989643" y="-612063"/>
            <a:ext cx="12413197" cy="11075717"/>
          </a:xfrm>
          <a:custGeom>
            <a:avLst/>
            <a:gdLst/>
            <a:ahLst/>
            <a:cxnLst/>
            <a:rect l="l" t="t" r="r" b="b"/>
            <a:pathLst>
              <a:path w="12413197" h="11075717">
                <a:moveTo>
                  <a:pt x="0" y="0"/>
                </a:moveTo>
                <a:lnTo>
                  <a:pt x="12413197" y="0"/>
                </a:lnTo>
                <a:lnTo>
                  <a:pt x="12413197" y="11075717"/>
                </a:lnTo>
                <a:lnTo>
                  <a:pt x="0" y="11075717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r="-1105"/>
            </a:stretch>
          </a:blipFill>
        </p:spPr>
        <p:txBody>
          <a:bodyPr/>
          <a:lstStyle/>
          <a:p>
            <a:endParaRPr lang="zh-HK" altLang="en-US"/>
          </a:p>
        </p:txBody>
      </p:sp>
      <p:sp>
        <p:nvSpPr>
          <p:cNvPr id="3" name="TextBox 3"/>
          <p:cNvSpPr txBox="1"/>
          <p:nvPr/>
        </p:nvSpPr>
        <p:spPr>
          <a:xfrm>
            <a:off x="2937402" y="1905292"/>
            <a:ext cx="12413197" cy="548842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1479"/>
              </a:lnSpc>
            </a:pPr>
            <a:r>
              <a:rPr lang="en-US" sz="8199" dirty="0" err="1">
                <a:solidFill>
                  <a:srgbClr val="156C99"/>
                </a:solidFill>
                <a:latin typeface="Chewy"/>
                <a:ea typeface="Chewy"/>
                <a:cs typeface="Chewy"/>
                <a:sym typeface="Chewy"/>
              </a:rPr>
              <a:t>數學科Chatbot</a:t>
            </a:r>
            <a:endParaRPr lang="en-US" sz="8199" dirty="0">
              <a:solidFill>
                <a:srgbClr val="156C99"/>
              </a:solidFill>
              <a:latin typeface="Chewy"/>
              <a:ea typeface="Chewy"/>
              <a:cs typeface="Chewy"/>
              <a:sym typeface="Chewy"/>
            </a:endParaRPr>
          </a:p>
          <a:p>
            <a:pPr algn="ctr">
              <a:lnSpc>
                <a:spcPts val="11479"/>
              </a:lnSpc>
            </a:pPr>
            <a:r>
              <a:rPr lang="en-US" sz="8199" dirty="0" err="1">
                <a:solidFill>
                  <a:srgbClr val="156C99"/>
                </a:solidFill>
                <a:latin typeface="Chewy"/>
                <a:ea typeface="Chewy"/>
                <a:cs typeface="Chewy"/>
                <a:sym typeface="Chewy"/>
              </a:rPr>
              <a:t>電子練習</a:t>
            </a:r>
            <a:r>
              <a:rPr lang="en-US" sz="8199" dirty="0">
                <a:solidFill>
                  <a:srgbClr val="156C99"/>
                </a:solidFill>
                <a:latin typeface="Chewy"/>
                <a:ea typeface="Chewy"/>
                <a:cs typeface="Chewy"/>
                <a:sym typeface="Chewy"/>
              </a:rPr>
              <a:t>(第2代)</a:t>
            </a:r>
            <a:r>
              <a:rPr lang="en-US" sz="8199" dirty="0" err="1">
                <a:solidFill>
                  <a:srgbClr val="156C99"/>
                </a:solidFill>
                <a:latin typeface="Chewy"/>
                <a:ea typeface="Chewy"/>
                <a:cs typeface="Chewy"/>
                <a:sym typeface="Chewy"/>
              </a:rPr>
              <a:t>試用</a:t>
            </a:r>
            <a:endParaRPr lang="en-US" sz="8199" dirty="0">
              <a:solidFill>
                <a:srgbClr val="156C99"/>
              </a:solidFill>
              <a:latin typeface="Chewy"/>
              <a:ea typeface="Chewy"/>
              <a:cs typeface="Chewy"/>
              <a:sym typeface="Chewy"/>
            </a:endParaRPr>
          </a:p>
          <a:p>
            <a:pPr marL="0" lvl="0" indent="0" algn="ctr">
              <a:lnSpc>
                <a:spcPts val="23322"/>
              </a:lnSpc>
            </a:pPr>
            <a:endParaRPr lang="en-US" sz="8199" dirty="0">
              <a:solidFill>
                <a:srgbClr val="156C99"/>
              </a:solidFill>
              <a:latin typeface="Chewy"/>
              <a:ea typeface="Chewy"/>
              <a:cs typeface="Chewy"/>
              <a:sym typeface="Chewy"/>
            </a:endParaRPr>
          </a:p>
        </p:txBody>
      </p:sp>
      <p:sp>
        <p:nvSpPr>
          <p:cNvPr id="4" name="Freeform 4"/>
          <p:cNvSpPr/>
          <p:nvPr/>
        </p:nvSpPr>
        <p:spPr>
          <a:xfrm flipH="1">
            <a:off x="426291" y="247510"/>
            <a:ext cx="3898432" cy="4895990"/>
          </a:xfrm>
          <a:custGeom>
            <a:avLst/>
            <a:gdLst/>
            <a:ahLst/>
            <a:cxnLst/>
            <a:rect l="l" t="t" r="r" b="b"/>
            <a:pathLst>
              <a:path w="3898432" h="4895990">
                <a:moveTo>
                  <a:pt x="3898433" y="0"/>
                </a:moveTo>
                <a:lnTo>
                  <a:pt x="0" y="0"/>
                </a:lnTo>
                <a:lnTo>
                  <a:pt x="0" y="4895990"/>
                </a:lnTo>
                <a:lnTo>
                  <a:pt x="3898433" y="4895990"/>
                </a:lnTo>
                <a:lnTo>
                  <a:pt x="3898433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zh-HK" altLang="en-US"/>
          </a:p>
        </p:txBody>
      </p:sp>
      <p:sp>
        <p:nvSpPr>
          <p:cNvPr id="5" name="Freeform 5"/>
          <p:cNvSpPr/>
          <p:nvPr/>
        </p:nvSpPr>
        <p:spPr>
          <a:xfrm>
            <a:off x="13590304" y="5703371"/>
            <a:ext cx="4894892" cy="4760283"/>
          </a:xfrm>
          <a:custGeom>
            <a:avLst/>
            <a:gdLst/>
            <a:ahLst/>
            <a:cxnLst/>
            <a:rect l="l" t="t" r="r" b="b"/>
            <a:pathLst>
              <a:path w="4894892" h="4760283">
                <a:moveTo>
                  <a:pt x="0" y="0"/>
                </a:moveTo>
                <a:lnTo>
                  <a:pt x="4894893" y="0"/>
                </a:lnTo>
                <a:lnTo>
                  <a:pt x="4894893" y="4760283"/>
                </a:lnTo>
                <a:lnTo>
                  <a:pt x="0" y="4760283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zh-HK" altLang="en-US"/>
          </a:p>
        </p:txBody>
      </p:sp>
      <p:pic>
        <p:nvPicPr>
          <p:cNvPr id="7" name="圖片 6">
            <a:extLst>
              <a:ext uri="{FF2B5EF4-FFF2-40B4-BE49-F238E27FC236}">
                <a16:creationId xmlns:a16="http://schemas.microsoft.com/office/drawing/2014/main" id="{CEB54568-A6B9-463E-BDD8-72D5F60112B7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858000" y="5182751"/>
            <a:ext cx="4252673" cy="4421934"/>
          </a:xfrm>
          <a:prstGeom prst="rect">
            <a:avLst/>
          </a:prstGeom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DD4AAE4-6E5B-D1B9-FCD6-65C5A1E22D8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4">
            <a:extLst>
              <a:ext uri="{FF2B5EF4-FFF2-40B4-BE49-F238E27FC236}">
                <a16:creationId xmlns:a16="http://schemas.microsoft.com/office/drawing/2014/main" id="{6062378E-9DF8-70D7-488C-613AEE35E93C}"/>
              </a:ext>
            </a:extLst>
          </p:cNvPr>
          <p:cNvSpPr/>
          <p:nvPr/>
        </p:nvSpPr>
        <p:spPr>
          <a:xfrm flipH="1">
            <a:off x="426291" y="247510"/>
            <a:ext cx="3898432" cy="4895990"/>
          </a:xfrm>
          <a:custGeom>
            <a:avLst/>
            <a:gdLst/>
            <a:ahLst/>
            <a:cxnLst/>
            <a:rect l="l" t="t" r="r" b="b"/>
            <a:pathLst>
              <a:path w="3898432" h="4895990">
                <a:moveTo>
                  <a:pt x="3898433" y="0"/>
                </a:moveTo>
                <a:lnTo>
                  <a:pt x="0" y="0"/>
                </a:lnTo>
                <a:lnTo>
                  <a:pt x="0" y="4895990"/>
                </a:lnTo>
                <a:lnTo>
                  <a:pt x="3898433" y="4895990"/>
                </a:lnTo>
                <a:lnTo>
                  <a:pt x="3898433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zh-HK" altLang="en-US"/>
          </a:p>
        </p:txBody>
      </p:sp>
      <p:sp>
        <p:nvSpPr>
          <p:cNvPr id="5" name="Freeform 5">
            <a:extLst>
              <a:ext uri="{FF2B5EF4-FFF2-40B4-BE49-F238E27FC236}">
                <a16:creationId xmlns:a16="http://schemas.microsoft.com/office/drawing/2014/main" id="{27CACA31-28A8-0DDA-9E74-1C085A213756}"/>
              </a:ext>
            </a:extLst>
          </p:cNvPr>
          <p:cNvSpPr/>
          <p:nvPr/>
        </p:nvSpPr>
        <p:spPr>
          <a:xfrm>
            <a:off x="13590304" y="5703371"/>
            <a:ext cx="4894892" cy="4760283"/>
          </a:xfrm>
          <a:custGeom>
            <a:avLst/>
            <a:gdLst/>
            <a:ahLst/>
            <a:cxnLst/>
            <a:rect l="l" t="t" r="r" b="b"/>
            <a:pathLst>
              <a:path w="4894892" h="4760283">
                <a:moveTo>
                  <a:pt x="0" y="0"/>
                </a:moveTo>
                <a:lnTo>
                  <a:pt x="4894893" y="0"/>
                </a:lnTo>
                <a:lnTo>
                  <a:pt x="4894893" y="4760283"/>
                </a:lnTo>
                <a:lnTo>
                  <a:pt x="0" y="4760283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zh-HK" altLang="en-US"/>
          </a:p>
        </p:txBody>
      </p:sp>
      <p:pic>
        <p:nvPicPr>
          <p:cNvPr id="12" name="圖片 11">
            <a:extLst>
              <a:ext uri="{FF2B5EF4-FFF2-40B4-BE49-F238E27FC236}">
                <a16:creationId xmlns:a16="http://schemas.microsoft.com/office/drawing/2014/main" id="{5EB2566A-E247-483F-36BA-6F76BCDA873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08965" y="495300"/>
            <a:ext cx="7240010" cy="5877745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14" name="圖片 13">
            <a:extLst>
              <a:ext uri="{FF2B5EF4-FFF2-40B4-BE49-F238E27FC236}">
                <a16:creationId xmlns:a16="http://schemas.microsoft.com/office/drawing/2014/main" id="{4BB1301E-5CCB-EE97-D52F-097286866C0A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460200" y="3181173"/>
            <a:ext cx="5900305" cy="6610527"/>
          </a:xfrm>
          <a:prstGeom prst="rect">
            <a:avLst/>
          </a:prstGeom>
        </p:spPr>
      </p:pic>
      <p:pic>
        <p:nvPicPr>
          <p:cNvPr id="16" name="圖片 15">
            <a:extLst>
              <a:ext uri="{FF2B5EF4-FFF2-40B4-BE49-F238E27FC236}">
                <a16:creationId xmlns:a16="http://schemas.microsoft.com/office/drawing/2014/main" id="{7A60C7B5-1B0C-AA7B-01C7-714281DCDBA1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144000" y="1659163"/>
            <a:ext cx="6630325" cy="238158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18" name="圖片 17">
            <a:extLst>
              <a:ext uri="{FF2B5EF4-FFF2-40B4-BE49-F238E27FC236}">
                <a16:creationId xmlns:a16="http://schemas.microsoft.com/office/drawing/2014/main" id="{8DADEDB3-A2A9-1A7C-48E6-48CEACB7E1E5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697380" y="4487008"/>
            <a:ext cx="9164329" cy="2429214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415972874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9EDF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2989643" y="-612063"/>
            <a:ext cx="12413197" cy="11075717"/>
          </a:xfrm>
          <a:custGeom>
            <a:avLst/>
            <a:gdLst/>
            <a:ahLst/>
            <a:cxnLst/>
            <a:rect l="l" t="t" r="r" b="b"/>
            <a:pathLst>
              <a:path w="12413197" h="11075717">
                <a:moveTo>
                  <a:pt x="0" y="0"/>
                </a:moveTo>
                <a:lnTo>
                  <a:pt x="12413197" y="0"/>
                </a:lnTo>
                <a:lnTo>
                  <a:pt x="12413197" y="11075717"/>
                </a:lnTo>
                <a:lnTo>
                  <a:pt x="0" y="11075717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r="-1105"/>
            </a:stretch>
          </a:blipFill>
        </p:spPr>
        <p:txBody>
          <a:bodyPr/>
          <a:lstStyle/>
          <a:p>
            <a:endParaRPr lang="zh-HK" altLang="en-US"/>
          </a:p>
        </p:txBody>
      </p:sp>
      <p:sp>
        <p:nvSpPr>
          <p:cNvPr id="3" name="TextBox 3"/>
          <p:cNvSpPr txBox="1"/>
          <p:nvPr/>
        </p:nvSpPr>
        <p:spPr>
          <a:xfrm>
            <a:off x="2937402" y="1752892"/>
            <a:ext cx="12413197" cy="26098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21000"/>
              </a:lnSpc>
            </a:pPr>
            <a:r>
              <a:rPr lang="en-US" sz="15000" dirty="0" err="1">
                <a:solidFill>
                  <a:srgbClr val="156C99"/>
                </a:solidFill>
                <a:latin typeface="Chewy"/>
                <a:ea typeface="Chewy"/>
                <a:cs typeface="Chewy"/>
                <a:sym typeface="Chewy"/>
              </a:rPr>
              <a:t>學生</a:t>
            </a:r>
            <a:r>
              <a:rPr lang="zh-TW" altLang="en-US" sz="15000" dirty="0">
                <a:solidFill>
                  <a:srgbClr val="156C99"/>
                </a:solidFill>
                <a:latin typeface="Chewy"/>
                <a:ea typeface="Chewy"/>
                <a:cs typeface="Chewy"/>
                <a:sym typeface="Chewy"/>
              </a:rPr>
              <a:t>想法</a:t>
            </a:r>
            <a:endParaRPr lang="en-US" sz="15000" dirty="0">
              <a:solidFill>
                <a:srgbClr val="156C99"/>
              </a:solidFill>
              <a:latin typeface="Chewy"/>
              <a:ea typeface="Chewy"/>
              <a:cs typeface="Chewy"/>
              <a:sym typeface="Chewy"/>
            </a:endParaRPr>
          </a:p>
        </p:txBody>
      </p:sp>
      <p:sp>
        <p:nvSpPr>
          <p:cNvPr id="4" name="Freeform 4"/>
          <p:cNvSpPr/>
          <p:nvPr/>
        </p:nvSpPr>
        <p:spPr>
          <a:xfrm flipH="1">
            <a:off x="426291" y="247510"/>
            <a:ext cx="3898432" cy="4895990"/>
          </a:xfrm>
          <a:custGeom>
            <a:avLst/>
            <a:gdLst/>
            <a:ahLst/>
            <a:cxnLst/>
            <a:rect l="l" t="t" r="r" b="b"/>
            <a:pathLst>
              <a:path w="3898432" h="4895990">
                <a:moveTo>
                  <a:pt x="3898433" y="0"/>
                </a:moveTo>
                <a:lnTo>
                  <a:pt x="0" y="0"/>
                </a:lnTo>
                <a:lnTo>
                  <a:pt x="0" y="4895990"/>
                </a:lnTo>
                <a:lnTo>
                  <a:pt x="3898433" y="4895990"/>
                </a:lnTo>
                <a:lnTo>
                  <a:pt x="3898433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zh-HK" altLang="en-US"/>
          </a:p>
        </p:txBody>
      </p:sp>
      <p:sp>
        <p:nvSpPr>
          <p:cNvPr id="5" name="Freeform 5"/>
          <p:cNvSpPr/>
          <p:nvPr/>
        </p:nvSpPr>
        <p:spPr>
          <a:xfrm>
            <a:off x="13590304" y="5703371"/>
            <a:ext cx="4894892" cy="4760283"/>
          </a:xfrm>
          <a:custGeom>
            <a:avLst/>
            <a:gdLst/>
            <a:ahLst/>
            <a:cxnLst/>
            <a:rect l="l" t="t" r="r" b="b"/>
            <a:pathLst>
              <a:path w="4894892" h="4760283">
                <a:moveTo>
                  <a:pt x="0" y="0"/>
                </a:moveTo>
                <a:lnTo>
                  <a:pt x="4894893" y="0"/>
                </a:lnTo>
                <a:lnTo>
                  <a:pt x="4894893" y="4760283"/>
                </a:lnTo>
                <a:lnTo>
                  <a:pt x="0" y="4760283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zh-HK" altLang="en-US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1" name="Google Shape;451;p15"/>
          <p:cNvSpPr txBox="1">
            <a:spLocks noGrp="1"/>
          </p:cNvSpPr>
          <p:nvPr>
            <p:ph type="title"/>
          </p:nvPr>
        </p:nvSpPr>
        <p:spPr>
          <a:xfrm>
            <a:off x="1546200" y="280446"/>
            <a:ext cx="15408000" cy="1145400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182850" tIns="182850" rIns="182850" bIns="182850" rtlCol="0" anchor="ctr" anchorCtr="0">
            <a:noAutofit/>
          </a:bodyPr>
          <a:lstStyle/>
          <a:p>
            <a:r>
              <a:rPr lang="zh-TW" altLang="en-US" sz="13200">
                <a:latin typeface="DFKai-SB"/>
                <a:ea typeface="DFKai-SB"/>
                <a:cs typeface="DFKai-SB"/>
                <a:sym typeface="DFKai-SB"/>
              </a:rPr>
              <a:t>訪談</a:t>
            </a:r>
            <a:r>
              <a:rPr lang="en-US" altLang="zh-TW" sz="13200">
                <a:latin typeface="DFKai-SB"/>
                <a:ea typeface="DFKai-SB"/>
                <a:cs typeface="DFKai-SB"/>
                <a:sym typeface="DFKai-SB"/>
              </a:rPr>
              <a:t>(</a:t>
            </a:r>
            <a:r>
              <a:rPr lang="zh-TW" altLang="en-US" sz="13200">
                <a:latin typeface="DFKai-SB"/>
                <a:ea typeface="DFKai-SB"/>
                <a:cs typeface="DFKai-SB"/>
                <a:sym typeface="DFKai-SB"/>
              </a:rPr>
              <a:t>四位同學</a:t>
            </a:r>
            <a:r>
              <a:rPr lang="en-US" altLang="zh-TW" sz="13200">
                <a:latin typeface="DFKai-SB"/>
                <a:ea typeface="DFKai-SB"/>
                <a:cs typeface="DFKai-SB"/>
                <a:sym typeface="DFKai-SB"/>
              </a:rPr>
              <a:t>)</a:t>
            </a:r>
            <a:endParaRPr sz="13200">
              <a:latin typeface="DFKai-SB"/>
              <a:ea typeface="DFKai-SB"/>
              <a:cs typeface="DFKai-SB"/>
              <a:sym typeface="DFKai-SB"/>
            </a:endParaRPr>
          </a:p>
        </p:txBody>
      </p:sp>
      <p:sp>
        <p:nvSpPr>
          <p:cNvPr id="452" name="Google Shape;452;p15"/>
          <p:cNvSpPr txBox="1"/>
          <p:nvPr/>
        </p:nvSpPr>
        <p:spPr>
          <a:xfrm>
            <a:off x="563033" y="2315062"/>
            <a:ext cx="12052302" cy="3877904"/>
          </a:xfrm>
          <a:prstGeom prst="rect">
            <a:avLst/>
          </a:prstGeom>
          <a:solidFill>
            <a:schemeClr val="lt1"/>
          </a:solidFill>
          <a:ln w="28575" cap="flat" cmpd="sng">
            <a:solidFill>
              <a:srgbClr val="00B05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82850" tIns="91400" rIns="182850" bIns="91400" anchor="t" anchorCtr="0">
            <a:spAutoFit/>
          </a:bodyPr>
          <a:lstStyle/>
          <a:p>
            <a:pPr>
              <a:buClr>
                <a:srgbClr val="000000"/>
              </a:buClr>
              <a:buSzPts val="2400"/>
            </a:pPr>
            <a:r>
              <a:rPr lang="en-US" altLang="zh-TW" sz="4800" u="sng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ChatBot</a:t>
            </a:r>
            <a:r>
              <a:rPr lang="zh-TW" altLang="en-US" sz="4800" u="sng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重温</a:t>
            </a:r>
            <a:endParaRPr sz="4800" u="sng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914400" indent="-914400">
              <a:buClr>
                <a:srgbClr val="000000"/>
              </a:buClr>
              <a:buSzPts val="2400"/>
              <a:buFont typeface="Arial"/>
              <a:buChar char="•"/>
            </a:pPr>
            <a:r>
              <a:rPr lang="en-US" altLang="zh-TW" sz="4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AI</a:t>
            </a:r>
            <a:r>
              <a:rPr lang="zh-TW" altLang="en-US" sz="4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就同類題目能</a:t>
            </a:r>
            <a:r>
              <a:rPr lang="zh-TW" altLang="en-US" sz="4800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詳盡解說多次</a:t>
            </a:r>
            <a:r>
              <a:rPr lang="en-US" altLang="zh-TW" sz="4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(</a:t>
            </a:r>
            <a:r>
              <a:rPr lang="zh-TW" altLang="en-US" sz="4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高中能力</a:t>
            </a:r>
            <a:r>
              <a:rPr lang="en-US" altLang="zh-TW" sz="4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)</a:t>
            </a:r>
            <a:endParaRPr sz="28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914400" indent="-914400">
              <a:buClr>
                <a:srgbClr val="000000"/>
              </a:buClr>
              <a:buSzPts val="2400"/>
              <a:buFont typeface="Arial"/>
              <a:buChar char="•"/>
            </a:pPr>
            <a:r>
              <a:rPr lang="en-US" altLang="zh-TW" sz="4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AI</a:t>
            </a:r>
            <a:r>
              <a:rPr lang="zh-TW" altLang="en-US" sz="4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讓我</a:t>
            </a:r>
            <a:r>
              <a:rPr lang="zh-TW" altLang="en-US" sz="480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參考</a:t>
            </a:r>
            <a:r>
              <a:rPr lang="zh-TW" altLang="en-US" sz="4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計算</a:t>
            </a:r>
            <a:r>
              <a:rPr lang="zh-TW" altLang="en-US" sz="480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格式</a:t>
            </a:r>
            <a:r>
              <a:rPr lang="en-US" altLang="zh-TW" sz="4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(</a:t>
            </a:r>
            <a:r>
              <a:rPr lang="zh-TW" altLang="en-US" sz="4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能力稍遜</a:t>
            </a:r>
            <a:r>
              <a:rPr lang="en-US" altLang="zh-TW" sz="4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)</a:t>
            </a:r>
            <a:endParaRPr sz="28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914400" indent="-914400">
              <a:buClr>
                <a:srgbClr val="000000"/>
              </a:buClr>
              <a:buSzPts val="2400"/>
              <a:buFont typeface="Arial"/>
              <a:buChar char="•"/>
            </a:pPr>
            <a:r>
              <a:rPr lang="en-US" altLang="zh-TW" sz="4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AI</a:t>
            </a:r>
            <a:r>
              <a:rPr lang="zh-TW" altLang="en-US" sz="4800">
                <a:solidFill>
                  <a:srgbClr val="00B0F0"/>
                </a:solidFill>
                <a:latin typeface="Arial"/>
                <a:ea typeface="Arial"/>
                <a:cs typeface="Arial"/>
                <a:sym typeface="Arial"/>
              </a:rPr>
              <a:t>不能解答</a:t>
            </a:r>
            <a:r>
              <a:rPr lang="zh-TW" altLang="en-US" sz="4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我</a:t>
            </a:r>
            <a:r>
              <a:rPr lang="zh-TW" altLang="en-US" sz="4800">
                <a:solidFill>
                  <a:srgbClr val="00B0F0"/>
                </a:solidFill>
                <a:latin typeface="Arial"/>
                <a:ea typeface="Arial"/>
                <a:cs typeface="Arial"/>
                <a:sym typeface="Arial"/>
              </a:rPr>
              <a:t>所有問題</a:t>
            </a:r>
            <a:r>
              <a:rPr lang="en-US" altLang="zh-TW" sz="4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(</a:t>
            </a:r>
            <a:r>
              <a:rPr lang="zh-TW" altLang="en-US" sz="4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高中能力</a:t>
            </a:r>
            <a:r>
              <a:rPr lang="en-US" altLang="zh-TW" sz="4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)</a:t>
            </a:r>
            <a:endParaRPr sz="28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914400" indent="-914400">
              <a:buClr>
                <a:srgbClr val="000000"/>
              </a:buClr>
              <a:buSzPts val="2400"/>
              <a:buFont typeface="Arial"/>
              <a:buChar char="•"/>
            </a:pPr>
            <a:r>
              <a:rPr lang="en-US" altLang="zh-TW" sz="4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AI</a:t>
            </a:r>
            <a:r>
              <a:rPr lang="zh-TW" altLang="en-US" sz="4800">
                <a:solidFill>
                  <a:srgbClr val="00B0F0"/>
                </a:solidFill>
                <a:latin typeface="Arial"/>
                <a:ea typeface="Arial"/>
                <a:cs typeface="Arial"/>
                <a:sym typeface="Arial"/>
              </a:rPr>
              <a:t>不能動聽</a:t>
            </a:r>
            <a:r>
              <a:rPr lang="zh-TW" altLang="en-US" sz="4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地指導</a:t>
            </a:r>
            <a:r>
              <a:rPr lang="en-US" altLang="zh-TW" sz="4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(</a:t>
            </a:r>
            <a:r>
              <a:rPr lang="zh-TW" altLang="en-US" sz="4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能力稍遜</a:t>
            </a:r>
            <a:r>
              <a:rPr lang="en-US" altLang="zh-TW" sz="4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)</a:t>
            </a:r>
            <a:endParaRPr sz="28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53" name="Google Shape;453;p15"/>
          <p:cNvSpPr txBox="1"/>
          <p:nvPr/>
        </p:nvSpPr>
        <p:spPr>
          <a:xfrm>
            <a:off x="3898902" y="6771609"/>
            <a:ext cx="13982700" cy="3139240"/>
          </a:xfrm>
          <a:prstGeom prst="rect">
            <a:avLst/>
          </a:prstGeom>
          <a:solidFill>
            <a:schemeClr val="lt1"/>
          </a:solidFill>
          <a:ln w="28575" cap="flat" cmpd="sng">
            <a:solidFill>
              <a:srgbClr val="00B05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82850" tIns="91400" rIns="182850" bIns="91400" anchor="t" anchorCtr="0">
            <a:spAutoFit/>
          </a:bodyPr>
          <a:lstStyle/>
          <a:p>
            <a:pPr>
              <a:buClr>
                <a:srgbClr val="000000"/>
              </a:buClr>
              <a:buSzPts val="2400"/>
            </a:pPr>
            <a:r>
              <a:rPr lang="en-US" altLang="zh-TW" sz="4800" u="sng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ChatBot</a:t>
            </a:r>
            <a:r>
              <a:rPr lang="en-US" altLang="zh-TW" sz="4800" u="sng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VS </a:t>
            </a:r>
            <a:r>
              <a:rPr lang="zh-TW" altLang="en-US" sz="4800" u="sng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老師</a:t>
            </a:r>
            <a:endParaRPr sz="4800" u="sng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914400" indent="-914400">
              <a:buClr>
                <a:srgbClr val="000000"/>
              </a:buClr>
              <a:buSzPts val="2400"/>
              <a:buFont typeface="Arial"/>
              <a:buChar char="•"/>
            </a:pPr>
            <a:r>
              <a:rPr lang="zh-TW" altLang="en-US" sz="48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老師能教授祕訣</a:t>
            </a:r>
            <a:r>
              <a:rPr lang="en-US" altLang="zh-TW" sz="48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/</a:t>
            </a:r>
            <a:r>
              <a:rPr lang="zh-TW" altLang="en-US" sz="48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較快捷計算的方法</a:t>
            </a:r>
            <a:r>
              <a:rPr lang="en-US" altLang="zh-TW" sz="48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(</a:t>
            </a:r>
            <a:r>
              <a:rPr lang="zh-TW" altLang="en-US" sz="48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高中能力</a:t>
            </a:r>
            <a:r>
              <a:rPr lang="en-US" altLang="zh-TW" sz="48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)</a:t>
            </a:r>
            <a:endParaRPr sz="2800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914400" indent="-914400">
              <a:buClr>
                <a:srgbClr val="000000"/>
              </a:buClr>
              <a:buSzPts val="2400"/>
              <a:buFont typeface="Arial"/>
              <a:buChar char="•"/>
            </a:pPr>
            <a:r>
              <a:rPr lang="en-US" altLang="zh-TW" sz="48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AI</a:t>
            </a:r>
            <a:r>
              <a:rPr lang="zh-TW" altLang="en-US" sz="48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不一定能解答到我的提問</a:t>
            </a:r>
            <a:r>
              <a:rPr lang="en-US" altLang="zh-TW" sz="48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(</a:t>
            </a:r>
            <a:r>
              <a:rPr lang="zh-TW" altLang="en-US" sz="48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高能力</a:t>
            </a:r>
            <a:r>
              <a:rPr lang="en-US" altLang="zh-TW" sz="48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)</a:t>
            </a:r>
            <a:endParaRPr sz="2800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914400" indent="-914400">
              <a:buClr>
                <a:srgbClr val="000000"/>
              </a:buClr>
              <a:buSzPts val="2400"/>
              <a:buFont typeface="Arial"/>
              <a:buChar char="•"/>
            </a:pPr>
            <a:r>
              <a:rPr lang="en-US" altLang="zh-TW" sz="48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AI</a:t>
            </a:r>
            <a:r>
              <a:rPr lang="zh-TW" altLang="en-US" sz="48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只提供計算方法，沒有講解概念</a:t>
            </a:r>
            <a:r>
              <a:rPr lang="en-US" altLang="zh-TW" sz="48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(</a:t>
            </a:r>
            <a:r>
              <a:rPr lang="zh-TW" altLang="en-US" sz="48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中能力</a:t>
            </a:r>
            <a:r>
              <a:rPr lang="en-US" altLang="zh-TW" sz="48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)</a:t>
            </a:r>
            <a:endParaRPr sz="4800" dirty="0">
              <a:solidFill>
                <a:srgbClr val="C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62442486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5" name="Google Shape;465;p47"/>
          <p:cNvSpPr txBox="1">
            <a:spLocks noGrp="1"/>
          </p:cNvSpPr>
          <p:nvPr>
            <p:ph type="title"/>
          </p:nvPr>
        </p:nvSpPr>
        <p:spPr>
          <a:xfrm>
            <a:off x="1546200" y="297380"/>
            <a:ext cx="15408000" cy="1145400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182850" tIns="182850" rIns="182850" bIns="182850" rtlCol="0" anchor="ctr" anchorCtr="0">
            <a:noAutofit/>
          </a:bodyPr>
          <a:lstStyle/>
          <a:p>
            <a:r>
              <a:rPr lang="zh-TW" altLang="en-US" sz="13200">
                <a:latin typeface="DFKai-SB"/>
                <a:ea typeface="DFKai-SB"/>
                <a:cs typeface="DFKai-SB"/>
                <a:sym typeface="DFKai-SB"/>
              </a:rPr>
              <a:t>訪談</a:t>
            </a:r>
            <a:endParaRPr sz="13200">
              <a:latin typeface="DFKai-SB"/>
              <a:ea typeface="DFKai-SB"/>
              <a:cs typeface="DFKai-SB"/>
              <a:sym typeface="DFKai-SB"/>
            </a:endParaRPr>
          </a:p>
        </p:txBody>
      </p:sp>
      <p:sp>
        <p:nvSpPr>
          <p:cNvPr id="466" name="Google Shape;466;p47"/>
          <p:cNvSpPr txBox="1"/>
          <p:nvPr/>
        </p:nvSpPr>
        <p:spPr>
          <a:xfrm>
            <a:off x="1158183" y="2272991"/>
            <a:ext cx="16184034" cy="6463227"/>
          </a:xfrm>
          <a:prstGeom prst="rect">
            <a:avLst/>
          </a:prstGeom>
          <a:solidFill>
            <a:schemeClr val="lt1"/>
          </a:solidFill>
          <a:ln w="28575" cap="flat" cmpd="sng">
            <a:solidFill>
              <a:srgbClr val="00B05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82850" tIns="91400" rIns="182850" bIns="91400" anchor="t" anchorCtr="0">
            <a:spAutoFit/>
          </a:bodyPr>
          <a:lstStyle/>
          <a:p>
            <a:pPr>
              <a:buClr>
                <a:srgbClr val="000000"/>
              </a:buClr>
              <a:buSzPts val="2400"/>
            </a:pPr>
            <a:r>
              <a:rPr lang="zh-TW" altLang="en-US" sz="4800" u="sng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訪談小結</a:t>
            </a:r>
            <a:endParaRPr sz="4800" u="sng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685800" indent="-685800">
              <a:lnSpc>
                <a:spcPct val="150000"/>
              </a:lnSpc>
              <a:buClr>
                <a:srgbClr val="000000"/>
              </a:buClr>
              <a:buSzPts val="2400"/>
              <a:buFont typeface="Arial"/>
              <a:buChar char="•"/>
            </a:pPr>
            <a:r>
              <a:rPr lang="en-US" altLang="zh-TW" sz="4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AI</a:t>
            </a:r>
            <a:r>
              <a:rPr lang="zh-TW" altLang="en-US" sz="4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是一個學習工具，特別是老師不在旁時</a:t>
            </a:r>
            <a:endParaRPr sz="4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685800" indent="-685800">
              <a:lnSpc>
                <a:spcPct val="150000"/>
              </a:lnSpc>
              <a:buClr>
                <a:srgbClr val="000000"/>
              </a:buClr>
              <a:buSzPts val="2400"/>
              <a:buFont typeface="Arial"/>
              <a:buChar char="•"/>
            </a:pPr>
            <a:r>
              <a:rPr lang="zh-TW" altLang="en-US" sz="4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提供重溫和練習的機會</a:t>
            </a:r>
            <a:endParaRPr sz="4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685800" indent="-685800">
              <a:lnSpc>
                <a:spcPct val="150000"/>
              </a:lnSpc>
              <a:buClr>
                <a:srgbClr val="000000"/>
              </a:buClr>
              <a:buSzPts val="2400"/>
              <a:buFont typeface="Arial"/>
              <a:buChar char="•"/>
            </a:pPr>
            <a:r>
              <a:rPr lang="zh-TW" altLang="en-US" sz="4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對於中能力及高能力的學生，能輔助温習及學習</a:t>
            </a:r>
            <a:endParaRPr sz="4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685800" indent="-685800">
              <a:lnSpc>
                <a:spcPct val="150000"/>
              </a:lnSpc>
              <a:buClr>
                <a:srgbClr val="000000"/>
              </a:buClr>
              <a:buSzPts val="2400"/>
              <a:buFont typeface="Arial"/>
              <a:buChar char="•"/>
            </a:pPr>
            <a:r>
              <a:rPr lang="en-US" altLang="zh-TW" sz="4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AI</a:t>
            </a:r>
            <a:r>
              <a:rPr lang="zh-TW" altLang="en-US" sz="4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不能完全取代老師，特別在於「祕技」、個別化解答和深入解釋面。</a:t>
            </a:r>
            <a:endParaRPr sz="4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10152176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9EDF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2989643" y="-612063"/>
            <a:ext cx="12413197" cy="11075717"/>
          </a:xfrm>
          <a:custGeom>
            <a:avLst/>
            <a:gdLst/>
            <a:ahLst/>
            <a:cxnLst/>
            <a:rect l="l" t="t" r="r" b="b"/>
            <a:pathLst>
              <a:path w="12413197" h="11075717">
                <a:moveTo>
                  <a:pt x="0" y="0"/>
                </a:moveTo>
                <a:lnTo>
                  <a:pt x="12413197" y="0"/>
                </a:lnTo>
                <a:lnTo>
                  <a:pt x="12413197" y="11075717"/>
                </a:lnTo>
                <a:lnTo>
                  <a:pt x="0" y="11075717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r="-1105"/>
            </a:stretch>
          </a:blipFill>
        </p:spPr>
        <p:txBody>
          <a:bodyPr/>
          <a:lstStyle/>
          <a:p>
            <a:endParaRPr lang="zh-HK" altLang="en-US"/>
          </a:p>
        </p:txBody>
      </p:sp>
      <p:sp>
        <p:nvSpPr>
          <p:cNvPr id="3" name="TextBox 3"/>
          <p:cNvSpPr txBox="1"/>
          <p:nvPr/>
        </p:nvSpPr>
        <p:spPr>
          <a:xfrm>
            <a:off x="2937402" y="1905292"/>
            <a:ext cx="12413197" cy="287782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1479"/>
              </a:lnSpc>
            </a:pPr>
            <a:r>
              <a:rPr lang="en-US" sz="8199">
                <a:solidFill>
                  <a:srgbClr val="156C99"/>
                </a:solidFill>
                <a:latin typeface="Chewy"/>
                <a:ea typeface="Chewy"/>
                <a:cs typeface="Chewy"/>
                <a:sym typeface="Chewy"/>
              </a:rPr>
              <a:t>反思</a:t>
            </a:r>
          </a:p>
          <a:p>
            <a:pPr marL="0" lvl="0" indent="0" algn="ctr">
              <a:lnSpc>
                <a:spcPts val="11479"/>
              </a:lnSpc>
            </a:pPr>
            <a:r>
              <a:rPr lang="en-US" sz="8199">
                <a:solidFill>
                  <a:srgbClr val="156C99"/>
                </a:solidFill>
                <a:latin typeface="Chewy"/>
                <a:ea typeface="Chewy"/>
                <a:cs typeface="Chewy"/>
                <a:sym typeface="Chewy"/>
              </a:rPr>
              <a:t>挑戰與機遇</a:t>
            </a:r>
          </a:p>
        </p:txBody>
      </p:sp>
      <p:sp>
        <p:nvSpPr>
          <p:cNvPr id="4" name="Freeform 4"/>
          <p:cNvSpPr/>
          <p:nvPr/>
        </p:nvSpPr>
        <p:spPr>
          <a:xfrm flipH="1">
            <a:off x="426291" y="247510"/>
            <a:ext cx="3898432" cy="4895990"/>
          </a:xfrm>
          <a:custGeom>
            <a:avLst/>
            <a:gdLst/>
            <a:ahLst/>
            <a:cxnLst/>
            <a:rect l="l" t="t" r="r" b="b"/>
            <a:pathLst>
              <a:path w="3898432" h="4895990">
                <a:moveTo>
                  <a:pt x="3898433" y="0"/>
                </a:moveTo>
                <a:lnTo>
                  <a:pt x="0" y="0"/>
                </a:lnTo>
                <a:lnTo>
                  <a:pt x="0" y="4895990"/>
                </a:lnTo>
                <a:lnTo>
                  <a:pt x="3898433" y="4895990"/>
                </a:lnTo>
                <a:lnTo>
                  <a:pt x="3898433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zh-HK" altLang="en-US"/>
          </a:p>
        </p:txBody>
      </p:sp>
      <p:sp>
        <p:nvSpPr>
          <p:cNvPr id="5" name="Freeform 5"/>
          <p:cNvSpPr/>
          <p:nvPr/>
        </p:nvSpPr>
        <p:spPr>
          <a:xfrm>
            <a:off x="13590304" y="5703371"/>
            <a:ext cx="4894892" cy="4760283"/>
          </a:xfrm>
          <a:custGeom>
            <a:avLst/>
            <a:gdLst/>
            <a:ahLst/>
            <a:cxnLst/>
            <a:rect l="l" t="t" r="r" b="b"/>
            <a:pathLst>
              <a:path w="4894892" h="4760283">
                <a:moveTo>
                  <a:pt x="0" y="0"/>
                </a:moveTo>
                <a:lnTo>
                  <a:pt x="4894893" y="0"/>
                </a:lnTo>
                <a:lnTo>
                  <a:pt x="4894893" y="4760283"/>
                </a:lnTo>
                <a:lnTo>
                  <a:pt x="0" y="4760283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zh-HK" altLang="en-US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54545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218557" y="-1317560"/>
            <a:ext cx="15686944" cy="12922120"/>
          </a:xfrm>
          <a:custGeom>
            <a:avLst/>
            <a:gdLst/>
            <a:ahLst/>
            <a:cxnLst/>
            <a:rect l="l" t="t" r="r" b="b"/>
            <a:pathLst>
              <a:path w="15686944" h="12922120">
                <a:moveTo>
                  <a:pt x="0" y="0"/>
                </a:moveTo>
                <a:lnTo>
                  <a:pt x="15686944" y="0"/>
                </a:lnTo>
                <a:lnTo>
                  <a:pt x="15686944" y="12922120"/>
                </a:lnTo>
                <a:lnTo>
                  <a:pt x="0" y="1292212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zh-HK" altLang="en-US"/>
          </a:p>
        </p:txBody>
      </p:sp>
      <p:sp>
        <p:nvSpPr>
          <p:cNvPr id="3" name="Freeform 3"/>
          <p:cNvSpPr/>
          <p:nvPr/>
        </p:nvSpPr>
        <p:spPr>
          <a:xfrm>
            <a:off x="15354262" y="174067"/>
            <a:ext cx="2441958" cy="2383961"/>
          </a:xfrm>
          <a:custGeom>
            <a:avLst/>
            <a:gdLst/>
            <a:ahLst/>
            <a:cxnLst/>
            <a:rect l="l" t="t" r="r" b="b"/>
            <a:pathLst>
              <a:path w="2441958" h="2383961">
                <a:moveTo>
                  <a:pt x="0" y="0"/>
                </a:moveTo>
                <a:lnTo>
                  <a:pt x="2441957" y="0"/>
                </a:lnTo>
                <a:lnTo>
                  <a:pt x="2441957" y="2383961"/>
                </a:lnTo>
                <a:lnTo>
                  <a:pt x="0" y="2383961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zh-HK" altLang="en-US"/>
          </a:p>
        </p:txBody>
      </p:sp>
      <p:sp>
        <p:nvSpPr>
          <p:cNvPr id="4" name="Freeform 4"/>
          <p:cNvSpPr/>
          <p:nvPr/>
        </p:nvSpPr>
        <p:spPr>
          <a:xfrm>
            <a:off x="0" y="8275941"/>
            <a:ext cx="2121153" cy="1964718"/>
          </a:xfrm>
          <a:custGeom>
            <a:avLst/>
            <a:gdLst/>
            <a:ahLst/>
            <a:cxnLst/>
            <a:rect l="l" t="t" r="r" b="b"/>
            <a:pathLst>
              <a:path w="2121153" h="1964718">
                <a:moveTo>
                  <a:pt x="0" y="0"/>
                </a:moveTo>
                <a:lnTo>
                  <a:pt x="2121153" y="0"/>
                </a:lnTo>
                <a:lnTo>
                  <a:pt x="2121153" y="1964718"/>
                </a:lnTo>
                <a:lnTo>
                  <a:pt x="0" y="1964718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zh-HK" altLang="en-US"/>
          </a:p>
        </p:txBody>
      </p:sp>
      <p:sp>
        <p:nvSpPr>
          <p:cNvPr id="6" name="TextBox 6"/>
          <p:cNvSpPr txBox="1"/>
          <p:nvPr/>
        </p:nvSpPr>
        <p:spPr>
          <a:xfrm>
            <a:off x="1915724" y="495790"/>
            <a:ext cx="12582926" cy="325730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12745"/>
              </a:lnSpc>
              <a:spcBef>
                <a:spcPct val="0"/>
              </a:spcBef>
            </a:pPr>
            <a:r>
              <a:rPr lang="zh-HK" altLang="en-US" sz="10621" dirty="0">
                <a:solidFill>
                  <a:srgbClr val="3D3D3D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Chewy"/>
                <a:sym typeface="Chewy"/>
              </a:rPr>
              <a:t>可行發展</a:t>
            </a:r>
          </a:p>
          <a:p>
            <a:pPr marL="0" lvl="0" indent="0" algn="ctr">
              <a:lnSpc>
                <a:spcPts val="12745"/>
              </a:lnSpc>
              <a:spcBef>
                <a:spcPct val="0"/>
              </a:spcBef>
            </a:pPr>
            <a:endParaRPr lang="en-US" sz="10621" u="sng" dirty="0">
              <a:solidFill>
                <a:srgbClr val="3D3D3D"/>
              </a:solidFill>
              <a:latin typeface="Chewy"/>
              <a:ea typeface="Chewy"/>
              <a:cs typeface="Chewy"/>
              <a:sym typeface="Chewy"/>
            </a:endParaRPr>
          </a:p>
        </p:txBody>
      </p:sp>
      <p:sp>
        <p:nvSpPr>
          <p:cNvPr id="8" name="Google Shape;493;p17">
            <a:extLst>
              <a:ext uri="{FF2B5EF4-FFF2-40B4-BE49-F238E27FC236}">
                <a16:creationId xmlns:a16="http://schemas.microsoft.com/office/drawing/2014/main" id="{69CAA094-DEC4-F62F-F29C-9100246FB31E}"/>
              </a:ext>
            </a:extLst>
          </p:cNvPr>
          <p:cNvSpPr txBox="1">
            <a:spLocks/>
          </p:cNvSpPr>
          <p:nvPr/>
        </p:nvSpPr>
        <p:spPr>
          <a:xfrm>
            <a:off x="2819400" y="2598116"/>
            <a:ext cx="12694058" cy="5593384"/>
          </a:xfrm>
          <a:prstGeom prst="rect">
            <a:avLst/>
          </a:prstGeom>
          <a:solidFill>
            <a:schemeClr val="lt1"/>
          </a:solidFill>
          <a:ln w="28575" cap="flat" cmpd="sng">
            <a:solidFill>
              <a:srgbClr val="00B05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82600">
              <a:lnSpc>
                <a:spcPct val="150000"/>
              </a:lnSpc>
              <a:spcBef>
                <a:spcPts val="0"/>
              </a:spcBef>
              <a:buClr>
                <a:schemeClr val="dk1"/>
              </a:buClr>
              <a:buSzPts val="1400"/>
              <a:buFont typeface="Noto Sans Symbols"/>
              <a:buChar char="⮚"/>
            </a:pPr>
            <a:r>
              <a:rPr lang="en-US" altLang="zh-TW" sz="5400" dirty="0">
                <a:solidFill>
                  <a:schemeClr val="dk1"/>
                </a:solidFill>
                <a:latin typeface="DFKai-SB"/>
                <a:ea typeface="DFKai-SB"/>
                <a:cs typeface="DFKai-SB"/>
                <a:sym typeface="DFKai-SB"/>
              </a:rPr>
              <a:t>AI Chatbot</a:t>
            </a:r>
            <a:r>
              <a:rPr lang="zh-TW" altLang="en-US" sz="5400" dirty="0">
                <a:solidFill>
                  <a:schemeClr val="dk1"/>
                </a:solidFill>
                <a:latin typeface="DFKai-SB"/>
                <a:ea typeface="DFKai-SB"/>
                <a:cs typeface="DFKai-SB"/>
                <a:sym typeface="DFKai-SB"/>
              </a:rPr>
              <a:t>能啟發教學的模式改變</a:t>
            </a:r>
            <a:endParaRPr lang="zh-TW" altLang="en-US" sz="5400" dirty="0"/>
          </a:p>
          <a:p>
            <a:pPr marL="482600">
              <a:lnSpc>
                <a:spcPct val="150000"/>
              </a:lnSpc>
              <a:spcBef>
                <a:spcPts val="0"/>
              </a:spcBef>
              <a:buClr>
                <a:schemeClr val="dk1"/>
              </a:buClr>
              <a:buSzPts val="1400"/>
              <a:buFont typeface="Noto Sans Symbols"/>
              <a:buChar char="⮚"/>
            </a:pPr>
            <a:r>
              <a:rPr lang="zh-TW" altLang="en-US" sz="5400" dirty="0">
                <a:solidFill>
                  <a:schemeClr val="dk1"/>
                </a:solidFill>
                <a:latin typeface="DFKai-SB"/>
                <a:ea typeface="DFKai-SB"/>
              </a:rPr>
              <a:t>在課堂中照顧不同能力的學生</a:t>
            </a:r>
          </a:p>
          <a:p>
            <a:pPr marL="482600">
              <a:lnSpc>
                <a:spcPct val="150000"/>
              </a:lnSpc>
              <a:spcBef>
                <a:spcPts val="0"/>
              </a:spcBef>
              <a:buClr>
                <a:schemeClr val="dk1"/>
              </a:buClr>
              <a:buSzPts val="1400"/>
              <a:buFont typeface="Noto Sans Symbols"/>
              <a:buChar char="⮚"/>
            </a:pPr>
            <a:r>
              <a:rPr lang="zh-TW" altLang="en-US" sz="5400" dirty="0">
                <a:solidFill>
                  <a:schemeClr val="dk1"/>
                </a:solidFill>
                <a:latin typeface="DFKai-SB"/>
                <a:ea typeface="DFKai-SB"/>
                <a:cs typeface="DFKai-SB"/>
                <a:sym typeface="DFKai-SB"/>
              </a:rPr>
              <a:t>試點開始，不同數學範疇的運用</a:t>
            </a:r>
            <a:endParaRPr lang="zh-TW" altLang="en-US" sz="5400" dirty="0"/>
          </a:p>
          <a:p>
            <a:pPr marL="482600">
              <a:lnSpc>
                <a:spcPct val="150000"/>
              </a:lnSpc>
              <a:spcBef>
                <a:spcPts val="0"/>
              </a:spcBef>
              <a:buClr>
                <a:schemeClr val="dk1"/>
              </a:buClr>
              <a:buSzPts val="1400"/>
              <a:buFont typeface="Noto Sans Symbols"/>
              <a:buChar char="⮚"/>
            </a:pPr>
            <a:r>
              <a:rPr lang="zh-TW" altLang="en-US" sz="5400" dirty="0">
                <a:solidFill>
                  <a:schemeClr val="dk1"/>
                </a:solidFill>
                <a:latin typeface="DFKai-SB"/>
                <a:ea typeface="DFKai-SB"/>
                <a:cs typeface="DFKai-SB"/>
                <a:sym typeface="DFKai-SB"/>
              </a:rPr>
              <a:t>教師的角色重要，在陪伴，在同行</a:t>
            </a:r>
            <a:endParaRPr lang="zh-TW" altLang="en-US" sz="5400" dirty="0"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54545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218557" y="-1317560"/>
            <a:ext cx="15686944" cy="12922120"/>
          </a:xfrm>
          <a:custGeom>
            <a:avLst/>
            <a:gdLst/>
            <a:ahLst/>
            <a:cxnLst/>
            <a:rect l="l" t="t" r="r" b="b"/>
            <a:pathLst>
              <a:path w="15686944" h="12922120">
                <a:moveTo>
                  <a:pt x="0" y="0"/>
                </a:moveTo>
                <a:lnTo>
                  <a:pt x="15686944" y="0"/>
                </a:lnTo>
                <a:lnTo>
                  <a:pt x="15686944" y="12922120"/>
                </a:lnTo>
                <a:lnTo>
                  <a:pt x="0" y="1292212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zh-HK" altLang="en-US"/>
          </a:p>
        </p:txBody>
      </p:sp>
      <p:sp>
        <p:nvSpPr>
          <p:cNvPr id="3" name="Freeform 3"/>
          <p:cNvSpPr/>
          <p:nvPr/>
        </p:nvSpPr>
        <p:spPr>
          <a:xfrm>
            <a:off x="15354262" y="174067"/>
            <a:ext cx="2441958" cy="2383961"/>
          </a:xfrm>
          <a:custGeom>
            <a:avLst/>
            <a:gdLst/>
            <a:ahLst/>
            <a:cxnLst/>
            <a:rect l="l" t="t" r="r" b="b"/>
            <a:pathLst>
              <a:path w="2441958" h="2383961">
                <a:moveTo>
                  <a:pt x="0" y="0"/>
                </a:moveTo>
                <a:lnTo>
                  <a:pt x="2441957" y="0"/>
                </a:lnTo>
                <a:lnTo>
                  <a:pt x="2441957" y="2383961"/>
                </a:lnTo>
                <a:lnTo>
                  <a:pt x="0" y="2383961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zh-HK" altLang="en-US"/>
          </a:p>
        </p:txBody>
      </p:sp>
      <p:sp>
        <p:nvSpPr>
          <p:cNvPr id="4" name="Freeform 4"/>
          <p:cNvSpPr/>
          <p:nvPr/>
        </p:nvSpPr>
        <p:spPr>
          <a:xfrm>
            <a:off x="0" y="8275941"/>
            <a:ext cx="2121153" cy="1964718"/>
          </a:xfrm>
          <a:custGeom>
            <a:avLst/>
            <a:gdLst/>
            <a:ahLst/>
            <a:cxnLst/>
            <a:rect l="l" t="t" r="r" b="b"/>
            <a:pathLst>
              <a:path w="2121153" h="1964718">
                <a:moveTo>
                  <a:pt x="0" y="0"/>
                </a:moveTo>
                <a:lnTo>
                  <a:pt x="2121153" y="0"/>
                </a:lnTo>
                <a:lnTo>
                  <a:pt x="2121153" y="1964718"/>
                </a:lnTo>
                <a:lnTo>
                  <a:pt x="0" y="1964718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zh-HK" altLang="en-US"/>
          </a:p>
        </p:txBody>
      </p:sp>
      <p:sp>
        <p:nvSpPr>
          <p:cNvPr id="6" name="TextBox 6"/>
          <p:cNvSpPr txBox="1"/>
          <p:nvPr/>
        </p:nvSpPr>
        <p:spPr>
          <a:xfrm>
            <a:off x="2458445" y="570073"/>
            <a:ext cx="8057155" cy="135742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1479"/>
              </a:lnSpc>
              <a:spcBef>
                <a:spcPct val="0"/>
              </a:spcBef>
            </a:pPr>
            <a:r>
              <a:rPr lang="en-US" sz="8199" dirty="0" err="1">
                <a:solidFill>
                  <a:srgbClr val="3D3D3D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Chewy"/>
                <a:sym typeface="Chewy"/>
              </a:rPr>
              <a:t>需要關注的地方</a:t>
            </a:r>
            <a:endParaRPr lang="en-US" sz="8199" dirty="0">
              <a:solidFill>
                <a:srgbClr val="3D3D3D"/>
              </a:solidFill>
              <a:latin typeface="標楷體" panose="03000509000000000000" pitchFamily="65" charset="-120"/>
              <a:ea typeface="標楷體" panose="03000509000000000000" pitchFamily="65" charset="-120"/>
              <a:cs typeface="Chewy"/>
              <a:sym typeface="Chewy"/>
            </a:endParaRPr>
          </a:p>
        </p:txBody>
      </p:sp>
      <p:sp>
        <p:nvSpPr>
          <p:cNvPr id="7" name="Google Shape;512;p48">
            <a:extLst>
              <a:ext uri="{FF2B5EF4-FFF2-40B4-BE49-F238E27FC236}">
                <a16:creationId xmlns:a16="http://schemas.microsoft.com/office/drawing/2014/main" id="{65135AF2-9136-4D50-9676-97A8F0602344}"/>
              </a:ext>
            </a:extLst>
          </p:cNvPr>
          <p:cNvSpPr txBox="1">
            <a:spLocks/>
          </p:cNvSpPr>
          <p:nvPr/>
        </p:nvSpPr>
        <p:spPr>
          <a:xfrm>
            <a:off x="2853600" y="2171700"/>
            <a:ext cx="14107890" cy="7391400"/>
          </a:xfrm>
          <a:prstGeom prst="rect">
            <a:avLst/>
          </a:prstGeom>
          <a:solidFill>
            <a:schemeClr val="lt1"/>
          </a:solidFill>
          <a:ln w="28575" cap="flat" cmpd="sng">
            <a:solidFill>
              <a:srgbClr val="00B05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330200">
              <a:spcBef>
                <a:spcPts val="0"/>
              </a:spcBef>
              <a:buSzPts val="1600"/>
              <a:buFont typeface="Nunito Light"/>
              <a:buChar char="●"/>
            </a:pPr>
            <a:r>
              <a:rPr lang="zh-TW" altLang="en-US" sz="4800" dirty="0">
                <a:solidFill>
                  <a:schemeClr val="dk1"/>
                </a:solidFill>
                <a:latin typeface="DFKai-SB"/>
                <a:ea typeface="DFKai-SB"/>
                <a:cs typeface="DFKai-SB"/>
                <a:sym typeface="DFKai-SB"/>
              </a:rPr>
              <a:t>能力稍遜的同學（關顧地方）</a:t>
            </a:r>
          </a:p>
          <a:p>
            <a:pPr marL="914400" lvl="1" indent="-330200">
              <a:lnSpc>
                <a:spcPct val="115000"/>
              </a:lnSpc>
              <a:spcBef>
                <a:spcPts val="0"/>
              </a:spcBef>
              <a:buSzPts val="1600"/>
              <a:buFont typeface="Arial" pitchFamily="34" charset="0"/>
              <a:buChar char="○"/>
            </a:pPr>
            <a:r>
              <a:rPr lang="zh-TW" altLang="en-US" sz="4800" dirty="0">
                <a:latin typeface="DFKai-SB"/>
                <a:ea typeface="DFKai-SB"/>
                <a:cs typeface="DFKai-SB"/>
                <a:sym typeface="DFKai-SB"/>
              </a:rPr>
              <a:t>閱讀能力較弱</a:t>
            </a:r>
          </a:p>
          <a:p>
            <a:pPr marL="914400" lvl="1" indent="-330200">
              <a:lnSpc>
                <a:spcPct val="115000"/>
              </a:lnSpc>
              <a:spcBef>
                <a:spcPts val="0"/>
              </a:spcBef>
              <a:buSzPts val="1600"/>
              <a:buFont typeface="Arial" pitchFamily="34" charset="0"/>
              <a:buChar char="○"/>
            </a:pPr>
            <a:r>
              <a:rPr lang="zh-TW" altLang="en-US" sz="4800" dirty="0">
                <a:latin typeface="DFKai-SB"/>
                <a:ea typeface="DFKai-SB"/>
                <a:cs typeface="DFKai-SB"/>
                <a:sym typeface="DFKai-SB"/>
              </a:rPr>
              <a:t>學習動機也較弱</a:t>
            </a:r>
          </a:p>
          <a:p>
            <a:pPr marL="914400" lvl="1" indent="-330200">
              <a:lnSpc>
                <a:spcPct val="115000"/>
              </a:lnSpc>
              <a:spcBef>
                <a:spcPts val="0"/>
              </a:spcBef>
              <a:buSzPts val="1600"/>
              <a:buFont typeface="Arial" pitchFamily="34" charset="0"/>
              <a:buChar char="○"/>
            </a:pPr>
            <a:r>
              <a:rPr lang="en-US" altLang="zh-TW" sz="4800" dirty="0">
                <a:latin typeface="DFKai-SB"/>
                <a:ea typeface="DFKai-SB"/>
                <a:cs typeface="DFKai-SB"/>
                <a:sym typeface="DFKai-SB"/>
              </a:rPr>
              <a:t>AI</a:t>
            </a:r>
            <a:r>
              <a:rPr lang="zh-TW" altLang="en-US" sz="4800" dirty="0">
                <a:latin typeface="DFKai-SB"/>
                <a:ea typeface="DFKai-SB"/>
                <a:cs typeface="DFKai-SB"/>
                <a:sym typeface="DFKai-SB"/>
              </a:rPr>
              <a:t>工具未必能輔助他們學習</a:t>
            </a:r>
          </a:p>
          <a:p>
            <a:pPr marL="457200" indent="-330200">
              <a:spcBef>
                <a:spcPts val="0"/>
              </a:spcBef>
              <a:buSzPts val="1600"/>
              <a:buFont typeface="Nunito Light"/>
              <a:buChar char="●"/>
            </a:pPr>
            <a:r>
              <a:rPr lang="zh-TW" altLang="en-US" sz="4800" dirty="0">
                <a:latin typeface="DFKai-SB"/>
                <a:ea typeface="DFKai-SB"/>
                <a:cs typeface="DFKai-SB"/>
                <a:sym typeface="DFKai-SB"/>
              </a:rPr>
              <a:t>資訊素養的需要</a:t>
            </a:r>
          </a:p>
          <a:p>
            <a:pPr marL="914400" lvl="1" indent="-330200">
              <a:lnSpc>
                <a:spcPct val="115000"/>
              </a:lnSpc>
              <a:spcBef>
                <a:spcPts val="0"/>
              </a:spcBef>
              <a:buSzPts val="1600"/>
              <a:buFont typeface="Arial" pitchFamily="34" charset="0"/>
              <a:buChar char="○"/>
            </a:pPr>
            <a:r>
              <a:rPr lang="zh-TW" altLang="en-US" sz="4800" dirty="0">
                <a:latin typeface="DFKai-SB"/>
                <a:ea typeface="DFKai-SB"/>
                <a:cs typeface="DFKai-SB"/>
                <a:sym typeface="DFKai-SB"/>
              </a:rPr>
              <a:t>學生要懂得正確使用</a:t>
            </a:r>
            <a:r>
              <a:rPr lang="en-US" altLang="zh-TW" sz="4800" dirty="0">
                <a:latin typeface="DFKai-SB"/>
                <a:ea typeface="DFKai-SB"/>
                <a:cs typeface="DFKai-SB"/>
                <a:sym typeface="DFKai-SB"/>
              </a:rPr>
              <a:t>AI</a:t>
            </a:r>
            <a:r>
              <a:rPr lang="zh-TW" altLang="en-US" sz="4800" dirty="0">
                <a:latin typeface="DFKai-SB"/>
                <a:ea typeface="DFKai-SB"/>
                <a:cs typeface="DFKai-SB"/>
                <a:sym typeface="DFKai-SB"/>
              </a:rPr>
              <a:t>工具，避免抄襲</a:t>
            </a:r>
          </a:p>
          <a:p>
            <a:pPr marL="914400" lvl="1" indent="-330200">
              <a:lnSpc>
                <a:spcPct val="115000"/>
              </a:lnSpc>
              <a:spcBef>
                <a:spcPts val="0"/>
              </a:spcBef>
              <a:buSzPts val="1600"/>
              <a:buFont typeface="Arial" pitchFamily="34" charset="0"/>
              <a:buChar char="○"/>
            </a:pPr>
            <a:r>
              <a:rPr lang="en-US" altLang="zh-TW" sz="4800" dirty="0">
                <a:latin typeface="DFKai-SB"/>
                <a:ea typeface="DFKai-SB"/>
                <a:cs typeface="DFKai-SB"/>
                <a:sym typeface="DFKai-SB"/>
              </a:rPr>
              <a:t>AI</a:t>
            </a:r>
            <a:r>
              <a:rPr lang="zh-TW" altLang="en-US" sz="4800" dirty="0">
                <a:latin typeface="DFKai-SB"/>
                <a:ea typeface="DFKai-SB"/>
                <a:cs typeface="DFKai-SB"/>
                <a:sym typeface="DFKai-SB"/>
              </a:rPr>
              <a:t>工具只用作參考，答案未必準確</a:t>
            </a:r>
          </a:p>
          <a:p>
            <a:pPr marL="914400" lvl="1" indent="-330200">
              <a:lnSpc>
                <a:spcPct val="115000"/>
              </a:lnSpc>
              <a:spcBef>
                <a:spcPts val="0"/>
              </a:spcBef>
              <a:buSzPts val="1600"/>
              <a:buFont typeface="Arial" pitchFamily="34" charset="0"/>
              <a:buChar char="○"/>
            </a:pPr>
            <a:r>
              <a:rPr lang="zh-TW" altLang="en-US" sz="4800" dirty="0">
                <a:latin typeface="DFKai-SB"/>
                <a:ea typeface="DFKai-SB"/>
                <a:cs typeface="DFKai-SB"/>
                <a:sym typeface="DFKai-SB"/>
              </a:rPr>
              <a:t>小心過份依賴工具學習</a:t>
            </a:r>
          </a:p>
          <a:p>
            <a:pPr marL="914400" lvl="1" indent="-330200">
              <a:lnSpc>
                <a:spcPct val="115000"/>
              </a:lnSpc>
              <a:spcBef>
                <a:spcPts val="0"/>
              </a:spcBef>
              <a:buSzPts val="1600"/>
              <a:buFont typeface="Arial" pitchFamily="34" charset="0"/>
              <a:buChar char="○"/>
            </a:pPr>
            <a:r>
              <a:rPr lang="zh-TW" altLang="en-US" sz="4800" dirty="0">
                <a:latin typeface="DFKai-SB"/>
                <a:ea typeface="DFKai-SB"/>
                <a:cs typeface="DFKai-SB"/>
                <a:sym typeface="DFKai-SB"/>
              </a:rPr>
              <a:t>不宜放任使用，需適時監管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9EDF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5626823" y="150997"/>
            <a:ext cx="13318054" cy="11883078"/>
          </a:xfrm>
          <a:custGeom>
            <a:avLst/>
            <a:gdLst/>
            <a:ahLst/>
            <a:cxnLst/>
            <a:rect l="l" t="t" r="r" b="b"/>
            <a:pathLst>
              <a:path w="13318054" h="11883078">
                <a:moveTo>
                  <a:pt x="0" y="0"/>
                </a:moveTo>
                <a:lnTo>
                  <a:pt x="13318054" y="0"/>
                </a:lnTo>
                <a:lnTo>
                  <a:pt x="13318054" y="11883079"/>
                </a:lnTo>
                <a:lnTo>
                  <a:pt x="0" y="11883079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r="-1105"/>
            </a:stretch>
          </a:blipFill>
        </p:spPr>
        <p:txBody>
          <a:bodyPr/>
          <a:lstStyle/>
          <a:p>
            <a:endParaRPr lang="zh-HK" altLang="en-US"/>
          </a:p>
        </p:txBody>
      </p:sp>
      <p:grpSp>
        <p:nvGrpSpPr>
          <p:cNvPr id="3" name="Group 3"/>
          <p:cNvGrpSpPr>
            <a:grpSpLocks noChangeAspect="1"/>
          </p:cNvGrpSpPr>
          <p:nvPr/>
        </p:nvGrpSpPr>
        <p:grpSpPr>
          <a:xfrm>
            <a:off x="77611" y="1501595"/>
            <a:ext cx="6818114" cy="7920671"/>
            <a:chOff x="0" y="0"/>
            <a:chExt cx="5466080" cy="6350000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5439410" cy="6348730"/>
            </a:xfrm>
            <a:custGeom>
              <a:avLst/>
              <a:gdLst/>
              <a:ahLst/>
              <a:cxnLst/>
              <a:rect l="l" t="t" r="r" b="b"/>
              <a:pathLst>
                <a:path w="5439410" h="6348730">
                  <a:moveTo>
                    <a:pt x="5419090" y="0"/>
                  </a:moveTo>
                  <a:lnTo>
                    <a:pt x="19050" y="0"/>
                  </a:lnTo>
                  <a:cubicBezTo>
                    <a:pt x="8890" y="0"/>
                    <a:pt x="0" y="8890"/>
                    <a:pt x="0" y="20320"/>
                  </a:cubicBezTo>
                  <a:lnTo>
                    <a:pt x="0" y="6329680"/>
                  </a:lnTo>
                  <a:cubicBezTo>
                    <a:pt x="0" y="6339840"/>
                    <a:pt x="8890" y="6348730"/>
                    <a:pt x="19050" y="6348730"/>
                  </a:cubicBezTo>
                  <a:lnTo>
                    <a:pt x="5419090" y="6348730"/>
                  </a:lnTo>
                  <a:cubicBezTo>
                    <a:pt x="5429250" y="6348730"/>
                    <a:pt x="5438140" y="6339840"/>
                    <a:pt x="5438140" y="6329680"/>
                  </a:cubicBezTo>
                  <a:lnTo>
                    <a:pt x="5438140" y="20320"/>
                  </a:lnTo>
                  <a:cubicBezTo>
                    <a:pt x="5439410" y="8890"/>
                    <a:pt x="5430520" y="0"/>
                    <a:pt x="5419090" y="0"/>
                  </a:cubicBezTo>
                  <a:close/>
                  <a:moveTo>
                    <a:pt x="5137150" y="314960"/>
                  </a:moveTo>
                  <a:lnTo>
                    <a:pt x="5137150" y="4970780"/>
                  </a:lnTo>
                  <a:cubicBezTo>
                    <a:pt x="5137150" y="4980940"/>
                    <a:pt x="5128260" y="4989830"/>
                    <a:pt x="5118100" y="4989830"/>
                  </a:cubicBezTo>
                  <a:lnTo>
                    <a:pt x="266700" y="4989830"/>
                  </a:lnTo>
                  <a:cubicBezTo>
                    <a:pt x="256540" y="4989830"/>
                    <a:pt x="247650" y="4980940"/>
                    <a:pt x="247650" y="4970780"/>
                  </a:cubicBezTo>
                  <a:lnTo>
                    <a:pt x="247650" y="314960"/>
                  </a:lnTo>
                  <a:cubicBezTo>
                    <a:pt x="247650" y="304800"/>
                    <a:pt x="256540" y="295910"/>
                    <a:pt x="266700" y="295910"/>
                  </a:cubicBezTo>
                  <a:lnTo>
                    <a:pt x="5118100" y="295910"/>
                  </a:lnTo>
                  <a:cubicBezTo>
                    <a:pt x="5129530" y="294640"/>
                    <a:pt x="5137150" y="303530"/>
                    <a:pt x="5137150" y="314960"/>
                  </a:cubicBez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zh-HK" altLang="en-US"/>
            </a:p>
          </p:txBody>
        </p:sp>
        <p:sp>
          <p:nvSpPr>
            <p:cNvPr id="5" name="Freeform 5"/>
            <p:cNvSpPr/>
            <p:nvPr/>
          </p:nvSpPr>
          <p:spPr>
            <a:xfrm>
              <a:off x="247650" y="294640"/>
              <a:ext cx="4889500" cy="4693920"/>
            </a:xfrm>
            <a:custGeom>
              <a:avLst/>
              <a:gdLst/>
              <a:ahLst/>
              <a:cxnLst/>
              <a:rect l="l" t="t" r="r" b="b"/>
              <a:pathLst>
                <a:path w="4889500" h="4693920">
                  <a:moveTo>
                    <a:pt x="4870450" y="0"/>
                  </a:moveTo>
                  <a:lnTo>
                    <a:pt x="19050" y="0"/>
                  </a:lnTo>
                  <a:cubicBezTo>
                    <a:pt x="8890" y="0"/>
                    <a:pt x="0" y="8890"/>
                    <a:pt x="0" y="19050"/>
                  </a:cubicBezTo>
                  <a:lnTo>
                    <a:pt x="0" y="4674870"/>
                  </a:lnTo>
                  <a:cubicBezTo>
                    <a:pt x="0" y="4686300"/>
                    <a:pt x="8890" y="4693920"/>
                    <a:pt x="19050" y="4693920"/>
                  </a:cubicBezTo>
                  <a:lnTo>
                    <a:pt x="4870450" y="4693920"/>
                  </a:lnTo>
                  <a:cubicBezTo>
                    <a:pt x="4880610" y="4693920"/>
                    <a:pt x="4889500" y="4685030"/>
                    <a:pt x="4889500" y="4674870"/>
                  </a:cubicBezTo>
                  <a:lnTo>
                    <a:pt x="4889500" y="20320"/>
                  </a:lnTo>
                  <a:cubicBezTo>
                    <a:pt x="4889500" y="8890"/>
                    <a:pt x="4881880" y="0"/>
                    <a:pt x="4870450" y="0"/>
                  </a:cubicBezTo>
                  <a:close/>
                </a:path>
              </a:pathLst>
            </a:custGeom>
            <a:blipFill>
              <a:blip r:embed="rId3"/>
              <a:stretch>
                <a:fillRect l="-60662" r="-60662"/>
              </a:stretch>
            </a:blipFill>
          </p:spPr>
          <p:txBody>
            <a:bodyPr/>
            <a:lstStyle/>
            <a:p>
              <a:endParaRPr lang="zh-HK" altLang="en-US"/>
            </a:p>
          </p:txBody>
        </p:sp>
        <p:sp>
          <p:nvSpPr>
            <p:cNvPr id="6" name="Freeform 6"/>
            <p:cNvSpPr/>
            <p:nvPr/>
          </p:nvSpPr>
          <p:spPr>
            <a:xfrm>
              <a:off x="1270" y="6350"/>
              <a:ext cx="5457190" cy="6342380"/>
            </a:xfrm>
            <a:custGeom>
              <a:avLst/>
              <a:gdLst/>
              <a:ahLst/>
              <a:cxnLst/>
              <a:rect l="l" t="t" r="r" b="b"/>
              <a:pathLst>
                <a:path w="5457190" h="6342380">
                  <a:moveTo>
                    <a:pt x="5137150" y="302260"/>
                  </a:moveTo>
                  <a:cubicBezTo>
                    <a:pt x="5137150" y="302260"/>
                    <a:pt x="5133340" y="290830"/>
                    <a:pt x="5119370" y="289560"/>
                  </a:cubicBezTo>
                  <a:lnTo>
                    <a:pt x="248920" y="289560"/>
                  </a:lnTo>
                  <a:cubicBezTo>
                    <a:pt x="240030" y="289560"/>
                    <a:pt x="228600" y="293370"/>
                    <a:pt x="228600" y="303530"/>
                  </a:cubicBezTo>
                  <a:lnTo>
                    <a:pt x="232410" y="312420"/>
                  </a:lnTo>
                  <a:cubicBezTo>
                    <a:pt x="236220" y="307340"/>
                    <a:pt x="242570" y="304800"/>
                    <a:pt x="248920" y="304800"/>
                  </a:cubicBezTo>
                  <a:lnTo>
                    <a:pt x="5123180" y="304800"/>
                  </a:lnTo>
                  <a:lnTo>
                    <a:pt x="5123180" y="4966970"/>
                  </a:lnTo>
                  <a:cubicBezTo>
                    <a:pt x="5123180" y="4973320"/>
                    <a:pt x="5120640" y="4979670"/>
                    <a:pt x="5115560" y="4983480"/>
                  </a:cubicBezTo>
                  <a:lnTo>
                    <a:pt x="5120640" y="4983480"/>
                  </a:lnTo>
                  <a:cubicBezTo>
                    <a:pt x="5129530" y="4983480"/>
                    <a:pt x="5137150" y="4975860"/>
                    <a:pt x="5137150" y="4966970"/>
                  </a:cubicBezTo>
                  <a:lnTo>
                    <a:pt x="5137150" y="302260"/>
                  </a:lnTo>
                  <a:close/>
                  <a:moveTo>
                    <a:pt x="5438140" y="6324600"/>
                  </a:moveTo>
                  <a:lnTo>
                    <a:pt x="20320" y="6324600"/>
                  </a:lnTo>
                  <a:lnTo>
                    <a:pt x="20320" y="12700"/>
                  </a:lnTo>
                  <a:lnTo>
                    <a:pt x="6350" y="0"/>
                  </a:lnTo>
                  <a:lnTo>
                    <a:pt x="5080" y="0"/>
                  </a:lnTo>
                  <a:cubicBezTo>
                    <a:pt x="2540" y="3810"/>
                    <a:pt x="0" y="7620"/>
                    <a:pt x="0" y="12700"/>
                  </a:cubicBezTo>
                  <a:lnTo>
                    <a:pt x="0" y="6323330"/>
                  </a:lnTo>
                  <a:cubicBezTo>
                    <a:pt x="0" y="6334760"/>
                    <a:pt x="8890" y="6342380"/>
                    <a:pt x="19050" y="6342380"/>
                  </a:cubicBezTo>
                  <a:lnTo>
                    <a:pt x="5444490" y="6342380"/>
                  </a:lnTo>
                  <a:cubicBezTo>
                    <a:pt x="5449570" y="6342380"/>
                    <a:pt x="5453380" y="6341110"/>
                    <a:pt x="5457190" y="6337300"/>
                  </a:cubicBezTo>
                  <a:lnTo>
                    <a:pt x="5438140" y="6324600"/>
                  </a:lnTo>
                  <a:close/>
                </a:path>
              </a:pathLst>
            </a:custGeom>
            <a:solidFill>
              <a:srgbClr val="A99D9D"/>
            </a:solidFill>
          </p:spPr>
          <p:txBody>
            <a:bodyPr/>
            <a:lstStyle/>
            <a:p>
              <a:endParaRPr lang="zh-HK" altLang="en-US"/>
            </a:p>
          </p:txBody>
        </p:sp>
        <p:sp>
          <p:nvSpPr>
            <p:cNvPr id="7" name="Freeform 7"/>
            <p:cNvSpPr/>
            <p:nvPr/>
          </p:nvSpPr>
          <p:spPr>
            <a:xfrm>
              <a:off x="7620" y="0"/>
              <a:ext cx="5458460" cy="6344920"/>
            </a:xfrm>
            <a:custGeom>
              <a:avLst/>
              <a:gdLst/>
              <a:ahLst/>
              <a:cxnLst/>
              <a:rect l="l" t="t" r="r" b="b"/>
              <a:pathLst>
                <a:path w="5458460" h="6344920">
                  <a:moveTo>
                    <a:pt x="5125720" y="4987290"/>
                  </a:moveTo>
                  <a:cubicBezTo>
                    <a:pt x="5121910" y="4992370"/>
                    <a:pt x="5116830" y="4994910"/>
                    <a:pt x="5110480" y="4994910"/>
                  </a:cubicBezTo>
                  <a:lnTo>
                    <a:pt x="243840" y="4994910"/>
                  </a:lnTo>
                  <a:cubicBezTo>
                    <a:pt x="237490" y="4994910"/>
                    <a:pt x="231140" y="4992370"/>
                    <a:pt x="227330" y="4986020"/>
                  </a:cubicBezTo>
                  <a:cubicBezTo>
                    <a:pt x="222250" y="4982210"/>
                    <a:pt x="219710" y="4977130"/>
                    <a:pt x="219710" y="4970780"/>
                  </a:cubicBezTo>
                  <a:lnTo>
                    <a:pt x="219710" y="314960"/>
                  </a:lnTo>
                  <a:cubicBezTo>
                    <a:pt x="219710" y="309880"/>
                    <a:pt x="222250" y="304800"/>
                    <a:pt x="226060" y="300990"/>
                  </a:cubicBezTo>
                  <a:lnTo>
                    <a:pt x="240030" y="311150"/>
                  </a:lnTo>
                  <a:lnTo>
                    <a:pt x="240030" y="4975860"/>
                  </a:lnTo>
                  <a:lnTo>
                    <a:pt x="5110480" y="4975860"/>
                  </a:lnTo>
                  <a:cubicBezTo>
                    <a:pt x="5113020" y="4975860"/>
                    <a:pt x="5115560" y="4974590"/>
                    <a:pt x="5116830" y="4974590"/>
                  </a:cubicBezTo>
                  <a:lnTo>
                    <a:pt x="5125720" y="4987290"/>
                  </a:lnTo>
                  <a:close/>
                  <a:moveTo>
                    <a:pt x="5458460" y="19050"/>
                  </a:moveTo>
                  <a:lnTo>
                    <a:pt x="5458460" y="6330950"/>
                  </a:lnTo>
                  <a:cubicBezTo>
                    <a:pt x="5458460" y="6336030"/>
                    <a:pt x="5455920" y="6341110"/>
                    <a:pt x="5450840" y="6344920"/>
                  </a:cubicBezTo>
                  <a:lnTo>
                    <a:pt x="5429250" y="6329680"/>
                  </a:lnTo>
                  <a:lnTo>
                    <a:pt x="5429250" y="20320"/>
                  </a:lnTo>
                  <a:lnTo>
                    <a:pt x="13970" y="20320"/>
                  </a:lnTo>
                  <a:lnTo>
                    <a:pt x="0" y="7620"/>
                  </a:lnTo>
                  <a:cubicBezTo>
                    <a:pt x="3810" y="2540"/>
                    <a:pt x="8890" y="0"/>
                    <a:pt x="15240" y="0"/>
                  </a:cubicBezTo>
                  <a:lnTo>
                    <a:pt x="5439410" y="0"/>
                  </a:lnTo>
                  <a:cubicBezTo>
                    <a:pt x="5449570" y="0"/>
                    <a:pt x="5458460" y="8890"/>
                    <a:pt x="5458460" y="19050"/>
                  </a:cubicBezTo>
                  <a:close/>
                  <a:moveTo>
                    <a:pt x="5455920" y="30480"/>
                  </a:moveTo>
                  <a:cubicBezTo>
                    <a:pt x="5453380" y="26670"/>
                    <a:pt x="5450840" y="24130"/>
                    <a:pt x="5447030" y="21590"/>
                  </a:cubicBezTo>
                  <a:lnTo>
                    <a:pt x="5455920" y="3048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zh-HK" altLang="en-US"/>
            </a:p>
          </p:txBody>
        </p:sp>
      </p:grpSp>
      <p:sp>
        <p:nvSpPr>
          <p:cNvPr id="8" name="Freeform 8"/>
          <p:cNvSpPr/>
          <p:nvPr/>
        </p:nvSpPr>
        <p:spPr>
          <a:xfrm rot="169232">
            <a:off x="3473865" y="965825"/>
            <a:ext cx="4010209" cy="1338407"/>
          </a:xfrm>
          <a:custGeom>
            <a:avLst/>
            <a:gdLst/>
            <a:ahLst/>
            <a:cxnLst/>
            <a:rect l="l" t="t" r="r" b="b"/>
            <a:pathLst>
              <a:path w="4010209" h="1338407">
                <a:moveTo>
                  <a:pt x="0" y="0"/>
                </a:moveTo>
                <a:lnTo>
                  <a:pt x="4010209" y="0"/>
                </a:lnTo>
                <a:lnTo>
                  <a:pt x="4010209" y="1338407"/>
                </a:lnTo>
                <a:lnTo>
                  <a:pt x="0" y="1338407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zh-HK" altLang="en-US"/>
          </a:p>
        </p:txBody>
      </p:sp>
      <p:sp>
        <p:nvSpPr>
          <p:cNvPr id="9" name="Freeform 9"/>
          <p:cNvSpPr/>
          <p:nvPr/>
        </p:nvSpPr>
        <p:spPr>
          <a:xfrm rot="-92811">
            <a:off x="-812409" y="8481364"/>
            <a:ext cx="3931524" cy="1493979"/>
          </a:xfrm>
          <a:custGeom>
            <a:avLst/>
            <a:gdLst/>
            <a:ahLst/>
            <a:cxnLst/>
            <a:rect l="l" t="t" r="r" b="b"/>
            <a:pathLst>
              <a:path w="3931524" h="1493979">
                <a:moveTo>
                  <a:pt x="0" y="0"/>
                </a:moveTo>
                <a:lnTo>
                  <a:pt x="3931525" y="0"/>
                </a:lnTo>
                <a:lnTo>
                  <a:pt x="3931525" y="1493979"/>
                </a:lnTo>
                <a:lnTo>
                  <a:pt x="0" y="1493979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zh-HK" altLang="en-US"/>
          </a:p>
        </p:txBody>
      </p:sp>
      <p:sp>
        <p:nvSpPr>
          <p:cNvPr id="10" name="Freeform 10"/>
          <p:cNvSpPr/>
          <p:nvPr/>
        </p:nvSpPr>
        <p:spPr>
          <a:xfrm>
            <a:off x="15686906" y="2402088"/>
            <a:ext cx="4442429" cy="4114800"/>
          </a:xfrm>
          <a:custGeom>
            <a:avLst/>
            <a:gdLst/>
            <a:ahLst/>
            <a:cxnLst/>
            <a:rect l="l" t="t" r="r" b="b"/>
            <a:pathLst>
              <a:path w="4442429" h="4114800">
                <a:moveTo>
                  <a:pt x="0" y="0"/>
                </a:moveTo>
                <a:lnTo>
                  <a:pt x="4442429" y="0"/>
                </a:lnTo>
                <a:lnTo>
                  <a:pt x="4442429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zh-HK" altLang="en-US"/>
          </a:p>
        </p:txBody>
      </p:sp>
      <p:sp>
        <p:nvSpPr>
          <p:cNvPr id="11" name="TextBox 11"/>
          <p:cNvSpPr txBox="1"/>
          <p:nvPr/>
        </p:nvSpPr>
        <p:spPr>
          <a:xfrm>
            <a:off x="7991655" y="2179939"/>
            <a:ext cx="8588389" cy="19716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15360"/>
              </a:lnSpc>
              <a:spcBef>
                <a:spcPct val="0"/>
              </a:spcBef>
            </a:pPr>
            <a:r>
              <a:rPr lang="en-US" sz="12800">
                <a:solidFill>
                  <a:srgbClr val="156C99"/>
                </a:solidFill>
                <a:latin typeface="Chewy"/>
                <a:ea typeface="Chewy"/>
                <a:cs typeface="Chewy"/>
                <a:sym typeface="Chewy"/>
              </a:rPr>
              <a:t>學校背景</a:t>
            </a:r>
          </a:p>
        </p:txBody>
      </p:sp>
      <p:sp>
        <p:nvSpPr>
          <p:cNvPr id="12" name="TextBox 12"/>
          <p:cNvSpPr txBox="1"/>
          <p:nvPr/>
        </p:nvSpPr>
        <p:spPr>
          <a:xfrm>
            <a:off x="7514575" y="4037314"/>
            <a:ext cx="10527259" cy="537621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135"/>
              </a:lnSpc>
            </a:pPr>
            <a:r>
              <a:rPr lang="en-US" sz="4202">
                <a:solidFill>
                  <a:srgbClr val="545454"/>
                </a:solidFill>
                <a:latin typeface="Now"/>
                <a:ea typeface="Now"/>
                <a:cs typeface="Now"/>
                <a:sym typeface="Now"/>
              </a:rPr>
              <a:t>聖方濟愛德小學</a:t>
            </a:r>
          </a:p>
          <a:p>
            <a:pPr algn="l">
              <a:lnSpc>
                <a:spcPts val="6135"/>
              </a:lnSpc>
            </a:pPr>
            <a:r>
              <a:rPr lang="en-US" sz="4202">
                <a:solidFill>
                  <a:srgbClr val="545454"/>
                </a:solidFill>
                <a:latin typeface="Now"/>
                <a:ea typeface="Now"/>
                <a:cs typeface="Now"/>
                <a:sym typeface="Now"/>
              </a:rPr>
              <a:t>位置：九龍石硤尾偉智街7號</a:t>
            </a:r>
          </a:p>
          <a:p>
            <a:pPr algn="l">
              <a:lnSpc>
                <a:spcPts val="6135"/>
              </a:lnSpc>
            </a:pPr>
            <a:r>
              <a:rPr lang="en-US" sz="4202">
                <a:solidFill>
                  <a:srgbClr val="545454"/>
                </a:solidFill>
                <a:latin typeface="Now"/>
                <a:ea typeface="Now"/>
                <a:cs typeface="Now"/>
                <a:sym typeface="Now"/>
              </a:rPr>
              <a:t>學校資料：天主教學校 （資助）</a:t>
            </a:r>
          </a:p>
          <a:p>
            <a:pPr algn="l">
              <a:lnSpc>
                <a:spcPts val="6135"/>
              </a:lnSpc>
            </a:pPr>
            <a:r>
              <a:rPr lang="en-US" sz="4202">
                <a:solidFill>
                  <a:srgbClr val="545454"/>
                </a:solidFill>
                <a:latin typeface="Now"/>
                <a:ea typeface="Now"/>
                <a:cs typeface="Now"/>
                <a:sym typeface="Now"/>
              </a:rPr>
              <a:t>班數：24班</a:t>
            </a:r>
          </a:p>
          <a:p>
            <a:pPr algn="l">
              <a:lnSpc>
                <a:spcPts val="6135"/>
              </a:lnSpc>
            </a:pPr>
            <a:r>
              <a:rPr lang="en-US" sz="4202">
                <a:solidFill>
                  <a:srgbClr val="545454"/>
                </a:solidFill>
                <a:latin typeface="Now"/>
                <a:ea typeface="Now"/>
                <a:cs typeface="Now"/>
                <a:sym typeface="Now"/>
              </a:rPr>
              <a:t>學生背景：以基層家庭為主，家庭有電腦，</a:t>
            </a:r>
          </a:p>
          <a:p>
            <a:pPr algn="l">
              <a:lnSpc>
                <a:spcPts val="6135"/>
              </a:lnSpc>
            </a:pPr>
            <a:r>
              <a:rPr lang="en-US" sz="4202">
                <a:solidFill>
                  <a:srgbClr val="545454"/>
                </a:solidFill>
                <a:latin typeface="Now"/>
                <a:ea typeface="Now"/>
                <a:cs typeface="Now"/>
                <a:sym typeface="Now"/>
              </a:rPr>
              <a:t>                 但在家學習支援不多</a:t>
            </a:r>
          </a:p>
          <a:p>
            <a:pPr marL="0" lvl="0" indent="0" algn="l">
              <a:lnSpc>
                <a:spcPts val="6135"/>
              </a:lnSpc>
              <a:spcBef>
                <a:spcPct val="0"/>
              </a:spcBef>
            </a:pPr>
            <a:r>
              <a:rPr lang="en-US" sz="4202">
                <a:solidFill>
                  <a:srgbClr val="545454"/>
                </a:solidFill>
                <a:latin typeface="Now"/>
                <a:ea typeface="Now"/>
                <a:cs typeface="Now"/>
                <a:sym typeface="Now"/>
              </a:rPr>
              <a:t>是次對象：四年級學生（混合能力）</a:t>
            </a: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9EDF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2989643" y="-612063"/>
            <a:ext cx="12413197" cy="11075717"/>
          </a:xfrm>
          <a:custGeom>
            <a:avLst/>
            <a:gdLst/>
            <a:ahLst/>
            <a:cxnLst/>
            <a:rect l="l" t="t" r="r" b="b"/>
            <a:pathLst>
              <a:path w="12413197" h="11075717">
                <a:moveTo>
                  <a:pt x="0" y="0"/>
                </a:moveTo>
                <a:lnTo>
                  <a:pt x="12413197" y="0"/>
                </a:lnTo>
                <a:lnTo>
                  <a:pt x="12413197" y="11075717"/>
                </a:lnTo>
                <a:lnTo>
                  <a:pt x="0" y="11075717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r="-1105"/>
            </a:stretch>
          </a:blipFill>
        </p:spPr>
        <p:txBody>
          <a:bodyPr/>
          <a:lstStyle/>
          <a:p>
            <a:endParaRPr lang="zh-HK" altLang="en-US"/>
          </a:p>
        </p:txBody>
      </p:sp>
      <p:sp>
        <p:nvSpPr>
          <p:cNvPr id="3" name="TextBox 3"/>
          <p:cNvSpPr txBox="1"/>
          <p:nvPr/>
        </p:nvSpPr>
        <p:spPr>
          <a:xfrm>
            <a:off x="2937402" y="1752892"/>
            <a:ext cx="12413197" cy="52768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1000"/>
              </a:lnSpc>
            </a:pPr>
            <a:r>
              <a:rPr lang="en-US" sz="15000">
                <a:solidFill>
                  <a:srgbClr val="156C99"/>
                </a:solidFill>
                <a:latin typeface="Chewy"/>
                <a:ea typeface="Chewy"/>
                <a:cs typeface="Chewy"/>
                <a:sym typeface="Chewy"/>
              </a:rPr>
              <a:t>問與答</a:t>
            </a:r>
          </a:p>
          <a:p>
            <a:pPr marL="0" lvl="0" indent="0" algn="ctr">
              <a:lnSpc>
                <a:spcPts val="21000"/>
              </a:lnSpc>
            </a:pPr>
            <a:r>
              <a:rPr lang="en-US" sz="15000">
                <a:solidFill>
                  <a:srgbClr val="156C99"/>
                </a:solidFill>
                <a:latin typeface="Chewy"/>
                <a:ea typeface="Chewy"/>
                <a:cs typeface="Chewy"/>
                <a:sym typeface="Chewy"/>
              </a:rPr>
              <a:t>環節</a:t>
            </a:r>
          </a:p>
        </p:txBody>
      </p:sp>
      <p:sp>
        <p:nvSpPr>
          <p:cNvPr id="4" name="Freeform 4"/>
          <p:cNvSpPr/>
          <p:nvPr/>
        </p:nvSpPr>
        <p:spPr>
          <a:xfrm flipH="1">
            <a:off x="426291" y="247510"/>
            <a:ext cx="3898432" cy="4895990"/>
          </a:xfrm>
          <a:custGeom>
            <a:avLst/>
            <a:gdLst/>
            <a:ahLst/>
            <a:cxnLst/>
            <a:rect l="l" t="t" r="r" b="b"/>
            <a:pathLst>
              <a:path w="3898432" h="4895990">
                <a:moveTo>
                  <a:pt x="3898433" y="0"/>
                </a:moveTo>
                <a:lnTo>
                  <a:pt x="0" y="0"/>
                </a:lnTo>
                <a:lnTo>
                  <a:pt x="0" y="4895990"/>
                </a:lnTo>
                <a:lnTo>
                  <a:pt x="3898433" y="4895990"/>
                </a:lnTo>
                <a:lnTo>
                  <a:pt x="3898433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zh-HK" altLang="en-US"/>
          </a:p>
        </p:txBody>
      </p:sp>
      <p:sp>
        <p:nvSpPr>
          <p:cNvPr id="5" name="Freeform 5"/>
          <p:cNvSpPr/>
          <p:nvPr/>
        </p:nvSpPr>
        <p:spPr>
          <a:xfrm>
            <a:off x="13590304" y="5703371"/>
            <a:ext cx="4894892" cy="4760283"/>
          </a:xfrm>
          <a:custGeom>
            <a:avLst/>
            <a:gdLst/>
            <a:ahLst/>
            <a:cxnLst/>
            <a:rect l="l" t="t" r="r" b="b"/>
            <a:pathLst>
              <a:path w="4894892" h="4760283">
                <a:moveTo>
                  <a:pt x="0" y="0"/>
                </a:moveTo>
                <a:lnTo>
                  <a:pt x="4894893" y="0"/>
                </a:lnTo>
                <a:lnTo>
                  <a:pt x="4894893" y="4760283"/>
                </a:lnTo>
                <a:lnTo>
                  <a:pt x="0" y="4760283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zh-HK" altLang="en-US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9EDF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218557" y="-1317560"/>
            <a:ext cx="15686944" cy="12922120"/>
          </a:xfrm>
          <a:custGeom>
            <a:avLst/>
            <a:gdLst/>
            <a:ahLst/>
            <a:cxnLst/>
            <a:rect l="l" t="t" r="r" b="b"/>
            <a:pathLst>
              <a:path w="15686944" h="12922120">
                <a:moveTo>
                  <a:pt x="0" y="0"/>
                </a:moveTo>
                <a:lnTo>
                  <a:pt x="15686944" y="0"/>
                </a:lnTo>
                <a:lnTo>
                  <a:pt x="15686944" y="12922120"/>
                </a:lnTo>
                <a:lnTo>
                  <a:pt x="0" y="1292212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zh-HK" altLang="en-US"/>
          </a:p>
        </p:txBody>
      </p:sp>
      <p:sp>
        <p:nvSpPr>
          <p:cNvPr id="3" name="TextBox 3"/>
          <p:cNvSpPr txBox="1"/>
          <p:nvPr/>
        </p:nvSpPr>
        <p:spPr>
          <a:xfrm>
            <a:off x="3127759" y="2458149"/>
            <a:ext cx="12757388" cy="537621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6135"/>
              </a:lnSpc>
            </a:pPr>
            <a:r>
              <a:rPr lang="en-US" sz="4202">
                <a:solidFill>
                  <a:srgbClr val="545454"/>
                </a:solidFill>
                <a:latin typeface="Now"/>
                <a:ea typeface="Now"/>
                <a:cs typeface="Now"/>
                <a:sym typeface="Now"/>
              </a:rPr>
              <a:t>◆ 最大公因數及最小公倍數</a:t>
            </a:r>
          </a:p>
          <a:p>
            <a:pPr marL="907263" lvl="1" indent="-453631" algn="just">
              <a:lnSpc>
                <a:spcPts val="6135"/>
              </a:lnSpc>
              <a:buFont typeface="Arial"/>
              <a:buChar char="•"/>
            </a:pPr>
            <a:r>
              <a:rPr lang="en-US" sz="4202">
                <a:solidFill>
                  <a:srgbClr val="545454"/>
                </a:solidFill>
                <a:latin typeface="Now"/>
                <a:ea typeface="Now"/>
                <a:cs typeface="Now"/>
                <a:sym typeface="Now"/>
              </a:rPr>
              <a:t>計算過程較複雜</a:t>
            </a:r>
          </a:p>
          <a:p>
            <a:pPr algn="just">
              <a:lnSpc>
                <a:spcPts val="6135"/>
              </a:lnSpc>
            </a:pPr>
            <a:r>
              <a:rPr lang="en-US" sz="4202">
                <a:solidFill>
                  <a:srgbClr val="545454"/>
                </a:solidFill>
                <a:latin typeface="Now"/>
                <a:ea typeface="Now"/>
                <a:cs typeface="Now"/>
                <a:sym typeface="Now"/>
              </a:rPr>
              <a:t>◆ 測考後發現學生</a:t>
            </a:r>
          </a:p>
          <a:p>
            <a:pPr marL="907263" lvl="1" indent="-453631" algn="just">
              <a:lnSpc>
                <a:spcPts val="6135"/>
              </a:lnSpc>
              <a:buFont typeface="Arial"/>
              <a:buChar char="•"/>
            </a:pPr>
            <a:r>
              <a:rPr lang="en-US" sz="4202">
                <a:solidFill>
                  <a:srgbClr val="545454"/>
                </a:solidFill>
                <a:latin typeface="Now"/>
                <a:ea typeface="Now"/>
                <a:cs typeface="Now"/>
                <a:sym typeface="Now"/>
              </a:rPr>
              <a:t>處理計算的過程較弱</a:t>
            </a:r>
          </a:p>
          <a:p>
            <a:pPr algn="just">
              <a:lnSpc>
                <a:spcPts val="6135"/>
              </a:lnSpc>
            </a:pPr>
            <a:r>
              <a:rPr lang="en-US" sz="4202">
                <a:solidFill>
                  <a:srgbClr val="545454"/>
                </a:solidFill>
                <a:latin typeface="Now"/>
                <a:ea typeface="Now"/>
                <a:cs typeface="Now"/>
                <a:sym typeface="Now"/>
              </a:rPr>
              <a:t>◆ 藉AI Chatbot提問及講解</a:t>
            </a:r>
          </a:p>
          <a:p>
            <a:pPr marL="907263" lvl="1" indent="-453631" algn="just">
              <a:lnSpc>
                <a:spcPts val="6135"/>
              </a:lnSpc>
              <a:buFont typeface="Arial"/>
              <a:buChar char="•"/>
            </a:pPr>
            <a:r>
              <a:rPr lang="en-US" sz="4202">
                <a:solidFill>
                  <a:srgbClr val="545454"/>
                </a:solidFill>
                <a:latin typeface="Now"/>
                <a:ea typeface="Now"/>
                <a:cs typeface="Now"/>
                <a:sym typeface="Now"/>
              </a:rPr>
              <a:t>重温兩者的計算方法</a:t>
            </a:r>
          </a:p>
          <a:p>
            <a:pPr marL="907263" lvl="1" indent="-453631" algn="just">
              <a:lnSpc>
                <a:spcPts val="6135"/>
              </a:lnSpc>
              <a:buFont typeface="Arial"/>
              <a:buChar char="•"/>
            </a:pPr>
            <a:r>
              <a:rPr lang="en-US" sz="4202">
                <a:solidFill>
                  <a:srgbClr val="545454"/>
                </a:solidFill>
                <a:latin typeface="Now"/>
                <a:ea typeface="Now"/>
                <a:cs typeface="Now"/>
                <a:sym typeface="Now"/>
              </a:rPr>
              <a:t>熟習題型</a:t>
            </a:r>
          </a:p>
        </p:txBody>
      </p:sp>
      <p:sp>
        <p:nvSpPr>
          <p:cNvPr id="4" name="Freeform 4"/>
          <p:cNvSpPr/>
          <p:nvPr/>
        </p:nvSpPr>
        <p:spPr>
          <a:xfrm>
            <a:off x="14209759" y="174067"/>
            <a:ext cx="3586460" cy="3501282"/>
          </a:xfrm>
          <a:custGeom>
            <a:avLst/>
            <a:gdLst/>
            <a:ahLst/>
            <a:cxnLst/>
            <a:rect l="l" t="t" r="r" b="b"/>
            <a:pathLst>
              <a:path w="3586460" h="3501282">
                <a:moveTo>
                  <a:pt x="0" y="0"/>
                </a:moveTo>
                <a:lnTo>
                  <a:pt x="3586460" y="0"/>
                </a:lnTo>
                <a:lnTo>
                  <a:pt x="3586460" y="3501282"/>
                </a:lnTo>
                <a:lnTo>
                  <a:pt x="0" y="3501282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zh-HK" altLang="en-US"/>
          </a:p>
        </p:txBody>
      </p:sp>
      <p:sp>
        <p:nvSpPr>
          <p:cNvPr id="5" name="Freeform 5"/>
          <p:cNvSpPr/>
          <p:nvPr/>
        </p:nvSpPr>
        <p:spPr>
          <a:xfrm>
            <a:off x="-1284449" y="5944413"/>
            <a:ext cx="5025061" cy="4654463"/>
          </a:xfrm>
          <a:custGeom>
            <a:avLst/>
            <a:gdLst/>
            <a:ahLst/>
            <a:cxnLst/>
            <a:rect l="l" t="t" r="r" b="b"/>
            <a:pathLst>
              <a:path w="5025061" h="4654463">
                <a:moveTo>
                  <a:pt x="0" y="0"/>
                </a:moveTo>
                <a:lnTo>
                  <a:pt x="5025061" y="0"/>
                </a:lnTo>
                <a:lnTo>
                  <a:pt x="5025061" y="4654463"/>
                </a:lnTo>
                <a:lnTo>
                  <a:pt x="0" y="4654463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zh-HK" altLang="en-US"/>
          </a:p>
        </p:txBody>
      </p:sp>
      <p:sp>
        <p:nvSpPr>
          <p:cNvPr id="6" name="TextBox 6"/>
          <p:cNvSpPr txBox="1"/>
          <p:nvPr/>
        </p:nvSpPr>
        <p:spPr>
          <a:xfrm>
            <a:off x="5130564" y="604354"/>
            <a:ext cx="8751778" cy="196809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15384"/>
              </a:lnSpc>
              <a:spcBef>
                <a:spcPct val="0"/>
              </a:spcBef>
            </a:pPr>
            <a:r>
              <a:rPr lang="en-US" sz="12820">
                <a:solidFill>
                  <a:srgbClr val="156C99"/>
                </a:solidFill>
                <a:latin typeface="Chewy"/>
                <a:ea typeface="Chewy"/>
                <a:cs typeface="Chewy"/>
                <a:sym typeface="Chewy"/>
              </a:rPr>
              <a:t>運用理念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9EDF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218557" y="-1317560"/>
            <a:ext cx="15686944" cy="12922120"/>
          </a:xfrm>
          <a:custGeom>
            <a:avLst/>
            <a:gdLst/>
            <a:ahLst/>
            <a:cxnLst/>
            <a:rect l="l" t="t" r="r" b="b"/>
            <a:pathLst>
              <a:path w="15686944" h="12922120">
                <a:moveTo>
                  <a:pt x="0" y="0"/>
                </a:moveTo>
                <a:lnTo>
                  <a:pt x="15686944" y="0"/>
                </a:lnTo>
                <a:lnTo>
                  <a:pt x="15686944" y="12922120"/>
                </a:lnTo>
                <a:lnTo>
                  <a:pt x="0" y="1292212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zh-HK" altLang="en-US"/>
          </a:p>
        </p:txBody>
      </p:sp>
      <p:sp>
        <p:nvSpPr>
          <p:cNvPr id="3" name="TextBox 3"/>
          <p:cNvSpPr txBox="1"/>
          <p:nvPr/>
        </p:nvSpPr>
        <p:spPr>
          <a:xfrm>
            <a:off x="3127759" y="2458149"/>
            <a:ext cx="12757388" cy="614774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6135"/>
              </a:lnSpc>
            </a:pPr>
            <a:r>
              <a:rPr lang="en-US" sz="4202">
                <a:solidFill>
                  <a:srgbClr val="545454"/>
                </a:solidFill>
                <a:latin typeface="Now"/>
                <a:ea typeface="Now"/>
                <a:cs typeface="Now"/>
                <a:sym typeface="Now"/>
              </a:rPr>
              <a:t>1)單元:倍數和因數</a:t>
            </a:r>
          </a:p>
          <a:p>
            <a:pPr algn="just">
              <a:lnSpc>
                <a:spcPts val="6135"/>
              </a:lnSpc>
            </a:pPr>
            <a:r>
              <a:rPr lang="en-US" sz="4202">
                <a:solidFill>
                  <a:srgbClr val="545454"/>
                </a:solidFill>
                <a:latin typeface="Now"/>
                <a:ea typeface="Now"/>
                <a:cs typeface="Now"/>
                <a:sym typeface="Now"/>
              </a:rPr>
              <a:t>2)課題:公因數和最大公因數(2教節)</a:t>
            </a:r>
          </a:p>
          <a:p>
            <a:pPr algn="just">
              <a:lnSpc>
                <a:spcPts val="6135"/>
              </a:lnSpc>
            </a:pPr>
            <a:r>
              <a:rPr lang="en-US" sz="4202">
                <a:solidFill>
                  <a:srgbClr val="545454"/>
                </a:solidFill>
                <a:latin typeface="Now"/>
                <a:ea typeface="Now"/>
                <a:cs typeface="Now"/>
                <a:sym typeface="Now"/>
              </a:rPr>
              <a:t>3)教學目標:</a:t>
            </a:r>
          </a:p>
          <a:p>
            <a:pPr marL="907263" lvl="1" indent="-453631" algn="just">
              <a:lnSpc>
                <a:spcPts val="6135"/>
              </a:lnSpc>
              <a:buFont typeface="Arial"/>
              <a:buChar char="•"/>
            </a:pPr>
            <a:r>
              <a:rPr lang="en-US" sz="4202">
                <a:solidFill>
                  <a:srgbClr val="545454"/>
                </a:solidFill>
                <a:latin typeface="Now"/>
                <a:ea typeface="Now"/>
                <a:cs typeface="Now"/>
                <a:sym typeface="Now"/>
              </a:rPr>
              <a:t> 能運用列舉法找出兩個數的最大公因數</a:t>
            </a:r>
          </a:p>
          <a:p>
            <a:pPr marL="907263" lvl="1" indent="-453631" algn="just">
              <a:lnSpc>
                <a:spcPts val="6135"/>
              </a:lnSpc>
              <a:buFont typeface="Arial"/>
              <a:buChar char="•"/>
            </a:pPr>
            <a:r>
              <a:rPr lang="en-US" sz="4202">
                <a:solidFill>
                  <a:srgbClr val="545454"/>
                </a:solidFill>
                <a:latin typeface="Now"/>
                <a:ea typeface="Now"/>
                <a:cs typeface="Now"/>
                <a:sym typeface="Now"/>
              </a:rPr>
              <a:t> 能解說如何利用列舉法找出最大公因數</a:t>
            </a:r>
          </a:p>
          <a:p>
            <a:pPr algn="just">
              <a:lnSpc>
                <a:spcPts val="6135"/>
              </a:lnSpc>
            </a:pPr>
            <a:r>
              <a:rPr lang="en-US" sz="4202">
                <a:solidFill>
                  <a:srgbClr val="545454"/>
                </a:solidFill>
                <a:latin typeface="Now"/>
                <a:ea typeface="Now"/>
                <a:cs typeface="Now"/>
                <a:sym typeface="Now"/>
              </a:rPr>
              <a:t>4)學生已有知識:</a:t>
            </a:r>
          </a:p>
          <a:p>
            <a:pPr marL="907263" lvl="1" indent="-453631" algn="just">
              <a:lnSpc>
                <a:spcPts val="6135"/>
              </a:lnSpc>
              <a:buFont typeface="Arial"/>
              <a:buChar char="•"/>
            </a:pPr>
            <a:r>
              <a:rPr lang="en-US" sz="4202">
                <a:solidFill>
                  <a:srgbClr val="545454"/>
                </a:solidFill>
                <a:latin typeface="Now"/>
                <a:ea typeface="Now"/>
                <a:cs typeface="Now"/>
                <a:sym typeface="Now"/>
              </a:rPr>
              <a:t> 能理解因數的概念。</a:t>
            </a:r>
          </a:p>
          <a:p>
            <a:pPr marL="907263" lvl="1" indent="-453631" algn="just">
              <a:lnSpc>
                <a:spcPts val="6135"/>
              </a:lnSpc>
              <a:buFont typeface="Arial"/>
              <a:buChar char="•"/>
            </a:pPr>
            <a:r>
              <a:rPr lang="en-US" sz="4202">
                <a:solidFill>
                  <a:srgbClr val="545454"/>
                </a:solidFill>
                <a:latin typeface="Now"/>
                <a:ea typeface="Now"/>
                <a:cs typeface="Now"/>
                <a:sym typeface="Now"/>
              </a:rPr>
              <a:t> 能利用短除法找出兩個數的最大公因數。</a:t>
            </a:r>
          </a:p>
        </p:txBody>
      </p:sp>
      <p:sp>
        <p:nvSpPr>
          <p:cNvPr id="4" name="Freeform 4"/>
          <p:cNvSpPr/>
          <p:nvPr/>
        </p:nvSpPr>
        <p:spPr>
          <a:xfrm>
            <a:off x="14209759" y="174067"/>
            <a:ext cx="3586460" cy="3501282"/>
          </a:xfrm>
          <a:custGeom>
            <a:avLst/>
            <a:gdLst/>
            <a:ahLst/>
            <a:cxnLst/>
            <a:rect l="l" t="t" r="r" b="b"/>
            <a:pathLst>
              <a:path w="3586460" h="3501282">
                <a:moveTo>
                  <a:pt x="0" y="0"/>
                </a:moveTo>
                <a:lnTo>
                  <a:pt x="3586460" y="0"/>
                </a:lnTo>
                <a:lnTo>
                  <a:pt x="3586460" y="3501282"/>
                </a:lnTo>
                <a:lnTo>
                  <a:pt x="0" y="3501282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zh-HK" altLang="en-US"/>
          </a:p>
        </p:txBody>
      </p:sp>
      <p:sp>
        <p:nvSpPr>
          <p:cNvPr id="5" name="Freeform 5"/>
          <p:cNvSpPr/>
          <p:nvPr/>
        </p:nvSpPr>
        <p:spPr>
          <a:xfrm>
            <a:off x="-1284449" y="5944413"/>
            <a:ext cx="5025061" cy="4654463"/>
          </a:xfrm>
          <a:custGeom>
            <a:avLst/>
            <a:gdLst/>
            <a:ahLst/>
            <a:cxnLst/>
            <a:rect l="l" t="t" r="r" b="b"/>
            <a:pathLst>
              <a:path w="5025061" h="4654463">
                <a:moveTo>
                  <a:pt x="0" y="0"/>
                </a:moveTo>
                <a:lnTo>
                  <a:pt x="5025061" y="0"/>
                </a:lnTo>
                <a:lnTo>
                  <a:pt x="5025061" y="4654463"/>
                </a:lnTo>
                <a:lnTo>
                  <a:pt x="0" y="4654463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zh-HK" altLang="en-US"/>
          </a:p>
        </p:txBody>
      </p:sp>
      <p:sp>
        <p:nvSpPr>
          <p:cNvPr id="6" name="TextBox 6"/>
          <p:cNvSpPr txBox="1"/>
          <p:nvPr/>
        </p:nvSpPr>
        <p:spPr>
          <a:xfrm>
            <a:off x="5130564" y="604354"/>
            <a:ext cx="8751778" cy="196809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15384"/>
              </a:lnSpc>
              <a:spcBef>
                <a:spcPct val="0"/>
              </a:spcBef>
            </a:pPr>
            <a:r>
              <a:rPr lang="en-US" sz="12820">
                <a:solidFill>
                  <a:srgbClr val="156C99"/>
                </a:solidFill>
                <a:latin typeface="Chewy"/>
                <a:ea typeface="Chewy"/>
                <a:cs typeface="Chewy"/>
                <a:sym typeface="Chewy"/>
              </a:rPr>
              <a:t>教學設計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9EDF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028700" y="1028700"/>
            <a:ext cx="16230600" cy="8229600"/>
            <a:chOff x="0" y="0"/>
            <a:chExt cx="4274726" cy="2167467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4274726" cy="2167467"/>
            </a:xfrm>
            <a:custGeom>
              <a:avLst/>
              <a:gdLst/>
              <a:ahLst/>
              <a:cxnLst/>
              <a:rect l="l" t="t" r="r" b="b"/>
              <a:pathLst>
                <a:path w="4274726" h="2167467">
                  <a:moveTo>
                    <a:pt x="0" y="0"/>
                  </a:moveTo>
                  <a:lnTo>
                    <a:pt x="4274726" y="0"/>
                  </a:lnTo>
                  <a:lnTo>
                    <a:pt x="4274726" y="2167467"/>
                  </a:lnTo>
                  <a:lnTo>
                    <a:pt x="0" y="2167467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zh-HK" altLang="en-US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38100"/>
              <a:ext cx="4274726" cy="220556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5" name="Freeform 5"/>
          <p:cNvSpPr/>
          <p:nvPr/>
        </p:nvSpPr>
        <p:spPr>
          <a:xfrm>
            <a:off x="11405269" y="8282709"/>
            <a:ext cx="6438717" cy="1384324"/>
          </a:xfrm>
          <a:custGeom>
            <a:avLst/>
            <a:gdLst/>
            <a:ahLst/>
            <a:cxnLst/>
            <a:rect l="l" t="t" r="r" b="b"/>
            <a:pathLst>
              <a:path w="6438717" h="1384324">
                <a:moveTo>
                  <a:pt x="0" y="0"/>
                </a:moveTo>
                <a:lnTo>
                  <a:pt x="6438717" y="0"/>
                </a:lnTo>
                <a:lnTo>
                  <a:pt x="6438717" y="1384325"/>
                </a:lnTo>
                <a:lnTo>
                  <a:pt x="0" y="1384325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zh-HK" altLang="en-US"/>
          </a:p>
        </p:txBody>
      </p:sp>
      <p:sp>
        <p:nvSpPr>
          <p:cNvPr id="6" name="Freeform 6"/>
          <p:cNvSpPr/>
          <p:nvPr/>
        </p:nvSpPr>
        <p:spPr>
          <a:xfrm>
            <a:off x="12765014" y="4124672"/>
            <a:ext cx="5795818" cy="5795818"/>
          </a:xfrm>
          <a:custGeom>
            <a:avLst/>
            <a:gdLst/>
            <a:ahLst/>
            <a:cxnLst/>
            <a:rect l="l" t="t" r="r" b="b"/>
            <a:pathLst>
              <a:path w="5795818" h="5795818">
                <a:moveTo>
                  <a:pt x="0" y="0"/>
                </a:moveTo>
                <a:lnTo>
                  <a:pt x="5795819" y="0"/>
                </a:lnTo>
                <a:lnTo>
                  <a:pt x="5795819" y="5795818"/>
                </a:lnTo>
                <a:lnTo>
                  <a:pt x="0" y="5795818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zh-HK" altLang="en-US"/>
          </a:p>
        </p:txBody>
      </p:sp>
      <p:sp>
        <p:nvSpPr>
          <p:cNvPr id="7" name="Freeform 7"/>
          <p:cNvSpPr/>
          <p:nvPr/>
        </p:nvSpPr>
        <p:spPr>
          <a:xfrm>
            <a:off x="14624627" y="2534090"/>
            <a:ext cx="2076592" cy="2607965"/>
          </a:xfrm>
          <a:custGeom>
            <a:avLst/>
            <a:gdLst/>
            <a:ahLst/>
            <a:cxnLst/>
            <a:rect l="l" t="t" r="r" b="b"/>
            <a:pathLst>
              <a:path w="2076592" h="2607965">
                <a:moveTo>
                  <a:pt x="0" y="0"/>
                </a:moveTo>
                <a:lnTo>
                  <a:pt x="2076593" y="0"/>
                </a:lnTo>
                <a:lnTo>
                  <a:pt x="2076593" y="2607965"/>
                </a:lnTo>
                <a:lnTo>
                  <a:pt x="0" y="2607965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zh-HK" altLang="en-US"/>
          </a:p>
        </p:txBody>
      </p:sp>
      <p:sp>
        <p:nvSpPr>
          <p:cNvPr id="8" name="Freeform 8"/>
          <p:cNvSpPr/>
          <p:nvPr/>
        </p:nvSpPr>
        <p:spPr>
          <a:xfrm>
            <a:off x="0" y="526630"/>
            <a:ext cx="6438717" cy="1384324"/>
          </a:xfrm>
          <a:custGeom>
            <a:avLst/>
            <a:gdLst/>
            <a:ahLst/>
            <a:cxnLst/>
            <a:rect l="l" t="t" r="r" b="b"/>
            <a:pathLst>
              <a:path w="6438717" h="1384324">
                <a:moveTo>
                  <a:pt x="0" y="0"/>
                </a:moveTo>
                <a:lnTo>
                  <a:pt x="6438717" y="0"/>
                </a:lnTo>
                <a:lnTo>
                  <a:pt x="6438717" y="1384324"/>
                </a:lnTo>
                <a:lnTo>
                  <a:pt x="0" y="1384324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zh-HK" altLang="en-US"/>
          </a:p>
        </p:txBody>
      </p:sp>
      <p:sp>
        <p:nvSpPr>
          <p:cNvPr id="9" name="Freeform 9"/>
          <p:cNvSpPr/>
          <p:nvPr/>
        </p:nvSpPr>
        <p:spPr>
          <a:xfrm>
            <a:off x="2253635" y="1028700"/>
            <a:ext cx="14447584" cy="7946171"/>
          </a:xfrm>
          <a:custGeom>
            <a:avLst/>
            <a:gdLst/>
            <a:ahLst/>
            <a:cxnLst/>
            <a:rect l="l" t="t" r="r" b="b"/>
            <a:pathLst>
              <a:path w="14447584" h="7946171">
                <a:moveTo>
                  <a:pt x="0" y="0"/>
                </a:moveTo>
                <a:lnTo>
                  <a:pt x="14447585" y="0"/>
                </a:lnTo>
                <a:lnTo>
                  <a:pt x="14447585" y="7946171"/>
                </a:lnTo>
                <a:lnTo>
                  <a:pt x="0" y="7946171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/>
            </a:stretch>
          </a:blipFill>
        </p:spPr>
        <p:txBody>
          <a:bodyPr/>
          <a:lstStyle/>
          <a:p>
            <a:endParaRPr lang="zh-HK" altLang="en-US"/>
          </a:p>
        </p:txBody>
      </p:sp>
      <p:sp>
        <p:nvSpPr>
          <p:cNvPr id="10" name="TextBox 10"/>
          <p:cNvSpPr txBox="1"/>
          <p:nvPr/>
        </p:nvSpPr>
        <p:spPr>
          <a:xfrm>
            <a:off x="333105" y="831197"/>
            <a:ext cx="5772507" cy="107975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7621"/>
              </a:lnSpc>
              <a:spcBef>
                <a:spcPct val="0"/>
              </a:spcBef>
            </a:pPr>
            <a:r>
              <a:rPr lang="en-US" sz="8468">
                <a:solidFill>
                  <a:srgbClr val="156C99"/>
                </a:solidFill>
                <a:latin typeface="Chewy"/>
                <a:ea typeface="Chewy"/>
                <a:cs typeface="Chewy"/>
                <a:sym typeface="Chewy"/>
              </a:rPr>
              <a:t>課堂流程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9EDF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2989643" y="-612063"/>
            <a:ext cx="12413197" cy="11075717"/>
          </a:xfrm>
          <a:custGeom>
            <a:avLst/>
            <a:gdLst/>
            <a:ahLst/>
            <a:cxnLst/>
            <a:rect l="l" t="t" r="r" b="b"/>
            <a:pathLst>
              <a:path w="12413197" h="11075717">
                <a:moveTo>
                  <a:pt x="0" y="0"/>
                </a:moveTo>
                <a:lnTo>
                  <a:pt x="12413197" y="0"/>
                </a:lnTo>
                <a:lnTo>
                  <a:pt x="12413197" y="11075717"/>
                </a:lnTo>
                <a:lnTo>
                  <a:pt x="0" y="11075717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r="-1105"/>
            </a:stretch>
          </a:blipFill>
        </p:spPr>
        <p:txBody>
          <a:bodyPr/>
          <a:lstStyle/>
          <a:p>
            <a:endParaRPr lang="zh-HK" altLang="en-US"/>
          </a:p>
        </p:txBody>
      </p:sp>
      <p:sp>
        <p:nvSpPr>
          <p:cNvPr id="3" name="TextBox 3"/>
          <p:cNvSpPr txBox="1"/>
          <p:nvPr/>
        </p:nvSpPr>
        <p:spPr>
          <a:xfrm>
            <a:off x="2989643" y="3160820"/>
            <a:ext cx="12413197" cy="39776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4993"/>
              </a:lnSpc>
            </a:pPr>
            <a:r>
              <a:rPr lang="en-US" sz="16658">
                <a:solidFill>
                  <a:srgbClr val="156C99"/>
                </a:solidFill>
                <a:latin typeface="Chewy"/>
                <a:ea typeface="Chewy"/>
                <a:cs typeface="Chewy"/>
                <a:sym typeface="Chewy"/>
              </a:rPr>
              <a:t>認識Chatbot</a:t>
            </a:r>
          </a:p>
          <a:p>
            <a:pPr marL="0" lvl="0" indent="0" algn="ctr">
              <a:lnSpc>
                <a:spcPts val="14993"/>
              </a:lnSpc>
              <a:spcBef>
                <a:spcPct val="0"/>
              </a:spcBef>
            </a:pPr>
            <a:r>
              <a:rPr lang="en-US" sz="16658">
                <a:solidFill>
                  <a:srgbClr val="156C99"/>
                </a:solidFill>
                <a:latin typeface="Chewy"/>
                <a:ea typeface="Chewy"/>
                <a:cs typeface="Chewy"/>
                <a:sym typeface="Chewy"/>
              </a:rPr>
              <a:t>基本概念</a:t>
            </a:r>
          </a:p>
        </p:txBody>
      </p:sp>
      <p:sp>
        <p:nvSpPr>
          <p:cNvPr id="4" name="Freeform 4"/>
          <p:cNvSpPr/>
          <p:nvPr/>
        </p:nvSpPr>
        <p:spPr>
          <a:xfrm flipH="1">
            <a:off x="426291" y="247510"/>
            <a:ext cx="3898432" cy="4895990"/>
          </a:xfrm>
          <a:custGeom>
            <a:avLst/>
            <a:gdLst/>
            <a:ahLst/>
            <a:cxnLst/>
            <a:rect l="l" t="t" r="r" b="b"/>
            <a:pathLst>
              <a:path w="3898432" h="4895990">
                <a:moveTo>
                  <a:pt x="3898433" y="0"/>
                </a:moveTo>
                <a:lnTo>
                  <a:pt x="0" y="0"/>
                </a:lnTo>
                <a:lnTo>
                  <a:pt x="0" y="4895990"/>
                </a:lnTo>
                <a:lnTo>
                  <a:pt x="3898433" y="4895990"/>
                </a:lnTo>
                <a:lnTo>
                  <a:pt x="3898433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zh-HK" altLang="en-US"/>
          </a:p>
        </p:txBody>
      </p:sp>
      <p:sp>
        <p:nvSpPr>
          <p:cNvPr id="5" name="Freeform 5"/>
          <p:cNvSpPr/>
          <p:nvPr/>
        </p:nvSpPr>
        <p:spPr>
          <a:xfrm>
            <a:off x="13590304" y="5703371"/>
            <a:ext cx="4894892" cy="4760283"/>
          </a:xfrm>
          <a:custGeom>
            <a:avLst/>
            <a:gdLst/>
            <a:ahLst/>
            <a:cxnLst/>
            <a:rect l="l" t="t" r="r" b="b"/>
            <a:pathLst>
              <a:path w="4894892" h="4760283">
                <a:moveTo>
                  <a:pt x="0" y="0"/>
                </a:moveTo>
                <a:lnTo>
                  <a:pt x="4894893" y="0"/>
                </a:lnTo>
                <a:lnTo>
                  <a:pt x="4894893" y="4760283"/>
                </a:lnTo>
                <a:lnTo>
                  <a:pt x="0" y="4760283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zh-HK" altLang="en-US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9EDF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218557" y="-1317560"/>
            <a:ext cx="15686944" cy="12922120"/>
          </a:xfrm>
          <a:custGeom>
            <a:avLst/>
            <a:gdLst/>
            <a:ahLst/>
            <a:cxnLst/>
            <a:rect l="l" t="t" r="r" b="b"/>
            <a:pathLst>
              <a:path w="15686944" h="12922120">
                <a:moveTo>
                  <a:pt x="0" y="0"/>
                </a:moveTo>
                <a:lnTo>
                  <a:pt x="15686944" y="0"/>
                </a:lnTo>
                <a:lnTo>
                  <a:pt x="15686944" y="12922120"/>
                </a:lnTo>
                <a:lnTo>
                  <a:pt x="0" y="1292212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zh-HK" altLang="en-US"/>
          </a:p>
        </p:txBody>
      </p:sp>
      <p:sp>
        <p:nvSpPr>
          <p:cNvPr id="3" name="TextBox 3"/>
          <p:cNvSpPr txBox="1"/>
          <p:nvPr/>
        </p:nvSpPr>
        <p:spPr>
          <a:xfrm>
            <a:off x="3127758" y="2458149"/>
            <a:ext cx="13604055" cy="700390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just">
              <a:lnSpc>
                <a:spcPts val="6135"/>
              </a:lnSpc>
            </a:pPr>
            <a:r>
              <a:rPr lang="en-US" sz="4202" dirty="0">
                <a:solidFill>
                  <a:srgbClr val="545454"/>
                </a:solidFill>
                <a:latin typeface="Now"/>
                <a:ea typeface="Now"/>
                <a:cs typeface="Now"/>
                <a:sym typeface="Now"/>
              </a:rPr>
              <a:t>System Prompt</a:t>
            </a:r>
            <a:r>
              <a:rPr lang="en-US" altLang="zh-TW" sz="4202" dirty="0">
                <a:solidFill>
                  <a:srgbClr val="545454"/>
                </a:solidFill>
                <a:latin typeface="Now"/>
                <a:ea typeface="Now"/>
                <a:cs typeface="Now"/>
                <a:sym typeface="Now"/>
              </a:rPr>
              <a:t>(</a:t>
            </a:r>
            <a:r>
              <a:rPr lang="zh-TW" altLang="en-US" sz="4202" dirty="0">
                <a:solidFill>
                  <a:srgbClr val="545454"/>
                </a:solidFill>
                <a:latin typeface="Now"/>
                <a:ea typeface="Now"/>
                <a:cs typeface="Now"/>
                <a:sym typeface="Now"/>
              </a:rPr>
              <a:t>系統指令</a:t>
            </a:r>
            <a:r>
              <a:rPr lang="en-US" altLang="zh-TW" sz="4202" dirty="0">
                <a:solidFill>
                  <a:srgbClr val="545454"/>
                </a:solidFill>
                <a:latin typeface="Now"/>
                <a:ea typeface="Now"/>
                <a:cs typeface="Now"/>
                <a:sym typeface="Now"/>
              </a:rPr>
              <a:t>)</a:t>
            </a:r>
            <a:r>
              <a:rPr lang="en-US" sz="4202" dirty="0" err="1">
                <a:solidFill>
                  <a:srgbClr val="545454"/>
                </a:solidFill>
                <a:latin typeface="Now"/>
                <a:ea typeface="Now"/>
                <a:cs typeface="Now"/>
                <a:sym typeface="Now"/>
              </a:rPr>
              <a:t>設計</a:t>
            </a:r>
            <a:r>
              <a:rPr lang="en-US" sz="4202" dirty="0">
                <a:solidFill>
                  <a:srgbClr val="545454"/>
                </a:solidFill>
                <a:latin typeface="Now"/>
                <a:ea typeface="Now"/>
                <a:cs typeface="Now"/>
                <a:sym typeface="Now"/>
              </a:rPr>
              <a:t>：</a:t>
            </a:r>
          </a:p>
          <a:p>
            <a:pPr marL="907263" lvl="1" indent="-453631" algn="just">
              <a:lnSpc>
                <a:spcPts val="6135"/>
              </a:lnSpc>
              <a:buFont typeface="Arial"/>
              <a:buChar char="•"/>
            </a:pPr>
            <a:r>
              <a:rPr lang="en-US" sz="4202" dirty="0" err="1">
                <a:solidFill>
                  <a:srgbClr val="545454"/>
                </a:solidFill>
                <a:latin typeface="Now"/>
                <a:ea typeface="Now"/>
                <a:cs typeface="Now"/>
                <a:sym typeface="Now"/>
              </a:rPr>
              <a:t>採用Instructions</a:t>
            </a:r>
            <a:r>
              <a:rPr lang="en-US" sz="4202" dirty="0">
                <a:solidFill>
                  <a:srgbClr val="545454"/>
                </a:solidFill>
                <a:latin typeface="Now"/>
                <a:ea typeface="Now"/>
                <a:cs typeface="Now"/>
                <a:sym typeface="Now"/>
              </a:rPr>
              <a:t> prompting </a:t>
            </a:r>
            <a:r>
              <a:rPr lang="en-US" altLang="zh-TW" sz="4202" dirty="0">
                <a:solidFill>
                  <a:srgbClr val="545454"/>
                </a:solidFill>
                <a:latin typeface="Now"/>
                <a:ea typeface="Now"/>
                <a:cs typeface="Now"/>
                <a:sym typeface="Now"/>
              </a:rPr>
              <a:t>(</a:t>
            </a:r>
            <a:r>
              <a:rPr lang="zh-TW" altLang="en-US" sz="4202" dirty="0">
                <a:solidFill>
                  <a:srgbClr val="545454"/>
                </a:solidFill>
                <a:latin typeface="Now"/>
                <a:ea typeface="Now"/>
                <a:cs typeface="Now"/>
                <a:sym typeface="Now"/>
              </a:rPr>
              <a:t>指令提示</a:t>
            </a:r>
            <a:r>
              <a:rPr lang="en-US" altLang="zh-TW" sz="4202" dirty="0">
                <a:solidFill>
                  <a:srgbClr val="545454"/>
                </a:solidFill>
                <a:latin typeface="Now"/>
                <a:ea typeface="Now"/>
                <a:cs typeface="Now"/>
                <a:sym typeface="Now"/>
              </a:rPr>
              <a:t>)</a:t>
            </a:r>
          </a:p>
          <a:p>
            <a:pPr marL="1364463" lvl="2" indent="-453631" algn="just">
              <a:lnSpc>
                <a:spcPts val="6135"/>
              </a:lnSpc>
              <a:buFont typeface="Arial"/>
              <a:buChar char="•"/>
            </a:pPr>
            <a:r>
              <a:rPr lang="zh-TW" altLang="en-US" sz="4400" dirty="0"/>
              <a:t>提供明確的指令</a:t>
            </a:r>
            <a:endParaRPr lang="en-US" altLang="zh-TW" sz="4400" dirty="0"/>
          </a:p>
          <a:p>
            <a:pPr marL="1364463" lvl="2" indent="-453631" algn="just">
              <a:lnSpc>
                <a:spcPts val="6135"/>
              </a:lnSpc>
              <a:buFont typeface="Arial"/>
              <a:buChar char="•"/>
            </a:pPr>
            <a:r>
              <a:rPr lang="zh-TW" altLang="en-US" sz="4400" dirty="0"/>
              <a:t>引導執行特定的任務</a:t>
            </a:r>
            <a:endParaRPr lang="en-US" altLang="zh-TW" sz="4400" dirty="0"/>
          </a:p>
          <a:p>
            <a:pPr marL="1364463" lvl="2" indent="-453631" algn="just">
              <a:lnSpc>
                <a:spcPts val="6135"/>
              </a:lnSpc>
              <a:buFont typeface="Arial"/>
              <a:buChar char="•"/>
            </a:pPr>
            <a:r>
              <a:rPr lang="zh-TW" altLang="en-US" sz="4400" dirty="0"/>
              <a:t>生成特定的輸出</a:t>
            </a:r>
            <a:endParaRPr lang="en-US" sz="4202" dirty="0">
              <a:solidFill>
                <a:srgbClr val="545454"/>
              </a:solidFill>
              <a:latin typeface="Now"/>
              <a:ea typeface="Now"/>
              <a:cs typeface="Now"/>
              <a:sym typeface="Now"/>
            </a:endParaRPr>
          </a:p>
          <a:p>
            <a:pPr marL="907263" lvl="1" indent="-453631" algn="just">
              <a:lnSpc>
                <a:spcPts val="6135"/>
              </a:lnSpc>
              <a:buFont typeface="Arial"/>
              <a:buChar char="•"/>
            </a:pPr>
            <a:r>
              <a:rPr lang="en-US" sz="4202" dirty="0">
                <a:solidFill>
                  <a:srgbClr val="545454"/>
                </a:solidFill>
                <a:latin typeface="Now"/>
                <a:ea typeface="Now"/>
                <a:cs typeface="Now"/>
                <a:sym typeface="Now"/>
              </a:rPr>
              <a:t>Chain of Thought (</a:t>
            </a:r>
            <a:r>
              <a:rPr lang="en-US" sz="4202" dirty="0" err="1">
                <a:solidFill>
                  <a:srgbClr val="545454"/>
                </a:solidFill>
                <a:latin typeface="Now"/>
                <a:ea typeface="Now"/>
                <a:cs typeface="Now"/>
                <a:sym typeface="Now"/>
              </a:rPr>
              <a:t>CoT</a:t>
            </a:r>
            <a:r>
              <a:rPr lang="en-US" sz="4202" dirty="0">
                <a:solidFill>
                  <a:srgbClr val="545454"/>
                </a:solidFill>
                <a:latin typeface="Now"/>
                <a:ea typeface="Now"/>
                <a:cs typeface="Now"/>
                <a:sym typeface="Now"/>
              </a:rPr>
              <a:t>) prompting </a:t>
            </a:r>
            <a:r>
              <a:rPr lang="en-US" altLang="zh-TW" sz="4202" dirty="0">
                <a:solidFill>
                  <a:srgbClr val="545454"/>
                </a:solidFill>
                <a:latin typeface="Now"/>
                <a:ea typeface="Now"/>
                <a:cs typeface="Now"/>
                <a:sym typeface="Now"/>
              </a:rPr>
              <a:t>(</a:t>
            </a:r>
            <a:r>
              <a:rPr lang="zh-HK" altLang="en-US" sz="4400" dirty="0"/>
              <a:t>思維鏈提示</a:t>
            </a:r>
            <a:r>
              <a:rPr lang="en-US" altLang="zh-TW" sz="4400" dirty="0"/>
              <a:t>)</a:t>
            </a:r>
            <a:endParaRPr lang="en-US" sz="4202" dirty="0">
              <a:solidFill>
                <a:srgbClr val="545454"/>
              </a:solidFill>
              <a:latin typeface="Now"/>
              <a:ea typeface="Now"/>
              <a:cs typeface="Now"/>
              <a:sym typeface="Now"/>
            </a:endParaRPr>
          </a:p>
          <a:p>
            <a:pPr marL="1364463" lvl="2" indent="-453631" algn="just">
              <a:lnSpc>
                <a:spcPts val="6135"/>
              </a:lnSpc>
              <a:buFont typeface="Arial"/>
              <a:buChar char="•"/>
            </a:pPr>
            <a:r>
              <a:rPr lang="zh-TW" altLang="en-US" sz="4400" dirty="0"/>
              <a:t>提升解決複雜問題的能力</a:t>
            </a:r>
            <a:endParaRPr lang="en-US" altLang="zh-TW" sz="4400" dirty="0"/>
          </a:p>
          <a:p>
            <a:pPr marL="1364463" lvl="2" indent="-453631" algn="just">
              <a:lnSpc>
                <a:spcPts val="6135"/>
              </a:lnSpc>
              <a:buFont typeface="Arial"/>
              <a:buChar char="•"/>
            </a:pPr>
            <a:r>
              <a:rPr lang="zh-TW" altLang="en-US" sz="4400" dirty="0"/>
              <a:t>展示答案的思考過程</a:t>
            </a:r>
            <a:endParaRPr lang="en-US" altLang="zh-TW" sz="4400" dirty="0"/>
          </a:p>
          <a:p>
            <a:pPr marL="1364463" lvl="2" indent="-453631" algn="just">
              <a:lnSpc>
                <a:spcPts val="6135"/>
              </a:lnSpc>
              <a:buFont typeface="Arial"/>
              <a:buChar char="•"/>
            </a:pPr>
            <a:r>
              <a:rPr lang="zh-TW" altLang="en-US" sz="4400" dirty="0"/>
              <a:t>減少產生不合邏輯的答案</a:t>
            </a:r>
            <a:endParaRPr lang="en-US" sz="4202" dirty="0">
              <a:solidFill>
                <a:srgbClr val="545454"/>
              </a:solidFill>
              <a:latin typeface="Now"/>
              <a:ea typeface="Now"/>
              <a:cs typeface="Now"/>
              <a:sym typeface="Now"/>
            </a:endParaRPr>
          </a:p>
        </p:txBody>
      </p:sp>
      <p:sp>
        <p:nvSpPr>
          <p:cNvPr id="4" name="Freeform 4"/>
          <p:cNvSpPr/>
          <p:nvPr/>
        </p:nvSpPr>
        <p:spPr>
          <a:xfrm>
            <a:off x="14209759" y="174067"/>
            <a:ext cx="3586460" cy="3501282"/>
          </a:xfrm>
          <a:custGeom>
            <a:avLst/>
            <a:gdLst/>
            <a:ahLst/>
            <a:cxnLst/>
            <a:rect l="l" t="t" r="r" b="b"/>
            <a:pathLst>
              <a:path w="3586460" h="3501282">
                <a:moveTo>
                  <a:pt x="0" y="0"/>
                </a:moveTo>
                <a:lnTo>
                  <a:pt x="3586460" y="0"/>
                </a:lnTo>
                <a:lnTo>
                  <a:pt x="3586460" y="3501282"/>
                </a:lnTo>
                <a:lnTo>
                  <a:pt x="0" y="3501282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zh-HK" altLang="en-US"/>
          </a:p>
        </p:txBody>
      </p:sp>
      <p:sp>
        <p:nvSpPr>
          <p:cNvPr id="5" name="Freeform 5"/>
          <p:cNvSpPr/>
          <p:nvPr/>
        </p:nvSpPr>
        <p:spPr>
          <a:xfrm>
            <a:off x="-1284449" y="5944413"/>
            <a:ext cx="5025061" cy="4654463"/>
          </a:xfrm>
          <a:custGeom>
            <a:avLst/>
            <a:gdLst/>
            <a:ahLst/>
            <a:cxnLst/>
            <a:rect l="l" t="t" r="r" b="b"/>
            <a:pathLst>
              <a:path w="5025061" h="4654463">
                <a:moveTo>
                  <a:pt x="0" y="0"/>
                </a:moveTo>
                <a:lnTo>
                  <a:pt x="5025061" y="0"/>
                </a:lnTo>
                <a:lnTo>
                  <a:pt x="5025061" y="4654463"/>
                </a:lnTo>
                <a:lnTo>
                  <a:pt x="0" y="4654463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zh-HK" altLang="en-US"/>
          </a:p>
        </p:txBody>
      </p:sp>
      <p:sp>
        <p:nvSpPr>
          <p:cNvPr id="6" name="TextBox 6"/>
          <p:cNvSpPr txBox="1"/>
          <p:nvPr/>
        </p:nvSpPr>
        <p:spPr>
          <a:xfrm>
            <a:off x="1915724" y="495790"/>
            <a:ext cx="12582926" cy="16287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12745"/>
              </a:lnSpc>
              <a:spcBef>
                <a:spcPct val="0"/>
              </a:spcBef>
            </a:pPr>
            <a:r>
              <a:rPr lang="en-US" sz="10621">
                <a:solidFill>
                  <a:srgbClr val="156C99"/>
                </a:solidFill>
                <a:latin typeface="Chewy"/>
                <a:ea typeface="Chewy"/>
                <a:cs typeface="Chewy"/>
                <a:sym typeface="Chewy"/>
              </a:rPr>
              <a:t>AI model : Chatbots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9EDF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218557" y="-1317560"/>
            <a:ext cx="15686944" cy="12922120"/>
          </a:xfrm>
          <a:custGeom>
            <a:avLst/>
            <a:gdLst/>
            <a:ahLst/>
            <a:cxnLst/>
            <a:rect l="l" t="t" r="r" b="b"/>
            <a:pathLst>
              <a:path w="15686944" h="12922120">
                <a:moveTo>
                  <a:pt x="0" y="0"/>
                </a:moveTo>
                <a:lnTo>
                  <a:pt x="15686944" y="0"/>
                </a:lnTo>
                <a:lnTo>
                  <a:pt x="15686944" y="12922120"/>
                </a:lnTo>
                <a:lnTo>
                  <a:pt x="0" y="1292212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zh-HK" altLang="en-US"/>
          </a:p>
        </p:txBody>
      </p:sp>
      <p:sp>
        <p:nvSpPr>
          <p:cNvPr id="3" name="TextBox 3"/>
          <p:cNvSpPr txBox="1"/>
          <p:nvPr/>
        </p:nvSpPr>
        <p:spPr>
          <a:xfrm>
            <a:off x="2209800" y="2221789"/>
            <a:ext cx="14173200" cy="550458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just">
              <a:lnSpc>
                <a:spcPts val="4821"/>
              </a:lnSpc>
            </a:pPr>
            <a:r>
              <a:rPr lang="en-US" sz="3302" dirty="0" err="1">
                <a:solidFill>
                  <a:srgbClr val="545454"/>
                </a:solidFill>
                <a:latin typeface="Now"/>
                <a:ea typeface="Now"/>
                <a:cs typeface="Now"/>
                <a:sym typeface="Now"/>
              </a:rPr>
              <a:t>你是一位</a:t>
            </a:r>
            <a:r>
              <a:rPr lang="en-US" sz="3302" dirty="0" err="1">
                <a:solidFill>
                  <a:srgbClr val="EF3A5D"/>
                </a:solidFill>
                <a:latin typeface="Now"/>
                <a:ea typeface="Now"/>
                <a:cs typeface="Now"/>
                <a:sym typeface="Now"/>
              </a:rPr>
              <a:t>香港四年級的數學老師</a:t>
            </a:r>
            <a:r>
              <a:rPr lang="en-US" sz="3302" dirty="0" err="1">
                <a:solidFill>
                  <a:srgbClr val="545454"/>
                </a:solidFill>
                <a:latin typeface="Now"/>
                <a:ea typeface="Now"/>
                <a:cs typeface="Now"/>
                <a:sym typeface="Now"/>
              </a:rPr>
              <a:t>，你只能用</a:t>
            </a:r>
            <a:r>
              <a:rPr lang="en-US" sz="3302" dirty="0" err="1">
                <a:solidFill>
                  <a:srgbClr val="EF3A5D"/>
                </a:solidFill>
                <a:latin typeface="Now"/>
                <a:ea typeface="Now"/>
                <a:cs typeface="Now"/>
                <a:sym typeface="Now"/>
              </a:rPr>
              <a:t>小學生懂得的語言</a:t>
            </a:r>
            <a:r>
              <a:rPr lang="en-US" sz="3302" dirty="0" err="1">
                <a:solidFill>
                  <a:srgbClr val="545454"/>
                </a:solidFill>
                <a:latin typeface="Now"/>
                <a:ea typeface="Now"/>
                <a:cs typeface="Now"/>
                <a:sym typeface="Now"/>
              </a:rPr>
              <a:t>去解說錯處</a:t>
            </a:r>
            <a:r>
              <a:rPr lang="en-US" sz="3302" dirty="0">
                <a:solidFill>
                  <a:srgbClr val="545454"/>
                </a:solidFill>
                <a:latin typeface="Now"/>
                <a:ea typeface="Now"/>
                <a:cs typeface="Now"/>
                <a:sym typeface="Now"/>
              </a:rPr>
              <a:t>。</a:t>
            </a:r>
          </a:p>
          <a:p>
            <a:pPr algn="just">
              <a:lnSpc>
                <a:spcPts val="4821"/>
              </a:lnSpc>
            </a:pPr>
            <a:endParaRPr lang="en-US" sz="3302" dirty="0">
              <a:solidFill>
                <a:srgbClr val="545454"/>
              </a:solidFill>
              <a:latin typeface="Now"/>
              <a:ea typeface="Now"/>
              <a:cs typeface="Now"/>
              <a:sym typeface="Now"/>
            </a:endParaRPr>
          </a:p>
          <a:p>
            <a:pPr algn="just">
              <a:lnSpc>
                <a:spcPts val="4821"/>
              </a:lnSpc>
            </a:pPr>
            <a:r>
              <a:rPr lang="en-US" sz="3302" dirty="0" err="1">
                <a:solidFill>
                  <a:srgbClr val="EF3A5D"/>
                </a:solidFill>
                <a:latin typeface="Now"/>
                <a:ea typeface="Now"/>
                <a:cs typeface="Now"/>
                <a:sym typeface="Now"/>
              </a:rPr>
              <a:t>當收到「y</a:t>
            </a:r>
            <a:r>
              <a:rPr lang="en-US" sz="3302" dirty="0">
                <a:solidFill>
                  <a:srgbClr val="EF3A5D"/>
                </a:solidFill>
                <a:latin typeface="Now"/>
                <a:ea typeface="Now"/>
                <a:cs typeface="Now"/>
                <a:sym typeface="Now"/>
              </a:rPr>
              <a:t>」，</a:t>
            </a:r>
            <a:r>
              <a:rPr lang="en-US" sz="3302" dirty="0">
                <a:solidFill>
                  <a:srgbClr val="545454"/>
                </a:solidFill>
                <a:latin typeface="Now"/>
                <a:ea typeface="Now"/>
                <a:cs typeface="Now"/>
                <a:sym typeface="Now"/>
              </a:rPr>
              <a:t>請給與1條有關最大公因數的四年級數學計算題，所有題目的數字不可大於50，讓學生作答。</a:t>
            </a:r>
          </a:p>
          <a:p>
            <a:pPr algn="just">
              <a:lnSpc>
                <a:spcPts val="4821"/>
              </a:lnSpc>
            </a:pPr>
            <a:endParaRPr lang="en-US" sz="3302" dirty="0">
              <a:solidFill>
                <a:srgbClr val="545454"/>
              </a:solidFill>
              <a:latin typeface="Now"/>
              <a:ea typeface="Now"/>
              <a:cs typeface="Now"/>
              <a:sym typeface="Now"/>
            </a:endParaRPr>
          </a:p>
          <a:p>
            <a:pPr algn="just">
              <a:lnSpc>
                <a:spcPts val="4821"/>
              </a:lnSpc>
            </a:pPr>
            <a:r>
              <a:rPr lang="en-US" sz="3302" dirty="0" err="1">
                <a:solidFill>
                  <a:srgbClr val="545454"/>
                </a:solidFill>
                <a:latin typeface="Now"/>
                <a:ea typeface="Now"/>
                <a:cs typeface="Now"/>
                <a:sym typeface="Now"/>
              </a:rPr>
              <a:t>當</a:t>
            </a:r>
            <a:r>
              <a:rPr lang="en-US" sz="3302" dirty="0" err="1">
                <a:solidFill>
                  <a:srgbClr val="EF3A5D"/>
                </a:solidFill>
                <a:latin typeface="Now"/>
                <a:ea typeface="Now"/>
                <a:cs typeface="Now"/>
                <a:sym typeface="Now"/>
              </a:rPr>
              <a:t>收到學生答案，請不要立即判斷學生答案是否正確，</a:t>
            </a:r>
            <a:r>
              <a:rPr lang="en-US" sz="3302" dirty="0" err="1">
                <a:solidFill>
                  <a:srgbClr val="545454"/>
                </a:solidFill>
                <a:latin typeface="Now"/>
                <a:ea typeface="Now"/>
                <a:cs typeface="Now"/>
                <a:sym typeface="Now"/>
              </a:rPr>
              <a:t>先自行逐步計算正確答案，</a:t>
            </a:r>
            <a:r>
              <a:rPr lang="en-US" sz="3302" dirty="0" err="1">
                <a:solidFill>
                  <a:srgbClr val="EF3A5D"/>
                </a:solidFill>
                <a:latin typeface="Now"/>
                <a:ea typeface="Now"/>
                <a:cs typeface="Now"/>
                <a:sym typeface="Now"/>
              </a:rPr>
              <a:t>詳細解說每一步過程，</a:t>
            </a:r>
            <a:r>
              <a:rPr lang="en-US" sz="3302" dirty="0" err="1">
                <a:solidFill>
                  <a:srgbClr val="545454"/>
                </a:solidFill>
                <a:latin typeface="Now"/>
                <a:ea typeface="Now"/>
                <a:cs typeface="Now"/>
                <a:sym typeface="Now"/>
              </a:rPr>
              <a:t>再與學生答案比較是否相同</a:t>
            </a:r>
            <a:r>
              <a:rPr lang="en-US" sz="3302" dirty="0">
                <a:solidFill>
                  <a:srgbClr val="545454"/>
                </a:solidFill>
                <a:latin typeface="Now"/>
                <a:ea typeface="Now"/>
                <a:cs typeface="Now"/>
                <a:sym typeface="Now"/>
              </a:rPr>
              <a:t>。</a:t>
            </a:r>
          </a:p>
          <a:p>
            <a:pPr algn="just">
              <a:lnSpc>
                <a:spcPts val="4821"/>
              </a:lnSpc>
            </a:pPr>
            <a:r>
              <a:rPr lang="en-US" sz="3302" dirty="0" err="1">
                <a:solidFill>
                  <a:srgbClr val="545454"/>
                </a:solidFill>
                <a:latin typeface="Now"/>
                <a:ea typeface="Now"/>
                <a:cs typeface="Now"/>
                <a:sym typeface="Now"/>
              </a:rPr>
              <a:t>如果</a:t>
            </a:r>
            <a:r>
              <a:rPr lang="en-US" sz="3302" dirty="0" err="1">
                <a:solidFill>
                  <a:srgbClr val="EF3A5D"/>
                </a:solidFill>
                <a:latin typeface="Now"/>
                <a:ea typeface="Now"/>
                <a:cs typeface="Now"/>
                <a:sym typeface="Now"/>
              </a:rPr>
              <a:t>答案不同，即是學生答錯，</a:t>
            </a:r>
            <a:r>
              <a:rPr lang="en-US" sz="3302" dirty="0" err="1">
                <a:solidFill>
                  <a:srgbClr val="545454"/>
                </a:solidFill>
                <a:latin typeface="Now"/>
                <a:ea typeface="Now"/>
                <a:cs typeface="Now"/>
                <a:sym typeface="Now"/>
              </a:rPr>
              <a:t>讓學生重新作答，立即擬出下一題；如果</a:t>
            </a:r>
            <a:r>
              <a:rPr lang="en-US" sz="3302" dirty="0" err="1">
                <a:solidFill>
                  <a:srgbClr val="EF3A5D"/>
                </a:solidFill>
                <a:latin typeface="Now"/>
                <a:ea typeface="Now"/>
                <a:cs typeface="Now"/>
                <a:sym typeface="Now"/>
              </a:rPr>
              <a:t>答案相同，即是學生答對。</a:t>
            </a:r>
            <a:r>
              <a:rPr lang="en-US" sz="3302" dirty="0" err="1">
                <a:solidFill>
                  <a:srgbClr val="545454"/>
                </a:solidFill>
                <a:latin typeface="Now"/>
                <a:ea typeface="Now"/>
                <a:cs typeface="Now"/>
                <a:sym typeface="Now"/>
              </a:rPr>
              <a:t>當答對時，立即給與下一題</a:t>
            </a:r>
            <a:r>
              <a:rPr lang="en-US" sz="3302" dirty="0">
                <a:solidFill>
                  <a:srgbClr val="545454"/>
                </a:solidFill>
                <a:latin typeface="Now"/>
                <a:ea typeface="Now"/>
                <a:cs typeface="Now"/>
                <a:sym typeface="Now"/>
              </a:rPr>
              <a:t>。</a:t>
            </a:r>
            <a:endParaRPr lang="en-US" sz="3302" dirty="0">
              <a:solidFill>
                <a:srgbClr val="7BB7E0"/>
              </a:solidFill>
              <a:latin typeface="Now"/>
              <a:ea typeface="Now"/>
              <a:cs typeface="Now"/>
              <a:sym typeface="Now"/>
            </a:endParaRPr>
          </a:p>
        </p:txBody>
      </p:sp>
      <p:sp>
        <p:nvSpPr>
          <p:cNvPr id="4" name="Freeform 4"/>
          <p:cNvSpPr/>
          <p:nvPr/>
        </p:nvSpPr>
        <p:spPr>
          <a:xfrm>
            <a:off x="16271242" y="0"/>
            <a:ext cx="1837684" cy="1769033"/>
          </a:xfrm>
          <a:custGeom>
            <a:avLst/>
            <a:gdLst/>
            <a:ahLst/>
            <a:cxnLst/>
            <a:rect l="l" t="t" r="r" b="b"/>
            <a:pathLst>
              <a:path w="3586460" h="3501282">
                <a:moveTo>
                  <a:pt x="0" y="0"/>
                </a:moveTo>
                <a:lnTo>
                  <a:pt x="3586460" y="0"/>
                </a:lnTo>
                <a:lnTo>
                  <a:pt x="3586460" y="3501282"/>
                </a:lnTo>
                <a:lnTo>
                  <a:pt x="0" y="3501282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zh-HK" altLang="en-US"/>
          </a:p>
        </p:txBody>
      </p:sp>
      <p:sp>
        <p:nvSpPr>
          <p:cNvPr id="5" name="Freeform 5"/>
          <p:cNvSpPr/>
          <p:nvPr/>
        </p:nvSpPr>
        <p:spPr>
          <a:xfrm>
            <a:off x="-1284449" y="8191500"/>
            <a:ext cx="3200173" cy="2407376"/>
          </a:xfrm>
          <a:custGeom>
            <a:avLst/>
            <a:gdLst/>
            <a:ahLst/>
            <a:cxnLst/>
            <a:rect l="l" t="t" r="r" b="b"/>
            <a:pathLst>
              <a:path w="5025061" h="4654463">
                <a:moveTo>
                  <a:pt x="0" y="0"/>
                </a:moveTo>
                <a:lnTo>
                  <a:pt x="5025061" y="0"/>
                </a:lnTo>
                <a:lnTo>
                  <a:pt x="5025061" y="4654463"/>
                </a:lnTo>
                <a:lnTo>
                  <a:pt x="0" y="4654463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zh-HK" altLang="en-US"/>
          </a:p>
        </p:txBody>
      </p:sp>
      <p:sp>
        <p:nvSpPr>
          <p:cNvPr id="6" name="TextBox 6"/>
          <p:cNvSpPr txBox="1"/>
          <p:nvPr/>
        </p:nvSpPr>
        <p:spPr>
          <a:xfrm>
            <a:off x="1915724" y="495790"/>
            <a:ext cx="12582926" cy="16287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12745"/>
              </a:lnSpc>
              <a:spcBef>
                <a:spcPct val="0"/>
              </a:spcBef>
            </a:pPr>
            <a:r>
              <a:rPr lang="en-US" sz="10621" dirty="0">
                <a:solidFill>
                  <a:srgbClr val="156C99"/>
                </a:solidFill>
                <a:latin typeface="Chewy"/>
                <a:ea typeface="Chewy"/>
                <a:cs typeface="Chewy"/>
                <a:sym typeface="Chewy"/>
              </a:rPr>
              <a:t>System </a:t>
            </a:r>
            <a:r>
              <a:rPr lang="en-US" sz="10621" dirty="0" err="1">
                <a:solidFill>
                  <a:srgbClr val="156C99"/>
                </a:solidFill>
                <a:latin typeface="Chewy"/>
                <a:ea typeface="Chewy"/>
                <a:cs typeface="Chewy"/>
                <a:sym typeface="Chewy"/>
              </a:rPr>
              <a:t>Prompt設計</a:t>
            </a:r>
            <a:endParaRPr lang="en-US" sz="10621" dirty="0">
              <a:solidFill>
                <a:srgbClr val="156C99"/>
              </a:solidFill>
              <a:latin typeface="Chewy"/>
              <a:ea typeface="Chewy"/>
              <a:cs typeface="Chewy"/>
              <a:sym typeface="Chewy"/>
            </a:endParaRPr>
          </a:p>
        </p:txBody>
      </p:sp>
      <p:sp>
        <p:nvSpPr>
          <p:cNvPr id="7" name="TextBox 7"/>
          <p:cNvSpPr txBox="1"/>
          <p:nvPr/>
        </p:nvSpPr>
        <p:spPr>
          <a:xfrm>
            <a:off x="2279501" y="8467854"/>
            <a:ext cx="13728998" cy="91868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671"/>
              </a:lnSpc>
              <a:spcBef>
                <a:spcPct val="0"/>
              </a:spcBef>
            </a:pPr>
            <a:r>
              <a:rPr lang="en-US" sz="3337" dirty="0" err="1">
                <a:solidFill>
                  <a:srgbClr val="722410"/>
                </a:solidFill>
                <a:latin typeface="Now"/>
                <a:ea typeface="Now"/>
                <a:cs typeface="Now"/>
                <a:sym typeface="Now"/>
              </a:rPr>
              <a:t>問候訊息</a:t>
            </a:r>
            <a:endParaRPr lang="en-US" sz="3337" dirty="0">
              <a:solidFill>
                <a:srgbClr val="722410"/>
              </a:solidFill>
              <a:latin typeface="Now"/>
              <a:ea typeface="Now"/>
              <a:cs typeface="Now"/>
              <a:sym typeface="Now"/>
            </a:endParaRPr>
          </a:p>
          <a:p>
            <a:pPr algn="ctr">
              <a:lnSpc>
                <a:spcPts val="3671"/>
              </a:lnSpc>
              <a:spcBef>
                <a:spcPct val="0"/>
              </a:spcBef>
            </a:pPr>
            <a:r>
              <a:rPr lang="en-US" sz="3337" dirty="0" err="1">
                <a:solidFill>
                  <a:srgbClr val="000000"/>
                </a:solidFill>
                <a:latin typeface="Now"/>
                <a:ea typeface="Now"/>
                <a:cs typeface="Now"/>
                <a:sym typeface="Now"/>
              </a:rPr>
              <a:t>我是你的數學好幫手，如果你準備好，請你打「y</a:t>
            </a:r>
            <a:r>
              <a:rPr lang="en-US" sz="3337" dirty="0">
                <a:solidFill>
                  <a:srgbClr val="000000"/>
                </a:solidFill>
                <a:latin typeface="Now"/>
                <a:ea typeface="Now"/>
                <a:cs typeface="Now"/>
                <a:sym typeface="Now"/>
              </a:rPr>
              <a:t>」，我就會擬出1條問題。</a:t>
            </a:r>
          </a:p>
        </p:txBody>
      </p:sp>
      <p:sp>
        <p:nvSpPr>
          <p:cNvPr id="8" name="文字方塊 7">
            <a:extLst>
              <a:ext uri="{FF2B5EF4-FFF2-40B4-BE49-F238E27FC236}">
                <a16:creationId xmlns:a16="http://schemas.microsoft.com/office/drawing/2014/main" id="{867DBE47-919C-09AF-F4AB-ADE686400A50}"/>
              </a:ext>
            </a:extLst>
          </p:cNvPr>
          <p:cNvSpPr txBox="1"/>
          <p:nvPr/>
        </p:nvSpPr>
        <p:spPr>
          <a:xfrm>
            <a:off x="152400" y="2249790"/>
            <a:ext cx="1763324" cy="523220"/>
          </a:xfrm>
          <a:prstGeom prst="rect">
            <a:avLst/>
          </a:prstGeom>
          <a:solidFill>
            <a:srgbClr val="FFFF00"/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zh-TW" altLang="en-US" sz="2800" dirty="0"/>
              <a:t>定義角式</a:t>
            </a:r>
            <a:endParaRPr lang="zh-HK" altLang="en-US" sz="2800" dirty="0"/>
          </a:p>
        </p:txBody>
      </p:sp>
      <p:sp>
        <p:nvSpPr>
          <p:cNvPr id="9" name="文字方塊 8">
            <a:extLst>
              <a:ext uri="{FF2B5EF4-FFF2-40B4-BE49-F238E27FC236}">
                <a16:creationId xmlns:a16="http://schemas.microsoft.com/office/drawing/2014/main" id="{3BC28F71-28F8-FD4A-11E4-B9DCD58397E6}"/>
              </a:ext>
            </a:extLst>
          </p:cNvPr>
          <p:cNvSpPr txBox="1"/>
          <p:nvPr/>
        </p:nvSpPr>
        <p:spPr>
          <a:xfrm>
            <a:off x="152400" y="3419744"/>
            <a:ext cx="1763324" cy="523220"/>
          </a:xfrm>
          <a:prstGeom prst="rect">
            <a:avLst/>
          </a:prstGeom>
          <a:solidFill>
            <a:srgbClr val="FFFF00"/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zh-TW" altLang="en-US" sz="2800" dirty="0"/>
              <a:t>擬題</a:t>
            </a:r>
            <a:endParaRPr lang="zh-HK" altLang="en-US" sz="2800" dirty="0"/>
          </a:p>
        </p:txBody>
      </p:sp>
      <p:sp>
        <p:nvSpPr>
          <p:cNvPr id="10" name="文字方塊 9">
            <a:extLst>
              <a:ext uri="{FF2B5EF4-FFF2-40B4-BE49-F238E27FC236}">
                <a16:creationId xmlns:a16="http://schemas.microsoft.com/office/drawing/2014/main" id="{392123E7-B4C3-507A-C14C-B05FF3290949}"/>
              </a:ext>
            </a:extLst>
          </p:cNvPr>
          <p:cNvSpPr txBox="1"/>
          <p:nvPr/>
        </p:nvSpPr>
        <p:spPr>
          <a:xfrm>
            <a:off x="199628" y="5282402"/>
            <a:ext cx="1763324" cy="523220"/>
          </a:xfrm>
          <a:prstGeom prst="rect">
            <a:avLst/>
          </a:prstGeom>
          <a:solidFill>
            <a:srgbClr val="FFFF00"/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zh-TW" altLang="en-US" sz="2800" dirty="0"/>
              <a:t>解答流程</a:t>
            </a:r>
            <a:endParaRPr lang="zh-HK" altLang="en-US" sz="2800" dirty="0"/>
          </a:p>
        </p:txBody>
      </p:sp>
      <p:sp>
        <p:nvSpPr>
          <p:cNvPr id="11" name="文字方塊 10">
            <a:extLst>
              <a:ext uri="{FF2B5EF4-FFF2-40B4-BE49-F238E27FC236}">
                <a16:creationId xmlns:a16="http://schemas.microsoft.com/office/drawing/2014/main" id="{36FD3817-C25B-26EF-12CB-C385F0E7DE24}"/>
              </a:ext>
            </a:extLst>
          </p:cNvPr>
          <p:cNvSpPr txBox="1"/>
          <p:nvPr/>
        </p:nvSpPr>
        <p:spPr>
          <a:xfrm>
            <a:off x="199628" y="8403709"/>
            <a:ext cx="1763324" cy="523220"/>
          </a:xfrm>
          <a:prstGeom prst="rect">
            <a:avLst/>
          </a:prstGeom>
          <a:solidFill>
            <a:srgbClr val="FFFF00"/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zh-TW" altLang="en-US" sz="2800" dirty="0"/>
              <a:t>歡迎語</a:t>
            </a:r>
            <a:endParaRPr lang="zh-HK" altLang="en-US" sz="2800" dirty="0"/>
          </a:p>
        </p:txBody>
      </p:sp>
      <p:sp>
        <p:nvSpPr>
          <p:cNvPr id="12" name="文字方塊 11">
            <a:extLst>
              <a:ext uri="{FF2B5EF4-FFF2-40B4-BE49-F238E27FC236}">
                <a16:creationId xmlns:a16="http://schemas.microsoft.com/office/drawing/2014/main" id="{409411A2-DBEE-5ADE-D8E3-114D0911542F}"/>
              </a:ext>
            </a:extLst>
          </p:cNvPr>
          <p:cNvSpPr txBox="1"/>
          <p:nvPr/>
        </p:nvSpPr>
        <p:spPr>
          <a:xfrm>
            <a:off x="13668815" y="1480308"/>
            <a:ext cx="1947819" cy="523220"/>
          </a:xfrm>
          <a:prstGeom prst="rect">
            <a:avLst/>
          </a:prstGeom>
          <a:solidFill>
            <a:srgbClr val="FFFF00"/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zh-TW" sz="2800" dirty="0">
                <a:solidFill>
                  <a:srgbClr val="545454"/>
                </a:solidFill>
                <a:latin typeface="Now"/>
                <a:ea typeface="Now"/>
                <a:cs typeface="Now"/>
                <a:sym typeface="Now"/>
              </a:rPr>
              <a:t>(</a:t>
            </a:r>
            <a:r>
              <a:rPr lang="zh-TW" altLang="en-US" sz="2800" dirty="0">
                <a:solidFill>
                  <a:srgbClr val="545454"/>
                </a:solidFill>
                <a:latin typeface="Now"/>
                <a:ea typeface="Now"/>
                <a:cs typeface="Now"/>
                <a:sym typeface="Now"/>
              </a:rPr>
              <a:t>指令提示</a:t>
            </a:r>
            <a:r>
              <a:rPr lang="en-US" altLang="zh-TW" sz="2800" dirty="0">
                <a:solidFill>
                  <a:srgbClr val="545454"/>
                </a:solidFill>
                <a:latin typeface="Now"/>
                <a:ea typeface="Now"/>
                <a:cs typeface="Now"/>
                <a:sym typeface="Now"/>
              </a:rPr>
              <a:t>)</a:t>
            </a:r>
            <a:endParaRPr lang="zh-HK" altLang="en-US" sz="28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EA3C6F449E1C954F8E631DF62F6561C5" ma:contentTypeVersion="13" ma:contentTypeDescription="Create a new document." ma:contentTypeScope="" ma:versionID="770f88f1c87102692ccc6d3de589c4fe">
  <xsd:schema xmlns:xsd="http://www.w3.org/2001/XMLSchema" xmlns:xs="http://www.w3.org/2001/XMLSchema" xmlns:p="http://schemas.microsoft.com/office/2006/metadata/properties" xmlns:ns2="0bbb4b91-0ee2-4151-84b1-5b97fa409fe8" xmlns:ns3="8e1bf359-2b41-46a4-8b9b-3ece4fb97bbe" targetNamespace="http://schemas.microsoft.com/office/2006/metadata/properties" ma:root="true" ma:fieldsID="1009510de304ade352c50a4a5c76f419" ns2:_="" ns3:_="">
    <xsd:import namespace="0bbb4b91-0ee2-4151-84b1-5b97fa409fe8"/>
    <xsd:import namespace="8e1bf359-2b41-46a4-8b9b-3ece4fb97bbe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ObjectDetectorVersions" minOccurs="0"/>
                <xsd:element ref="ns2:MediaServiceDateTaken" minOccurs="0"/>
                <xsd:element ref="ns2:MediaServiceLocation" minOccurs="0"/>
                <xsd:element ref="ns2:MediaServiceGenerationTime" minOccurs="0"/>
                <xsd:element ref="ns2:MediaServiceEventHashCode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CR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bbb4b91-0ee2-4151-84b1-5b97fa409fe8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DateTaken" ma:index="12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Location" ma:index="13" nillable="true" ma:displayName="Location" ma:indexed="true" ma:internalName="MediaServiceLocation" ma:readOnly="true">
      <xsd:simpleType>
        <xsd:restriction base="dms:Text"/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6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8" nillable="true" ma:taxonomy="true" ma:internalName="lcf76f155ced4ddcb4097134ff3c332f" ma:taxonomyFieldName="MediaServiceImageTags" ma:displayName="Image Tags" ma:readOnly="false" ma:fieldId="{5cf76f15-5ced-4ddc-b409-7134ff3c332f}" ma:taxonomyMulti="true" ma:sspId="e4e264a9-5b14-4428-b4aa-7e2898a0ce99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20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e1bf359-2b41-46a4-8b9b-3ece4fb97bbe" elementFormDefault="qualified">
    <xsd:import namespace="http://schemas.microsoft.com/office/2006/documentManagement/types"/>
    <xsd:import namespace="http://schemas.microsoft.com/office/infopath/2007/PartnerControls"/>
    <xsd:element name="TaxCatchAll" ma:index="19" nillable="true" ma:displayName="Taxonomy Catch All Column" ma:hidden="true" ma:list="{ec0ea1f8-702a-4b02-b20d-4f5b4019ce63}" ma:internalName="TaxCatchAll" ma:showField="CatchAllData" ma:web="8e1bf359-2b41-46a4-8b9b-3ece4fb97bbe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0bbb4b91-0ee2-4151-84b1-5b97fa409fe8">
      <Terms xmlns="http://schemas.microsoft.com/office/infopath/2007/PartnerControls"/>
    </lcf76f155ced4ddcb4097134ff3c332f>
    <TaxCatchAll xmlns="8e1bf359-2b41-46a4-8b9b-3ece4fb97bbe" xsi:nil="true"/>
  </documentManagement>
</p:properties>
</file>

<file path=customXml/itemProps1.xml><?xml version="1.0" encoding="utf-8"?>
<ds:datastoreItem xmlns:ds="http://schemas.openxmlformats.org/officeDocument/2006/customXml" ds:itemID="{BD1AAF89-62AA-4FF0-9153-FCF8237F4B97}"/>
</file>

<file path=customXml/itemProps2.xml><?xml version="1.0" encoding="utf-8"?>
<ds:datastoreItem xmlns:ds="http://schemas.openxmlformats.org/officeDocument/2006/customXml" ds:itemID="{AE4B0E2C-54C5-46C7-AC8D-25008B31C9CF}"/>
</file>

<file path=customXml/itemProps3.xml><?xml version="1.0" encoding="utf-8"?>
<ds:datastoreItem xmlns:ds="http://schemas.openxmlformats.org/officeDocument/2006/customXml" ds:itemID="{185746B3-F3CB-46CB-8C79-93FD3B6C52EA}"/>
</file>

<file path=docProps/app.xml><?xml version="1.0" encoding="utf-8"?>
<Properties xmlns="http://schemas.openxmlformats.org/officeDocument/2006/extended-properties" xmlns:vt="http://schemas.openxmlformats.org/officeDocument/2006/docPropsVTypes">
  <TotalTime>81</TotalTime>
  <Words>839</Words>
  <Application>Microsoft Office PowerPoint</Application>
  <PresentationFormat>自訂</PresentationFormat>
  <Paragraphs>190</Paragraphs>
  <Slides>30</Slides>
  <Notes>4</Notes>
  <HiddenSlides>0</HiddenSlides>
  <MMClips>0</MMClips>
  <ScaleCrop>false</ScaleCrop>
  <HeadingPairs>
    <vt:vector size="6" baseType="variant">
      <vt:variant>
        <vt:lpstr>使用字型</vt:lpstr>
      </vt:variant>
      <vt:variant>
        <vt:i4>13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30</vt:i4>
      </vt:variant>
    </vt:vector>
  </HeadingPairs>
  <TitlesOfParts>
    <vt:vector size="44" baseType="lpstr">
      <vt:lpstr>Now Bold</vt:lpstr>
      <vt:lpstr>Arial</vt:lpstr>
      <vt:lpstr>Noto Sans Symbols</vt:lpstr>
      <vt:lpstr>Nunito Light</vt:lpstr>
      <vt:lpstr>Chewy</vt:lpstr>
      <vt:lpstr>Calibri</vt:lpstr>
      <vt:lpstr>Bebas Neue</vt:lpstr>
      <vt:lpstr>DFKai-SB</vt:lpstr>
      <vt:lpstr>Now</vt:lpstr>
      <vt:lpstr>DFKai-SB</vt:lpstr>
      <vt:lpstr>Aptos</vt:lpstr>
      <vt:lpstr>League Spartan</vt:lpstr>
      <vt:lpstr>Orbitron Black</vt:lpstr>
      <vt:lpstr>Office Theme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訪談(四位同學)</vt:lpstr>
      <vt:lpstr>訪談</vt:lpstr>
      <vt:lpstr>PowerPoint 簡報</vt:lpstr>
      <vt:lpstr>PowerPoint 簡報</vt:lpstr>
      <vt:lpstr>PowerPoint 簡報</vt:lpstr>
      <vt:lpstr>PowerPoint 簡報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與AI共探因數與倍數_一次全新的互動學習之旅</dc:title>
  <cp:lastModifiedBy>Tech Support</cp:lastModifiedBy>
  <cp:revision>10</cp:revision>
  <dcterms:created xsi:type="dcterms:W3CDTF">2006-08-16T00:00:00Z</dcterms:created>
  <dcterms:modified xsi:type="dcterms:W3CDTF">2024-12-13T02:19:11Z</dcterms:modified>
  <dc:identifier>DAGYvJy9deM</dc:identifier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0x010100EA3C6F449E1C954F8E631DF62F6561C5</vt:lpwstr>
  </property>
</Properties>
</file>