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77" r:id="rId4"/>
    <p:sldId id="264" r:id="rId5"/>
    <p:sldId id="278" r:id="rId6"/>
    <p:sldId id="279" r:id="rId7"/>
    <p:sldId id="258" r:id="rId8"/>
    <p:sldId id="263" r:id="rId9"/>
    <p:sldId id="259" r:id="rId10"/>
    <p:sldId id="260" r:id="rId11"/>
    <p:sldId id="266" r:id="rId12"/>
    <p:sldId id="265" r:id="rId13"/>
    <p:sldId id="280" r:id="rId14"/>
    <p:sldId id="281" r:id="rId15"/>
    <p:sldId id="299" r:id="rId16"/>
    <p:sldId id="301" r:id="rId17"/>
    <p:sldId id="282" r:id="rId18"/>
    <p:sldId id="283" r:id="rId19"/>
    <p:sldId id="284" r:id="rId20"/>
    <p:sldId id="297" r:id="rId21"/>
    <p:sldId id="298" r:id="rId22"/>
    <p:sldId id="285" r:id="rId23"/>
    <p:sldId id="286" r:id="rId24"/>
    <p:sldId id="287" r:id="rId25"/>
    <p:sldId id="288" r:id="rId26"/>
    <p:sldId id="306" r:id="rId27"/>
    <p:sldId id="305" r:id="rId28"/>
    <p:sldId id="304" r:id="rId29"/>
    <p:sldId id="303" r:id="rId30"/>
    <p:sldId id="291" r:id="rId31"/>
    <p:sldId id="292" r:id="rId32"/>
    <p:sldId id="293" r:id="rId33"/>
    <p:sldId id="294" r:id="rId34"/>
    <p:sldId id="295" r:id="rId35"/>
    <p:sldId id="302" r:id="rId36"/>
    <p:sldId id="296" r:id="rId37"/>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99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4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0C7412-75DD-472A-B223-1A0516B6538F}" type="doc">
      <dgm:prSet loTypeId="urn:microsoft.com/office/officeart/2005/8/layout/vList3#3" loCatId="list" qsTypeId="urn:microsoft.com/office/officeart/2005/8/quickstyle/3d1" qsCatId="3D" csTypeId="urn:microsoft.com/office/officeart/2005/8/colors/colorful2" csCatId="colorful" phldr="1"/>
      <dgm:spPr/>
    </dgm:pt>
    <dgm:pt modelId="{B5E50010-38ED-49F0-921F-8EA167B5801B}">
      <dgm:prSet phldrT="[文字]"/>
      <dgm:spPr/>
      <dgm:t>
        <a:bodyPr/>
        <a:lstStyle/>
        <a:p>
          <a:r>
            <a:rPr lang="zh-TW" altLang="en-US" b="1" dirty="0" smtClean="0"/>
            <a:t>收入</a:t>
          </a:r>
          <a:endParaRPr lang="zh-TW" altLang="en-US" b="1" dirty="0"/>
        </a:p>
      </dgm:t>
    </dgm:pt>
    <dgm:pt modelId="{05141328-793D-40C6-952F-C74EBB3C39CB}" type="parTrans" cxnId="{3BDDC112-33A3-464D-8AF8-2FDFC2177B98}">
      <dgm:prSet/>
      <dgm:spPr/>
      <dgm:t>
        <a:bodyPr/>
        <a:lstStyle/>
        <a:p>
          <a:endParaRPr lang="zh-TW" altLang="en-US"/>
        </a:p>
      </dgm:t>
    </dgm:pt>
    <dgm:pt modelId="{7A848039-EC68-4FE3-B021-B1B6E6F2AFA8}" type="sibTrans" cxnId="{3BDDC112-33A3-464D-8AF8-2FDFC2177B98}">
      <dgm:prSet/>
      <dgm:spPr/>
      <dgm:t>
        <a:bodyPr/>
        <a:lstStyle/>
        <a:p>
          <a:endParaRPr lang="zh-TW" altLang="en-US"/>
        </a:p>
      </dgm:t>
    </dgm:pt>
    <dgm:pt modelId="{48783749-620C-4EBE-B5BA-4ECBAE16A3B8}">
      <dgm:prSet phldrT="[文字]"/>
      <dgm:spPr/>
      <dgm:t>
        <a:bodyPr/>
        <a:lstStyle/>
        <a:p>
          <a:r>
            <a:rPr lang="zh-TW" altLang="en-US" b="1" dirty="0" smtClean="0"/>
            <a:t>品味和喜好</a:t>
          </a:r>
          <a:endParaRPr lang="zh-TW" altLang="en-US" b="1" dirty="0"/>
        </a:p>
      </dgm:t>
    </dgm:pt>
    <dgm:pt modelId="{5044A6E2-4ACF-40C1-8BEF-146828709E8D}" type="parTrans" cxnId="{4D52585F-4D9C-434A-84AE-AF7FF11FAA1A}">
      <dgm:prSet/>
      <dgm:spPr/>
      <dgm:t>
        <a:bodyPr/>
        <a:lstStyle/>
        <a:p>
          <a:endParaRPr lang="zh-TW" altLang="en-US"/>
        </a:p>
      </dgm:t>
    </dgm:pt>
    <dgm:pt modelId="{E8529A6F-6658-4131-BBB9-C08CED686A36}" type="sibTrans" cxnId="{4D52585F-4D9C-434A-84AE-AF7FF11FAA1A}">
      <dgm:prSet/>
      <dgm:spPr/>
      <dgm:t>
        <a:bodyPr/>
        <a:lstStyle/>
        <a:p>
          <a:endParaRPr lang="zh-TW" altLang="en-US"/>
        </a:p>
      </dgm:t>
    </dgm:pt>
    <dgm:pt modelId="{7CE192EE-7AB3-4A73-92A2-AF295AC44512}">
      <dgm:prSet phldrT="[文字]"/>
      <dgm:spPr/>
      <dgm:t>
        <a:bodyPr/>
        <a:lstStyle/>
        <a:p>
          <a:r>
            <a:rPr lang="zh-TW" altLang="en-US" b="1" dirty="0" smtClean="0"/>
            <a:t>消費者對未來價格的預期</a:t>
          </a:r>
          <a:endParaRPr lang="zh-TW" altLang="en-US" b="1" dirty="0"/>
        </a:p>
      </dgm:t>
    </dgm:pt>
    <dgm:pt modelId="{4D392E6A-3DC3-48FE-AAB6-712E91C54A6E}" type="parTrans" cxnId="{30ED4C99-762D-4CA0-95DE-28CF956E3EA1}">
      <dgm:prSet/>
      <dgm:spPr/>
      <dgm:t>
        <a:bodyPr/>
        <a:lstStyle/>
        <a:p>
          <a:endParaRPr lang="zh-TW" altLang="en-US"/>
        </a:p>
      </dgm:t>
    </dgm:pt>
    <dgm:pt modelId="{16C8CBC7-E3AD-494B-874A-D120E4C80F74}" type="sibTrans" cxnId="{30ED4C99-762D-4CA0-95DE-28CF956E3EA1}">
      <dgm:prSet/>
      <dgm:spPr/>
      <dgm:t>
        <a:bodyPr/>
        <a:lstStyle/>
        <a:p>
          <a:endParaRPr lang="zh-TW" altLang="en-US"/>
        </a:p>
      </dgm:t>
    </dgm:pt>
    <dgm:pt modelId="{2AEE0888-781C-4F22-B777-EB96E59DA200}">
      <dgm:prSet phldrT="[文字]"/>
      <dgm:spPr/>
      <dgm:t>
        <a:bodyPr/>
        <a:lstStyle/>
        <a:p>
          <a:r>
            <a:rPr lang="zh-TW" altLang="en-US" b="1" dirty="0" smtClean="0"/>
            <a:t>人口</a:t>
          </a:r>
          <a:endParaRPr lang="zh-TW" altLang="en-US" b="1" dirty="0"/>
        </a:p>
      </dgm:t>
    </dgm:pt>
    <dgm:pt modelId="{14737CB4-58B6-4120-BB6C-1FF5CF81325D}" type="parTrans" cxnId="{C5140249-33C3-4C4B-9581-C84C533DD428}">
      <dgm:prSet/>
      <dgm:spPr/>
      <dgm:t>
        <a:bodyPr/>
        <a:lstStyle/>
        <a:p>
          <a:endParaRPr lang="zh-TW" altLang="en-US"/>
        </a:p>
      </dgm:t>
    </dgm:pt>
    <dgm:pt modelId="{DE7045BF-CAEB-4B23-A08B-FB9758472734}" type="sibTrans" cxnId="{C5140249-33C3-4C4B-9581-C84C533DD428}">
      <dgm:prSet/>
      <dgm:spPr/>
      <dgm:t>
        <a:bodyPr/>
        <a:lstStyle/>
        <a:p>
          <a:endParaRPr lang="zh-TW" altLang="en-US"/>
        </a:p>
      </dgm:t>
    </dgm:pt>
    <dgm:pt modelId="{4A459C86-9CBF-4FB1-BE71-2B0DF6C1B5D9}">
      <dgm:prSet phldrT="[文字]"/>
      <dgm:spPr/>
      <dgm:t>
        <a:bodyPr/>
        <a:lstStyle/>
        <a:p>
          <a:r>
            <a:rPr lang="zh-TW" altLang="en-US" b="1" dirty="0" smtClean="0"/>
            <a:t>相關物品的價格改變</a:t>
          </a:r>
          <a:endParaRPr lang="zh-TW" altLang="en-US" b="1" dirty="0"/>
        </a:p>
      </dgm:t>
    </dgm:pt>
    <dgm:pt modelId="{7FA5611A-78DD-4B7C-8B75-F332E6148855}" type="parTrans" cxnId="{C1E34B28-BBAE-4815-BDF8-F297A2FFF378}">
      <dgm:prSet/>
      <dgm:spPr/>
      <dgm:t>
        <a:bodyPr/>
        <a:lstStyle/>
        <a:p>
          <a:endParaRPr lang="zh-TW" altLang="en-US"/>
        </a:p>
      </dgm:t>
    </dgm:pt>
    <dgm:pt modelId="{F7BA2DE9-9DDF-4A83-9430-02F3E399D672}" type="sibTrans" cxnId="{C1E34B28-BBAE-4815-BDF8-F297A2FFF378}">
      <dgm:prSet/>
      <dgm:spPr/>
      <dgm:t>
        <a:bodyPr/>
        <a:lstStyle/>
        <a:p>
          <a:endParaRPr lang="zh-TW" altLang="en-US"/>
        </a:p>
      </dgm:t>
    </dgm:pt>
    <dgm:pt modelId="{F5FF9AB6-F5E7-4C53-BE86-61DCCB287540}">
      <dgm:prSet phldrT="[文字]"/>
      <dgm:spPr/>
      <dgm:t>
        <a:bodyPr/>
        <a:lstStyle/>
        <a:p>
          <a:r>
            <a:rPr lang="zh-TW" altLang="en-US" b="1" dirty="0" smtClean="0"/>
            <a:t>引申需求</a:t>
          </a:r>
          <a:endParaRPr lang="zh-TW" altLang="en-US" b="1" dirty="0"/>
        </a:p>
      </dgm:t>
    </dgm:pt>
    <dgm:pt modelId="{EED704E0-86EA-435F-933D-53634CF809F0}" type="parTrans" cxnId="{074C2833-E924-4952-B78A-488B8F7D55CD}">
      <dgm:prSet/>
      <dgm:spPr/>
      <dgm:t>
        <a:bodyPr/>
        <a:lstStyle/>
        <a:p>
          <a:endParaRPr lang="zh-TW" altLang="en-US"/>
        </a:p>
      </dgm:t>
    </dgm:pt>
    <dgm:pt modelId="{CD133695-615C-41C9-87E1-C006FD6A13F3}" type="sibTrans" cxnId="{074C2833-E924-4952-B78A-488B8F7D55CD}">
      <dgm:prSet/>
      <dgm:spPr/>
      <dgm:t>
        <a:bodyPr/>
        <a:lstStyle/>
        <a:p>
          <a:endParaRPr lang="zh-TW" altLang="en-US"/>
        </a:p>
      </dgm:t>
    </dgm:pt>
    <dgm:pt modelId="{F5798D46-D628-4708-90E2-C43293972656}" type="pres">
      <dgm:prSet presAssocID="{F40C7412-75DD-472A-B223-1A0516B6538F}" presName="linearFlow" presStyleCnt="0">
        <dgm:presLayoutVars>
          <dgm:dir/>
          <dgm:resizeHandles val="exact"/>
        </dgm:presLayoutVars>
      </dgm:prSet>
      <dgm:spPr/>
    </dgm:pt>
    <dgm:pt modelId="{4B19F44D-2FEE-4FC7-84A0-DCEB4FA23335}" type="pres">
      <dgm:prSet presAssocID="{B5E50010-38ED-49F0-921F-8EA167B5801B}" presName="composite" presStyleCnt="0"/>
      <dgm:spPr/>
    </dgm:pt>
    <dgm:pt modelId="{5443F764-4EE5-4188-9BED-63AE05B2F604}" type="pres">
      <dgm:prSet presAssocID="{B5E50010-38ED-49F0-921F-8EA167B5801B}" presName="imgShp" presStyleLbl="fgImgPlace1" presStyleIdx="0" presStyleCnt="6"/>
      <dgm:spPr/>
    </dgm:pt>
    <dgm:pt modelId="{276731A7-16FD-42B9-9A8B-318424FF3B88}" type="pres">
      <dgm:prSet presAssocID="{B5E50010-38ED-49F0-921F-8EA167B5801B}" presName="txShp" presStyleLbl="node1" presStyleIdx="0" presStyleCnt="6">
        <dgm:presLayoutVars>
          <dgm:bulletEnabled val="1"/>
        </dgm:presLayoutVars>
      </dgm:prSet>
      <dgm:spPr/>
      <dgm:t>
        <a:bodyPr/>
        <a:lstStyle/>
        <a:p>
          <a:endParaRPr lang="zh-HK" altLang="en-US"/>
        </a:p>
      </dgm:t>
    </dgm:pt>
    <dgm:pt modelId="{53831C3F-44F9-4798-A438-03F926CDC59E}" type="pres">
      <dgm:prSet presAssocID="{7A848039-EC68-4FE3-B021-B1B6E6F2AFA8}" presName="spacing" presStyleCnt="0"/>
      <dgm:spPr/>
    </dgm:pt>
    <dgm:pt modelId="{34010789-C175-4FDE-A92B-60193B218AC4}" type="pres">
      <dgm:prSet presAssocID="{48783749-620C-4EBE-B5BA-4ECBAE16A3B8}" presName="composite" presStyleCnt="0"/>
      <dgm:spPr/>
    </dgm:pt>
    <dgm:pt modelId="{99F56272-1BC4-4B22-8D15-4C4BD06CBB2B}" type="pres">
      <dgm:prSet presAssocID="{48783749-620C-4EBE-B5BA-4ECBAE16A3B8}" presName="imgShp" presStyleLbl="fgImgPlace1" presStyleIdx="1" presStyleCnt="6"/>
      <dgm:spPr/>
    </dgm:pt>
    <dgm:pt modelId="{63B17B9F-D466-4F66-884E-3834874015A9}" type="pres">
      <dgm:prSet presAssocID="{48783749-620C-4EBE-B5BA-4ECBAE16A3B8}" presName="txShp" presStyleLbl="node1" presStyleIdx="1" presStyleCnt="6">
        <dgm:presLayoutVars>
          <dgm:bulletEnabled val="1"/>
        </dgm:presLayoutVars>
      </dgm:prSet>
      <dgm:spPr/>
      <dgm:t>
        <a:bodyPr/>
        <a:lstStyle/>
        <a:p>
          <a:endParaRPr lang="zh-HK" altLang="en-US"/>
        </a:p>
      </dgm:t>
    </dgm:pt>
    <dgm:pt modelId="{199F99A2-DF76-430A-8B30-0A131D8F80B7}" type="pres">
      <dgm:prSet presAssocID="{E8529A6F-6658-4131-BBB9-C08CED686A36}" presName="spacing" presStyleCnt="0"/>
      <dgm:spPr/>
    </dgm:pt>
    <dgm:pt modelId="{6C6937FE-3A44-4377-9C38-00EB2F26ADF7}" type="pres">
      <dgm:prSet presAssocID="{7CE192EE-7AB3-4A73-92A2-AF295AC44512}" presName="composite" presStyleCnt="0"/>
      <dgm:spPr/>
    </dgm:pt>
    <dgm:pt modelId="{70A9EB88-FE5A-44B2-B85F-2B923805E55D}" type="pres">
      <dgm:prSet presAssocID="{7CE192EE-7AB3-4A73-92A2-AF295AC44512}" presName="imgShp" presStyleLbl="fgImgPlace1" presStyleIdx="2" presStyleCnt="6"/>
      <dgm:spPr/>
    </dgm:pt>
    <dgm:pt modelId="{BE2FE86B-12EF-43D8-900F-8E2C887DFDCC}" type="pres">
      <dgm:prSet presAssocID="{7CE192EE-7AB3-4A73-92A2-AF295AC44512}" presName="txShp" presStyleLbl="node1" presStyleIdx="2" presStyleCnt="6">
        <dgm:presLayoutVars>
          <dgm:bulletEnabled val="1"/>
        </dgm:presLayoutVars>
      </dgm:prSet>
      <dgm:spPr/>
      <dgm:t>
        <a:bodyPr/>
        <a:lstStyle/>
        <a:p>
          <a:endParaRPr lang="zh-TW" altLang="en-US"/>
        </a:p>
      </dgm:t>
    </dgm:pt>
    <dgm:pt modelId="{B364A23A-114F-489B-A36E-3EB1D4354F30}" type="pres">
      <dgm:prSet presAssocID="{16C8CBC7-E3AD-494B-874A-D120E4C80F74}" presName="spacing" presStyleCnt="0"/>
      <dgm:spPr/>
    </dgm:pt>
    <dgm:pt modelId="{7E5AB856-3808-4675-8D0D-3AE6D8367A2B}" type="pres">
      <dgm:prSet presAssocID="{4A459C86-9CBF-4FB1-BE71-2B0DF6C1B5D9}" presName="composite" presStyleCnt="0"/>
      <dgm:spPr/>
    </dgm:pt>
    <dgm:pt modelId="{F65FE4C1-BB63-42E2-989F-3693545259CC}" type="pres">
      <dgm:prSet presAssocID="{4A459C86-9CBF-4FB1-BE71-2B0DF6C1B5D9}" presName="imgShp" presStyleLbl="fgImgPlace1" presStyleIdx="3" presStyleCnt="6"/>
      <dgm:spPr/>
    </dgm:pt>
    <dgm:pt modelId="{7F6D9D21-346F-4367-A924-8973FD36FB7C}" type="pres">
      <dgm:prSet presAssocID="{4A459C86-9CBF-4FB1-BE71-2B0DF6C1B5D9}" presName="txShp" presStyleLbl="node1" presStyleIdx="3" presStyleCnt="6">
        <dgm:presLayoutVars>
          <dgm:bulletEnabled val="1"/>
        </dgm:presLayoutVars>
      </dgm:prSet>
      <dgm:spPr/>
      <dgm:t>
        <a:bodyPr/>
        <a:lstStyle/>
        <a:p>
          <a:endParaRPr lang="zh-TW" altLang="en-US"/>
        </a:p>
      </dgm:t>
    </dgm:pt>
    <dgm:pt modelId="{A5CCD76C-5479-4C80-80D3-F583F9CBD7AD}" type="pres">
      <dgm:prSet presAssocID="{F7BA2DE9-9DDF-4A83-9430-02F3E399D672}" presName="spacing" presStyleCnt="0"/>
      <dgm:spPr/>
    </dgm:pt>
    <dgm:pt modelId="{694321A0-D0E6-4940-B3F0-0F946592553D}" type="pres">
      <dgm:prSet presAssocID="{F5FF9AB6-F5E7-4C53-BE86-61DCCB287540}" presName="composite" presStyleCnt="0"/>
      <dgm:spPr/>
    </dgm:pt>
    <dgm:pt modelId="{5EFF4DC9-538B-4EC3-9893-E99A015FF6F7}" type="pres">
      <dgm:prSet presAssocID="{F5FF9AB6-F5E7-4C53-BE86-61DCCB287540}" presName="imgShp" presStyleLbl="fgImgPlace1" presStyleIdx="4" presStyleCnt="6"/>
      <dgm:spPr/>
    </dgm:pt>
    <dgm:pt modelId="{E9DD8640-D1FE-4C8D-AE3B-1EFD57E83351}" type="pres">
      <dgm:prSet presAssocID="{F5FF9AB6-F5E7-4C53-BE86-61DCCB287540}" presName="txShp" presStyleLbl="node1" presStyleIdx="4" presStyleCnt="6" custLinFactNeighborX="953" custLinFactNeighborY="8540">
        <dgm:presLayoutVars>
          <dgm:bulletEnabled val="1"/>
        </dgm:presLayoutVars>
      </dgm:prSet>
      <dgm:spPr/>
      <dgm:t>
        <a:bodyPr/>
        <a:lstStyle/>
        <a:p>
          <a:endParaRPr lang="zh-HK" altLang="en-US"/>
        </a:p>
      </dgm:t>
    </dgm:pt>
    <dgm:pt modelId="{A84169D8-8BA9-477E-938A-3D022FD5601B}" type="pres">
      <dgm:prSet presAssocID="{CD133695-615C-41C9-87E1-C006FD6A13F3}" presName="spacing" presStyleCnt="0"/>
      <dgm:spPr/>
    </dgm:pt>
    <dgm:pt modelId="{60669DF6-F886-410D-A66F-9CAD1BE6960B}" type="pres">
      <dgm:prSet presAssocID="{2AEE0888-781C-4F22-B777-EB96E59DA200}" presName="composite" presStyleCnt="0"/>
      <dgm:spPr/>
    </dgm:pt>
    <dgm:pt modelId="{20028AB8-8593-4E34-86D7-3D4BDAA69EE2}" type="pres">
      <dgm:prSet presAssocID="{2AEE0888-781C-4F22-B777-EB96E59DA200}" presName="imgShp" presStyleLbl="fgImgPlace1" presStyleIdx="5" presStyleCnt="6"/>
      <dgm:spPr/>
    </dgm:pt>
    <dgm:pt modelId="{75593A2E-C44B-405A-8F30-5A93160A8A29}" type="pres">
      <dgm:prSet presAssocID="{2AEE0888-781C-4F22-B777-EB96E59DA200}" presName="txShp" presStyleLbl="node1" presStyleIdx="5" presStyleCnt="6">
        <dgm:presLayoutVars>
          <dgm:bulletEnabled val="1"/>
        </dgm:presLayoutVars>
      </dgm:prSet>
      <dgm:spPr/>
      <dgm:t>
        <a:bodyPr/>
        <a:lstStyle/>
        <a:p>
          <a:endParaRPr lang="zh-HK" altLang="en-US"/>
        </a:p>
      </dgm:t>
    </dgm:pt>
  </dgm:ptLst>
  <dgm:cxnLst>
    <dgm:cxn modelId="{3BDDC112-33A3-464D-8AF8-2FDFC2177B98}" srcId="{F40C7412-75DD-472A-B223-1A0516B6538F}" destId="{B5E50010-38ED-49F0-921F-8EA167B5801B}" srcOrd="0" destOrd="0" parTransId="{05141328-793D-40C6-952F-C74EBB3C39CB}" sibTransId="{7A848039-EC68-4FE3-B021-B1B6E6F2AFA8}"/>
    <dgm:cxn modelId="{074C2833-E924-4952-B78A-488B8F7D55CD}" srcId="{F40C7412-75DD-472A-B223-1A0516B6538F}" destId="{F5FF9AB6-F5E7-4C53-BE86-61DCCB287540}" srcOrd="4" destOrd="0" parTransId="{EED704E0-86EA-435F-933D-53634CF809F0}" sibTransId="{CD133695-615C-41C9-87E1-C006FD6A13F3}"/>
    <dgm:cxn modelId="{30ED4C99-762D-4CA0-95DE-28CF956E3EA1}" srcId="{F40C7412-75DD-472A-B223-1A0516B6538F}" destId="{7CE192EE-7AB3-4A73-92A2-AF295AC44512}" srcOrd="2" destOrd="0" parTransId="{4D392E6A-3DC3-48FE-AAB6-712E91C54A6E}" sibTransId="{16C8CBC7-E3AD-494B-874A-D120E4C80F74}"/>
    <dgm:cxn modelId="{EE842F15-A0B5-4EFB-84B1-FED528A94B82}" type="presOf" srcId="{4A459C86-9CBF-4FB1-BE71-2B0DF6C1B5D9}" destId="{7F6D9D21-346F-4367-A924-8973FD36FB7C}" srcOrd="0" destOrd="0" presId="urn:microsoft.com/office/officeart/2005/8/layout/vList3#3"/>
    <dgm:cxn modelId="{4D52585F-4D9C-434A-84AE-AF7FF11FAA1A}" srcId="{F40C7412-75DD-472A-B223-1A0516B6538F}" destId="{48783749-620C-4EBE-B5BA-4ECBAE16A3B8}" srcOrd="1" destOrd="0" parTransId="{5044A6E2-4ACF-40C1-8BEF-146828709E8D}" sibTransId="{E8529A6F-6658-4131-BBB9-C08CED686A36}"/>
    <dgm:cxn modelId="{E96BE20E-2C01-47EF-A02E-EECE7B375FC7}" type="presOf" srcId="{2AEE0888-781C-4F22-B777-EB96E59DA200}" destId="{75593A2E-C44B-405A-8F30-5A93160A8A29}" srcOrd="0" destOrd="0" presId="urn:microsoft.com/office/officeart/2005/8/layout/vList3#3"/>
    <dgm:cxn modelId="{ACA0CBDE-D514-4137-9941-465334DA1C07}" type="presOf" srcId="{B5E50010-38ED-49F0-921F-8EA167B5801B}" destId="{276731A7-16FD-42B9-9A8B-318424FF3B88}" srcOrd="0" destOrd="0" presId="urn:microsoft.com/office/officeart/2005/8/layout/vList3#3"/>
    <dgm:cxn modelId="{C1E34B28-BBAE-4815-BDF8-F297A2FFF378}" srcId="{F40C7412-75DD-472A-B223-1A0516B6538F}" destId="{4A459C86-9CBF-4FB1-BE71-2B0DF6C1B5D9}" srcOrd="3" destOrd="0" parTransId="{7FA5611A-78DD-4B7C-8B75-F332E6148855}" sibTransId="{F7BA2DE9-9DDF-4A83-9430-02F3E399D672}"/>
    <dgm:cxn modelId="{A87DA580-4CE9-454A-A860-437CFD8FF813}" type="presOf" srcId="{F5FF9AB6-F5E7-4C53-BE86-61DCCB287540}" destId="{E9DD8640-D1FE-4C8D-AE3B-1EFD57E83351}" srcOrd="0" destOrd="0" presId="urn:microsoft.com/office/officeart/2005/8/layout/vList3#3"/>
    <dgm:cxn modelId="{348E6CDE-6EBD-475B-92B3-47ED4B63E8C3}" type="presOf" srcId="{F40C7412-75DD-472A-B223-1A0516B6538F}" destId="{F5798D46-D628-4708-90E2-C43293972656}" srcOrd="0" destOrd="0" presId="urn:microsoft.com/office/officeart/2005/8/layout/vList3#3"/>
    <dgm:cxn modelId="{2E3330CD-EB14-4485-9272-C3F431F16D34}" type="presOf" srcId="{48783749-620C-4EBE-B5BA-4ECBAE16A3B8}" destId="{63B17B9F-D466-4F66-884E-3834874015A9}" srcOrd="0" destOrd="0" presId="urn:microsoft.com/office/officeart/2005/8/layout/vList3#3"/>
    <dgm:cxn modelId="{C5140249-33C3-4C4B-9581-C84C533DD428}" srcId="{F40C7412-75DD-472A-B223-1A0516B6538F}" destId="{2AEE0888-781C-4F22-B777-EB96E59DA200}" srcOrd="5" destOrd="0" parTransId="{14737CB4-58B6-4120-BB6C-1FF5CF81325D}" sibTransId="{DE7045BF-CAEB-4B23-A08B-FB9758472734}"/>
    <dgm:cxn modelId="{E8F8D8B0-152F-4BE7-9AC1-69C442D353DD}" type="presOf" srcId="{7CE192EE-7AB3-4A73-92A2-AF295AC44512}" destId="{BE2FE86B-12EF-43D8-900F-8E2C887DFDCC}" srcOrd="0" destOrd="0" presId="urn:microsoft.com/office/officeart/2005/8/layout/vList3#3"/>
    <dgm:cxn modelId="{26628934-A1D3-45FD-ACC8-6A29B4D67606}" type="presParOf" srcId="{F5798D46-D628-4708-90E2-C43293972656}" destId="{4B19F44D-2FEE-4FC7-84A0-DCEB4FA23335}" srcOrd="0" destOrd="0" presId="urn:microsoft.com/office/officeart/2005/8/layout/vList3#3"/>
    <dgm:cxn modelId="{E305BB82-D5D0-49B9-B82A-E7862D9CDB49}" type="presParOf" srcId="{4B19F44D-2FEE-4FC7-84A0-DCEB4FA23335}" destId="{5443F764-4EE5-4188-9BED-63AE05B2F604}" srcOrd="0" destOrd="0" presId="urn:microsoft.com/office/officeart/2005/8/layout/vList3#3"/>
    <dgm:cxn modelId="{DADE1E0A-60A2-4508-AA59-8910EEEC5312}" type="presParOf" srcId="{4B19F44D-2FEE-4FC7-84A0-DCEB4FA23335}" destId="{276731A7-16FD-42B9-9A8B-318424FF3B88}" srcOrd="1" destOrd="0" presId="urn:microsoft.com/office/officeart/2005/8/layout/vList3#3"/>
    <dgm:cxn modelId="{8E31B785-7D6E-41F1-8363-CF122863F889}" type="presParOf" srcId="{F5798D46-D628-4708-90E2-C43293972656}" destId="{53831C3F-44F9-4798-A438-03F926CDC59E}" srcOrd="1" destOrd="0" presId="urn:microsoft.com/office/officeart/2005/8/layout/vList3#3"/>
    <dgm:cxn modelId="{CD74A02C-8FAA-4A85-BB05-1BA535337645}" type="presParOf" srcId="{F5798D46-D628-4708-90E2-C43293972656}" destId="{34010789-C175-4FDE-A92B-60193B218AC4}" srcOrd="2" destOrd="0" presId="urn:microsoft.com/office/officeart/2005/8/layout/vList3#3"/>
    <dgm:cxn modelId="{411F6870-1237-4355-8A0A-4A2771E4213E}" type="presParOf" srcId="{34010789-C175-4FDE-A92B-60193B218AC4}" destId="{99F56272-1BC4-4B22-8D15-4C4BD06CBB2B}" srcOrd="0" destOrd="0" presId="urn:microsoft.com/office/officeart/2005/8/layout/vList3#3"/>
    <dgm:cxn modelId="{2C174FC2-38F6-4E74-9BD5-D553C44103A8}" type="presParOf" srcId="{34010789-C175-4FDE-A92B-60193B218AC4}" destId="{63B17B9F-D466-4F66-884E-3834874015A9}" srcOrd="1" destOrd="0" presId="urn:microsoft.com/office/officeart/2005/8/layout/vList3#3"/>
    <dgm:cxn modelId="{FD41420D-A9BC-4CDE-ADE2-D67E23184B46}" type="presParOf" srcId="{F5798D46-D628-4708-90E2-C43293972656}" destId="{199F99A2-DF76-430A-8B30-0A131D8F80B7}" srcOrd="3" destOrd="0" presId="urn:microsoft.com/office/officeart/2005/8/layout/vList3#3"/>
    <dgm:cxn modelId="{119240EB-C866-4CE3-BECA-771B37F8A9E2}" type="presParOf" srcId="{F5798D46-D628-4708-90E2-C43293972656}" destId="{6C6937FE-3A44-4377-9C38-00EB2F26ADF7}" srcOrd="4" destOrd="0" presId="urn:microsoft.com/office/officeart/2005/8/layout/vList3#3"/>
    <dgm:cxn modelId="{63064CC1-4AB9-4397-8981-4794B14F46F4}" type="presParOf" srcId="{6C6937FE-3A44-4377-9C38-00EB2F26ADF7}" destId="{70A9EB88-FE5A-44B2-B85F-2B923805E55D}" srcOrd="0" destOrd="0" presId="urn:microsoft.com/office/officeart/2005/8/layout/vList3#3"/>
    <dgm:cxn modelId="{28529CAF-1C59-447A-8CA9-78772F3C0ED5}" type="presParOf" srcId="{6C6937FE-3A44-4377-9C38-00EB2F26ADF7}" destId="{BE2FE86B-12EF-43D8-900F-8E2C887DFDCC}" srcOrd="1" destOrd="0" presId="urn:microsoft.com/office/officeart/2005/8/layout/vList3#3"/>
    <dgm:cxn modelId="{72567E22-DC32-4A20-AC54-CAE0681C0C87}" type="presParOf" srcId="{F5798D46-D628-4708-90E2-C43293972656}" destId="{B364A23A-114F-489B-A36E-3EB1D4354F30}" srcOrd="5" destOrd="0" presId="urn:microsoft.com/office/officeart/2005/8/layout/vList3#3"/>
    <dgm:cxn modelId="{9E00DC6E-6FD2-4795-8B36-A30E454E7912}" type="presParOf" srcId="{F5798D46-D628-4708-90E2-C43293972656}" destId="{7E5AB856-3808-4675-8D0D-3AE6D8367A2B}" srcOrd="6" destOrd="0" presId="urn:microsoft.com/office/officeart/2005/8/layout/vList3#3"/>
    <dgm:cxn modelId="{16F9B090-18BF-4038-97EB-478ED7442A84}" type="presParOf" srcId="{7E5AB856-3808-4675-8D0D-3AE6D8367A2B}" destId="{F65FE4C1-BB63-42E2-989F-3693545259CC}" srcOrd="0" destOrd="0" presId="urn:microsoft.com/office/officeart/2005/8/layout/vList3#3"/>
    <dgm:cxn modelId="{01F62EA4-D4C3-4A01-9A11-8970D15B45ED}" type="presParOf" srcId="{7E5AB856-3808-4675-8D0D-3AE6D8367A2B}" destId="{7F6D9D21-346F-4367-A924-8973FD36FB7C}" srcOrd="1" destOrd="0" presId="urn:microsoft.com/office/officeart/2005/8/layout/vList3#3"/>
    <dgm:cxn modelId="{B587B424-B842-402C-AB67-04A11FEFF278}" type="presParOf" srcId="{F5798D46-D628-4708-90E2-C43293972656}" destId="{A5CCD76C-5479-4C80-80D3-F583F9CBD7AD}" srcOrd="7" destOrd="0" presId="urn:microsoft.com/office/officeart/2005/8/layout/vList3#3"/>
    <dgm:cxn modelId="{D8AC7ACE-184B-4131-B906-955F6CFD6ACA}" type="presParOf" srcId="{F5798D46-D628-4708-90E2-C43293972656}" destId="{694321A0-D0E6-4940-B3F0-0F946592553D}" srcOrd="8" destOrd="0" presId="urn:microsoft.com/office/officeart/2005/8/layout/vList3#3"/>
    <dgm:cxn modelId="{545DA4C5-CE86-41C7-886A-34419942F065}" type="presParOf" srcId="{694321A0-D0E6-4940-B3F0-0F946592553D}" destId="{5EFF4DC9-538B-4EC3-9893-E99A015FF6F7}" srcOrd="0" destOrd="0" presId="urn:microsoft.com/office/officeart/2005/8/layout/vList3#3"/>
    <dgm:cxn modelId="{584CD0AF-4A4E-490A-B87C-C895DA033F24}" type="presParOf" srcId="{694321A0-D0E6-4940-B3F0-0F946592553D}" destId="{E9DD8640-D1FE-4C8D-AE3B-1EFD57E83351}" srcOrd="1" destOrd="0" presId="urn:microsoft.com/office/officeart/2005/8/layout/vList3#3"/>
    <dgm:cxn modelId="{ABD95096-3494-4A65-BB86-6A7F52C99CAF}" type="presParOf" srcId="{F5798D46-D628-4708-90E2-C43293972656}" destId="{A84169D8-8BA9-477E-938A-3D022FD5601B}" srcOrd="9" destOrd="0" presId="urn:microsoft.com/office/officeart/2005/8/layout/vList3#3"/>
    <dgm:cxn modelId="{8A565A10-72B2-4569-8F20-11537D632F1B}" type="presParOf" srcId="{F5798D46-D628-4708-90E2-C43293972656}" destId="{60669DF6-F886-410D-A66F-9CAD1BE6960B}" srcOrd="10" destOrd="0" presId="urn:microsoft.com/office/officeart/2005/8/layout/vList3#3"/>
    <dgm:cxn modelId="{3CAF8D3A-F216-45AA-9829-63799E14D532}" type="presParOf" srcId="{60669DF6-F886-410D-A66F-9CAD1BE6960B}" destId="{20028AB8-8593-4E34-86D7-3D4BDAA69EE2}" srcOrd="0" destOrd="0" presId="urn:microsoft.com/office/officeart/2005/8/layout/vList3#3"/>
    <dgm:cxn modelId="{9C6CC602-1DD4-4C2D-B79B-4FA0C7C1BB31}" type="presParOf" srcId="{60669DF6-F886-410D-A66F-9CAD1BE6960B}" destId="{75593A2E-C44B-405A-8F30-5A93160A8A29}" srcOrd="1" destOrd="0" presId="urn:microsoft.com/office/officeart/2005/8/layout/vList3#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0C7412-75DD-472A-B223-1A0516B6538F}" type="doc">
      <dgm:prSet loTypeId="urn:microsoft.com/office/officeart/2005/8/layout/vList3#4" loCatId="list" qsTypeId="urn:microsoft.com/office/officeart/2005/8/quickstyle/3d1" qsCatId="3D" csTypeId="urn:microsoft.com/office/officeart/2005/8/colors/colorful2" csCatId="colorful" phldr="1"/>
      <dgm:spPr/>
    </dgm:pt>
    <dgm:pt modelId="{B5E50010-38ED-49F0-921F-8EA167B5801B}">
      <dgm:prSet phldrT="[文字]"/>
      <dgm:spPr/>
      <dgm:t>
        <a:bodyPr/>
        <a:lstStyle/>
        <a:p>
          <a:r>
            <a:rPr lang="zh-TW" altLang="en-US" b="1" dirty="0" smtClean="0"/>
            <a:t>生產成本改變</a:t>
          </a:r>
          <a:endParaRPr lang="zh-TW" altLang="en-US" b="1" dirty="0"/>
        </a:p>
      </dgm:t>
    </dgm:pt>
    <dgm:pt modelId="{05141328-793D-40C6-952F-C74EBB3C39CB}" type="parTrans" cxnId="{3BDDC112-33A3-464D-8AF8-2FDFC2177B98}">
      <dgm:prSet/>
      <dgm:spPr/>
      <dgm:t>
        <a:bodyPr/>
        <a:lstStyle/>
        <a:p>
          <a:endParaRPr lang="zh-TW" altLang="en-US"/>
        </a:p>
      </dgm:t>
    </dgm:pt>
    <dgm:pt modelId="{7A848039-EC68-4FE3-B021-B1B6E6F2AFA8}" type="sibTrans" cxnId="{3BDDC112-33A3-464D-8AF8-2FDFC2177B98}">
      <dgm:prSet/>
      <dgm:spPr/>
      <dgm:t>
        <a:bodyPr/>
        <a:lstStyle/>
        <a:p>
          <a:endParaRPr lang="zh-TW" altLang="en-US"/>
        </a:p>
      </dgm:t>
    </dgm:pt>
    <dgm:pt modelId="{48783749-620C-4EBE-B5BA-4ECBAE16A3B8}">
      <dgm:prSet phldrT="[文字]"/>
      <dgm:spPr/>
      <dgm:t>
        <a:bodyPr/>
        <a:lstStyle/>
        <a:p>
          <a:r>
            <a:rPr lang="zh-TW" altLang="en-US" b="1" dirty="0" smtClean="0"/>
            <a:t>生產技術改變</a:t>
          </a:r>
          <a:endParaRPr lang="zh-TW" altLang="en-US" b="1" dirty="0"/>
        </a:p>
      </dgm:t>
    </dgm:pt>
    <dgm:pt modelId="{5044A6E2-4ACF-40C1-8BEF-146828709E8D}" type="parTrans" cxnId="{4D52585F-4D9C-434A-84AE-AF7FF11FAA1A}">
      <dgm:prSet/>
      <dgm:spPr/>
      <dgm:t>
        <a:bodyPr/>
        <a:lstStyle/>
        <a:p>
          <a:endParaRPr lang="zh-TW" altLang="en-US"/>
        </a:p>
      </dgm:t>
    </dgm:pt>
    <dgm:pt modelId="{E8529A6F-6658-4131-BBB9-C08CED686A36}" type="sibTrans" cxnId="{4D52585F-4D9C-434A-84AE-AF7FF11FAA1A}">
      <dgm:prSet/>
      <dgm:spPr/>
      <dgm:t>
        <a:bodyPr/>
        <a:lstStyle/>
        <a:p>
          <a:endParaRPr lang="zh-TW" altLang="en-US"/>
        </a:p>
      </dgm:t>
    </dgm:pt>
    <dgm:pt modelId="{7CE192EE-7AB3-4A73-92A2-AF295AC44512}">
      <dgm:prSet phldrT="[文字]"/>
      <dgm:spPr/>
      <dgm:t>
        <a:bodyPr/>
        <a:lstStyle/>
        <a:p>
          <a:r>
            <a:rPr lang="zh-TW" altLang="en-US" b="1" dirty="0" smtClean="0"/>
            <a:t>生產者對未來價格的預期</a:t>
          </a:r>
          <a:endParaRPr lang="zh-TW" altLang="en-US" b="1" dirty="0"/>
        </a:p>
      </dgm:t>
    </dgm:pt>
    <dgm:pt modelId="{4D392E6A-3DC3-48FE-AAB6-712E91C54A6E}" type="parTrans" cxnId="{30ED4C99-762D-4CA0-95DE-28CF956E3EA1}">
      <dgm:prSet/>
      <dgm:spPr/>
      <dgm:t>
        <a:bodyPr/>
        <a:lstStyle/>
        <a:p>
          <a:endParaRPr lang="zh-TW" altLang="en-US"/>
        </a:p>
      </dgm:t>
    </dgm:pt>
    <dgm:pt modelId="{16C8CBC7-E3AD-494B-874A-D120E4C80F74}" type="sibTrans" cxnId="{30ED4C99-762D-4CA0-95DE-28CF956E3EA1}">
      <dgm:prSet/>
      <dgm:spPr/>
      <dgm:t>
        <a:bodyPr/>
        <a:lstStyle/>
        <a:p>
          <a:endParaRPr lang="zh-TW" altLang="en-US"/>
        </a:p>
      </dgm:t>
    </dgm:pt>
    <dgm:pt modelId="{2AEE0888-781C-4F22-B777-EB96E59DA200}">
      <dgm:prSet phldrT="[文字]"/>
      <dgm:spPr/>
      <dgm:t>
        <a:bodyPr/>
        <a:lstStyle/>
        <a:p>
          <a:r>
            <a:rPr lang="zh-TW" altLang="en-US" b="1" dirty="0" smtClean="0"/>
            <a:t>其他</a:t>
          </a:r>
          <a:endParaRPr lang="zh-TW" altLang="en-US" b="1" dirty="0"/>
        </a:p>
      </dgm:t>
    </dgm:pt>
    <dgm:pt modelId="{14737CB4-58B6-4120-BB6C-1FF5CF81325D}" type="parTrans" cxnId="{C5140249-33C3-4C4B-9581-C84C533DD428}">
      <dgm:prSet/>
      <dgm:spPr/>
      <dgm:t>
        <a:bodyPr/>
        <a:lstStyle/>
        <a:p>
          <a:endParaRPr lang="zh-TW" altLang="en-US"/>
        </a:p>
      </dgm:t>
    </dgm:pt>
    <dgm:pt modelId="{DE7045BF-CAEB-4B23-A08B-FB9758472734}" type="sibTrans" cxnId="{C5140249-33C3-4C4B-9581-C84C533DD428}">
      <dgm:prSet/>
      <dgm:spPr/>
      <dgm:t>
        <a:bodyPr/>
        <a:lstStyle/>
        <a:p>
          <a:endParaRPr lang="zh-TW" altLang="en-US"/>
        </a:p>
      </dgm:t>
    </dgm:pt>
    <dgm:pt modelId="{4A459C86-9CBF-4FB1-BE71-2B0DF6C1B5D9}">
      <dgm:prSet phldrT="[文字]"/>
      <dgm:spPr/>
      <dgm:t>
        <a:bodyPr/>
        <a:lstStyle/>
        <a:p>
          <a:r>
            <a:rPr lang="zh-TW" altLang="en-US" b="1" dirty="0" smtClean="0"/>
            <a:t>相關物品的價格改變</a:t>
          </a:r>
          <a:endParaRPr lang="zh-TW" altLang="en-US" b="1" dirty="0"/>
        </a:p>
      </dgm:t>
    </dgm:pt>
    <dgm:pt modelId="{7FA5611A-78DD-4B7C-8B75-F332E6148855}" type="parTrans" cxnId="{C1E34B28-BBAE-4815-BDF8-F297A2FFF378}">
      <dgm:prSet/>
      <dgm:spPr/>
      <dgm:t>
        <a:bodyPr/>
        <a:lstStyle/>
        <a:p>
          <a:endParaRPr lang="zh-TW" altLang="en-US"/>
        </a:p>
      </dgm:t>
    </dgm:pt>
    <dgm:pt modelId="{F7BA2DE9-9DDF-4A83-9430-02F3E399D672}" type="sibTrans" cxnId="{C1E34B28-BBAE-4815-BDF8-F297A2FFF378}">
      <dgm:prSet/>
      <dgm:spPr/>
      <dgm:t>
        <a:bodyPr/>
        <a:lstStyle/>
        <a:p>
          <a:endParaRPr lang="zh-TW" altLang="en-US"/>
        </a:p>
      </dgm:t>
    </dgm:pt>
    <dgm:pt modelId="{F5FF9AB6-F5E7-4C53-BE86-61DCCB287540}">
      <dgm:prSet phldrT="[文字]"/>
      <dgm:spPr/>
      <dgm:t>
        <a:bodyPr/>
        <a:lstStyle/>
        <a:p>
          <a:r>
            <a:rPr lang="zh-TW" altLang="en-US" b="1" dirty="0" smtClean="0"/>
            <a:t>氣候</a:t>
          </a:r>
          <a:endParaRPr lang="zh-TW" altLang="en-US" b="1" dirty="0"/>
        </a:p>
      </dgm:t>
    </dgm:pt>
    <dgm:pt modelId="{EED704E0-86EA-435F-933D-53634CF809F0}" type="parTrans" cxnId="{074C2833-E924-4952-B78A-488B8F7D55CD}">
      <dgm:prSet/>
      <dgm:spPr/>
      <dgm:t>
        <a:bodyPr/>
        <a:lstStyle/>
        <a:p>
          <a:endParaRPr lang="zh-TW" altLang="en-US"/>
        </a:p>
      </dgm:t>
    </dgm:pt>
    <dgm:pt modelId="{CD133695-615C-41C9-87E1-C006FD6A13F3}" type="sibTrans" cxnId="{074C2833-E924-4952-B78A-488B8F7D55CD}">
      <dgm:prSet/>
      <dgm:spPr/>
      <dgm:t>
        <a:bodyPr/>
        <a:lstStyle/>
        <a:p>
          <a:endParaRPr lang="zh-TW" altLang="en-US"/>
        </a:p>
      </dgm:t>
    </dgm:pt>
    <dgm:pt modelId="{F5798D46-D628-4708-90E2-C43293972656}" type="pres">
      <dgm:prSet presAssocID="{F40C7412-75DD-472A-B223-1A0516B6538F}" presName="linearFlow" presStyleCnt="0">
        <dgm:presLayoutVars>
          <dgm:dir/>
          <dgm:resizeHandles val="exact"/>
        </dgm:presLayoutVars>
      </dgm:prSet>
      <dgm:spPr/>
    </dgm:pt>
    <dgm:pt modelId="{4B19F44D-2FEE-4FC7-84A0-DCEB4FA23335}" type="pres">
      <dgm:prSet presAssocID="{B5E50010-38ED-49F0-921F-8EA167B5801B}" presName="composite" presStyleCnt="0"/>
      <dgm:spPr/>
    </dgm:pt>
    <dgm:pt modelId="{5443F764-4EE5-4188-9BED-63AE05B2F604}" type="pres">
      <dgm:prSet presAssocID="{B5E50010-38ED-49F0-921F-8EA167B5801B}" presName="imgShp" presStyleLbl="fgImgPlace1" presStyleIdx="0" presStyleCnt="6"/>
      <dgm:spPr/>
    </dgm:pt>
    <dgm:pt modelId="{276731A7-16FD-42B9-9A8B-318424FF3B88}" type="pres">
      <dgm:prSet presAssocID="{B5E50010-38ED-49F0-921F-8EA167B5801B}" presName="txShp" presStyleLbl="node1" presStyleIdx="0" presStyleCnt="6">
        <dgm:presLayoutVars>
          <dgm:bulletEnabled val="1"/>
        </dgm:presLayoutVars>
      </dgm:prSet>
      <dgm:spPr/>
      <dgm:t>
        <a:bodyPr/>
        <a:lstStyle/>
        <a:p>
          <a:endParaRPr lang="zh-HK" altLang="en-US"/>
        </a:p>
      </dgm:t>
    </dgm:pt>
    <dgm:pt modelId="{53831C3F-44F9-4798-A438-03F926CDC59E}" type="pres">
      <dgm:prSet presAssocID="{7A848039-EC68-4FE3-B021-B1B6E6F2AFA8}" presName="spacing" presStyleCnt="0"/>
      <dgm:spPr/>
    </dgm:pt>
    <dgm:pt modelId="{34010789-C175-4FDE-A92B-60193B218AC4}" type="pres">
      <dgm:prSet presAssocID="{48783749-620C-4EBE-B5BA-4ECBAE16A3B8}" presName="composite" presStyleCnt="0"/>
      <dgm:spPr/>
    </dgm:pt>
    <dgm:pt modelId="{99F56272-1BC4-4B22-8D15-4C4BD06CBB2B}" type="pres">
      <dgm:prSet presAssocID="{48783749-620C-4EBE-B5BA-4ECBAE16A3B8}" presName="imgShp" presStyleLbl="fgImgPlace1" presStyleIdx="1" presStyleCnt="6"/>
      <dgm:spPr/>
    </dgm:pt>
    <dgm:pt modelId="{63B17B9F-D466-4F66-884E-3834874015A9}" type="pres">
      <dgm:prSet presAssocID="{48783749-620C-4EBE-B5BA-4ECBAE16A3B8}" presName="txShp" presStyleLbl="node1" presStyleIdx="1" presStyleCnt="6">
        <dgm:presLayoutVars>
          <dgm:bulletEnabled val="1"/>
        </dgm:presLayoutVars>
      </dgm:prSet>
      <dgm:spPr/>
      <dgm:t>
        <a:bodyPr/>
        <a:lstStyle/>
        <a:p>
          <a:endParaRPr lang="zh-HK" altLang="en-US"/>
        </a:p>
      </dgm:t>
    </dgm:pt>
    <dgm:pt modelId="{199F99A2-DF76-430A-8B30-0A131D8F80B7}" type="pres">
      <dgm:prSet presAssocID="{E8529A6F-6658-4131-BBB9-C08CED686A36}" presName="spacing" presStyleCnt="0"/>
      <dgm:spPr/>
    </dgm:pt>
    <dgm:pt modelId="{6C6937FE-3A44-4377-9C38-00EB2F26ADF7}" type="pres">
      <dgm:prSet presAssocID="{7CE192EE-7AB3-4A73-92A2-AF295AC44512}" presName="composite" presStyleCnt="0"/>
      <dgm:spPr/>
    </dgm:pt>
    <dgm:pt modelId="{70A9EB88-FE5A-44B2-B85F-2B923805E55D}" type="pres">
      <dgm:prSet presAssocID="{7CE192EE-7AB3-4A73-92A2-AF295AC44512}" presName="imgShp" presStyleLbl="fgImgPlace1" presStyleIdx="2" presStyleCnt="6"/>
      <dgm:spPr/>
    </dgm:pt>
    <dgm:pt modelId="{BE2FE86B-12EF-43D8-900F-8E2C887DFDCC}" type="pres">
      <dgm:prSet presAssocID="{7CE192EE-7AB3-4A73-92A2-AF295AC44512}" presName="txShp" presStyleLbl="node1" presStyleIdx="2" presStyleCnt="6">
        <dgm:presLayoutVars>
          <dgm:bulletEnabled val="1"/>
        </dgm:presLayoutVars>
      </dgm:prSet>
      <dgm:spPr/>
      <dgm:t>
        <a:bodyPr/>
        <a:lstStyle/>
        <a:p>
          <a:endParaRPr lang="zh-TW" altLang="en-US"/>
        </a:p>
      </dgm:t>
    </dgm:pt>
    <dgm:pt modelId="{B364A23A-114F-489B-A36E-3EB1D4354F30}" type="pres">
      <dgm:prSet presAssocID="{16C8CBC7-E3AD-494B-874A-D120E4C80F74}" presName="spacing" presStyleCnt="0"/>
      <dgm:spPr/>
    </dgm:pt>
    <dgm:pt modelId="{7E5AB856-3808-4675-8D0D-3AE6D8367A2B}" type="pres">
      <dgm:prSet presAssocID="{4A459C86-9CBF-4FB1-BE71-2B0DF6C1B5D9}" presName="composite" presStyleCnt="0"/>
      <dgm:spPr/>
    </dgm:pt>
    <dgm:pt modelId="{F65FE4C1-BB63-42E2-989F-3693545259CC}" type="pres">
      <dgm:prSet presAssocID="{4A459C86-9CBF-4FB1-BE71-2B0DF6C1B5D9}" presName="imgShp" presStyleLbl="fgImgPlace1" presStyleIdx="3" presStyleCnt="6"/>
      <dgm:spPr/>
    </dgm:pt>
    <dgm:pt modelId="{7F6D9D21-346F-4367-A924-8973FD36FB7C}" type="pres">
      <dgm:prSet presAssocID="{4A459C86-9CBF-4FB1-BE71-2B0DF6C1B5D9}" presName="txShp" presStyleLbl="node1" presStyleIdx="3" presStyleCnt="6">
        <dgm:presLayoutVars>
          <dgm:bulletEnabled val="1"/>
        </dgm:presLayoutVars>
      </dgm:prSet>
      <dgm:spPr/>
      <dgm:t>
        <a:bodyPr/>
        <a:lstStyle/>
        <a:p>
          <a:endParaRPr lang="zh-TW" altLang="en-US"/>
        </a:p>
      </dgm:t>
    </dgm:pt>
    <dgm:pt modelId="{A5CCD76C-5479-4C80-80D3-F583F9CBD7AD}" type="pres">
      <dgm:prSet presAssocID="{F7BA2DE9-9DDF-4A83-9430-02F3E399D672}" presName="spacing" presStyleCnt="0"/>
      <dgm:spPr/>
    </dgm:pt>
    <dgm:pt modelId="{694321A0-D0E6-4940-B3F0-0F946592553D}" type="pres">
      <dgm:prSet presAssocID="{F5FF9AB6-F5E7-4C53-BE86-61DCCB287540}" presName="composite" presStyleCnt="0"/>
      <dgm:spPr/>
    </dgm:pt>
    <dgm:pt modelId="{5EFF4DC9-538B-4EC3-9893-E99A015FF6F7}" type="pres">
      <dgm:prSet presAssocID="{F5FF9AB6-F5E7-4C53-BE86-61DCCB287540}" presName="imgShp" presStyleLbl="fgImgPlace1" presStyleIdx="4" presStyleCnt="6"/>
      <dgm:spPr/>
    </dgm:pt>
    <dgm:pt modelId="{E9DD8640-D1FE-4C8D-AE3B-1EFD57E83351}" type="pres">
      <dgm:prSet presAssocID="{F5FF9AB6-F5E7-4C53-BE86-61DCCB287540}" presName="txShp" presStyleLbl="node1" presStyleIdx="4" presStyleCnt="6">
        <dgm:presLayoutVars>
          <dgm:bulletEnabled val="1"/>
        </dgm:presLayoutVars>
      </dgm:prSet>
      <dgm:spPr/>
      <dgm:t>
        <a:bodyPr/>
        <a:lstStyle/>
        <a:p>
          <a:endParaRPr lang="zh-TW" altLang="en-US"/>
        </a:p>
      </dgm:t>
    </dgm:pt>
    <dgm:pt modelId="{A84169D8-8BA9-477E-938A-3D022FD5601B}" type="pres">
      <dgm:prSet presAssocID="{CD133695-615C-41C9-87E1-C006FD6A13F3}" presName="spacing" presStyleCnt="0"/>
      <dgm:spPr/>
    </dgm:pt>
    <dgm:pt modelId="{60669DF6-F886-410D-A66F-9CAD1BE6960B}" type="pres">
      <dgm:prSet presAssocID="{2AEE0888-781C-4F22-B777-EB96E59DA200}" presName="composite" presStyleCnt="0"/>
      <dgm:spPr/>
    </dgm:pt>
    <dgm:pt modelId="{20028AB8-8593-4E34-86D7-3D4BDAA69EE2}" type="pres">
      <dgm:prSet presAssocID="{2AEE0888-781C-4F22-B777-EB96E59DA200}" presName="imgShp" presStyleLbl="fgImgPlace1" presStyleIdx="5" presStyleCnt="6"/>
      <dgm:spPr/>
    </dgm:pt>
    <dgm:pt modelId="{75593A2E-C44B-405A-8F30-5A93160A8A29}" type="pres">
      <dgm:prSet presAssocID="{2AEE0888-781C-4F22-B777-EB96E59DA200}" presName="txShp" presStyleLbl="node1" presStyleIdx="5" presStyleCnt="6">
        <dgm:presLayoutVars>
          <dgm:bulletEnabled val="1"/>
        </dgm:presLayoutVars>
      </dgm:prSet>
      <dgm:spPr/>
      <dgm:t>
        <a:bodyPr/>
        <a:lstStyle/>
        <a:p>
          <a:endParaRPr lang="zh-TW" altLang="en-US"/>
        </a:p>
      </dgm:t>
    </dgm:pt>
  </dgm:ptLst>
  <dgm:cxnLst>
    <dgm:cxn modelId="{33BF40A0-E5E9-4E27-AFB0-EEDC91E7F036}" type="presOf" srcId="{B5E50010-38ED-49F0-921F-8EA167B5801B}" destId="{276731A7-16FD-42B9-9A8B-318424FF3B88}" srcOrd="0" destOrd="0" presId="urn:microsoft.com/office/officeart/2005/8/layout/vList3#4"/>
    <dgm:cxn modelId="{3BDDC112-33A3-464D-8AF8-2FDFC2177B98}" srcId="{F40C7412-75DD-472A-B223-1A0516B6538F}" destId="{B5E50010-38ED-49F0-921F-8EA167B5801B}" srcOrd="0" destOrd="0" parTransId="{05141328-793D-40C6-952F-C74EBB3C39CB}" sibTransId="{7A848039-EC68-4FE3-B021-B1B6E6F2AFA8}"/>
    <dgm:cxn modelId="{CA74B790-92EA-48CE-B9EC-45A728A2BE7E}" type="presOf" srcId="{F5FF9AB6-F5E7-4C53-BE86-61DCCB287540}" destId="{E9DD8640-D1FE-4C8D-AE3B-1EFD57E83351}" srcOrd="0" destOrd="0" presId="urn:microsoft.com/office/officeart/2005/8/layout/vList3#4"/>
    <dgm:cxn modelId="{074C2833-E924-4952-B78A-488B8F7D55CD}" srcId="{F40C7412-75DD-472A-B223-1A0516B6538F}" destId="{F5FF9AB6-F5E7-4C53-BE86-61DCCB287540}" srcOrd="4" destOrd="0" parTransId="{EED704E0-86EA-435F-933D-53634CF809F0}" sibTransId="{CD133695-615C-41C9-87E1-C006FD6A13F3}"/>
    <dgm:cxn modelId="{30ED4C99-762D-4CA0-95DE-28CF956E3EA1}" srcId="{F40C7412-75DD-472A-B223-1A0516B6538F}" destId="{7CE192EE-7AB3-4A73-92A2-AF295AC44512}" srcOrd="2" destOrd="0" parTransId="{4D392E6A-3DC3-48FE-AAB6-712E91C54A6E}" sibTransId="{16C8CBC7-E3AD-494B-874A-D120E4C80F74}"/>
    <dgm:cxn modelId="{29803617-05E3-4606-BEFF-0D3ECD006A6D}" type="presOf" srcId="{4A459C86-9CBF-4FB1-BE71-2B0DF6C1B5D9}" destId="{7F6D9D21-346F-4367-A924-8973FD36FB7C}" srcOrd="0" destOrd="0" presId="urn:microsoft.com/office/officeart/2005/8/layout/vList3#4"/>
    <dgm:cxn modelId="{4D52585F-4D9C-434A-84AE-AF7FF11FAA1A}" srcId="{F40C7412-75DD-472A-B223-1A0516B6538F}" destId="{48783749-620C-4EBE-B5BA-4ECBAE16A3B8}" srcOrd="1" destOrd="0" parTransId="{5044A6E2-4ACF-40C1-8BEF-146828709E8D}" sibTransId="{E8529A6F-6658-4131-BBB9-C08CED686A36}"/>
    <dgm:cxn modelId="{2FE92F20-C929-406D-9363-8EA0DB9D83A9}" type="presOf" srcId="{2AEE0888-781C-4F22-B777-EB96E59DA200}" destId="{75593A2E-C44B-405A-8F30-5A93160A8A29}" srcOrd="0" destOrd="0" presId="urn:microsoft.com/office/officeart/2005/8/layout/vList3#4"/>
    <dgm:cxn modelId="{4121F8DB-ED12-4BEF-92DB-D52F99047044}" type="presOf" srcId="{7CE192EE-7AB3-4A73-92A2-AF295AC44512}" destId="{BE2FE86B-12EF-43D8-900F-8E2C887DFDCC}" srcOrd="0" destOrd="0" presId="urn:microsoft.com/office/officeart/2005/8/layout/vList3#4"/>
    <dgm:cxn modelId="{9E00BDA1-92B8-4F41-ADD8-33F3A13CFC58}" type="presOf" srcId="{48783749-620C-4EBE-B5BA-4ECBAE16A3B8}" destId="{63B17B9F-D466-4F66-884E-3834874015A9}" srcOrd="0" destOrd="0" presId="urn:microsoft.com/office/officeart/2005/8/layout/vList3#4"/>
    <dgm:cxn modelId="{07113372-DF09-4C9F-ACB1-0E033FC95FF9}" type="presOf" srcId="{F40C7412-75DD-472A-B223-1A0516B6538F}" destId="{F5798D46-D628-4708-90E2-C43293972656}" srcOrd="0" destOrd="0" presId="urn:microsoft.com/office/officeart/2005/8/layout/vList3#4"/>
    <dgm:cxn modelId="{C1E34B28-BBAE-4815-BDF8-F297A2FFF378}" srcId="{F40C7412-75DD-472A-B223-1A0516B6538F}" destId="{4A459C86-9CBF-4FB1-BE71-2B0DF6C1B5D9}" srcOrd="3" destOrd="0" parTransId="{7FA5611A-78DD-4B7C-8B75-F332E6148855}" sibTransId="{F7BA2DE9-9DDF-4A83-9430-02F3E399D672}"/>
    <dgm:cxn modelId="{C5140249-33C3-4C4B-9581-C84C533DD428}" srcId="{F40C7412-75DD-472A-B223-1A0516B6538F}" destId="{2AEE0888-781C-4F22-B777-EB96E59DA200}" srcOrd="5" destOrd="0" parTransId="{14737CB4-58B6-4120-BB6C-1FF5CF81325D}" sibTransId="{DE7045BF-CAEB-4B23-A08B-FB9758472734}"/>
    <dgm:cxn modelId="{1E23E01A-C8CA-4E8F-AFC8-40860FD377F9}" type="presParOf" srcId="{F5798D46-D628-4708-90E2-C43293972656}" destId="{4B19F44D-2FEE-4FC7-84A0-DCEB4FA23335}" srcOrd="0" destOrd="0" presId="urn:microsoft.com/office/officeart/2005/8/layout/vList3#4"/>
    <dgm:cxn modelId="{6A40B025-3ADD-4EE5-BABE-1167DBFC3DFD}" type="presParOf" srcId="{4B19F44D-2FEE-4FC7-84A0-DCEB4FA23335}" destId="{5443F764-4EE5-4188-9BED-63AE05B2F604}" srcOrd="0" destOrd="0" presId="urn:microsoft.com/office/officeart/2005/8/layout/vList3#4"/>
    <dgm:cxn modelId="{FD6EB8F0-6572-4769-9770-B3D12FFEB2B5}" type="presParOf" srcId="{4B19F44D-2FEE-4FC7-84A0-DCEB4FA23335}" destId="{276731A7-16FD-42B9-9A8B-318424FF3B88}" srcOrd="1" destOrd="0" presId="urn:microsoft.com/office/officeart/2005/8/layout/vList3#4"/>
    <dgm:cxn modelId="{4B0C76DB-DF47-4250-8935-07859E219ECC}" type="presParOf" srcId="{F5798D46-D628-4708-90E2-C43293972656}" destId="{53831C3F-44F9-4798-A438-03F926CDC59E}" srcOrd="1" destOrd="0" presId="urn:microsoft.com/office/officeart/2005/8/layout/vList3#4"/>
    <dgm:cxn modelId="{65325593-4D9F-4DB2-9D60-A7E8F2DA2249}" type="presParOf" srcId="{F5798D46-D628-4708-90E2-C43293972656}" destId="{34010789-C175-4FDE-A92B-60193B218AC4}" srcOrd="2" destOrd="0" presId="urn:microsoft.com/office/officeart/2005/8/layout/vList3#4"/>
    <dgm:cxn modelId="{205EA134-CD44-44BF-B43E-8307C71C5BCC}" type="presParOf" srcId="{34010789-C175-4FDE-A92B-60193B218AC4}" destId="{99F56272-1BC4-4B22-8D15-4C4BD06CBB2B}" srcOrd="0" destOrd="0" presId="urn:microsoft.com/office/officeart/2005/8/layout/vList3#4"/>
    <dgm:cxn modelId="{73CA8914-7C5A-48B2-BC04-63AF86CA5BCB}" type="presParOf" srcId="{34010789-C175-4FDE-A92B-60193B218AC4}" destId="{63B17B9F-D466-4F66-884E-3834874015A9}" srcOrd="1" destOrd="0" presId="urn:microsoft.com/office/officeart/2005/8/layout/vList3#4"/>
    <dgm:cxn modelId="{57466931-F33C-4C67-90DD-BBF77ED97751}" type="presParOf" srcId="{F5798D46-D628-4708-90E2-C43293972656}" destId="{199F99A2-DF76-430A-8B30-0A131D8F80B7}" srcOrd="3" destOrd="0" presId="urn:microsoft.com/office/officeart/2005/8/layout/vList3#4"/>
    <dgm:cxn modelId="{81F2965B-B729-4EE5-81AB-2C45A5C97F8D}" type="presParOf" srcId="{F5798D46-D628-4708-90E2-C43293972656}" destId="{6C6937FE-3A44-4377-9C38-00EB2F26ADF7}" srcOrd="4" destOrd="0" presId="urn:microsoft.com/office/officeart/2005/8/layout/vList3#4"/>
    <dgm:cxn modelId="{99EF1746-3D2B-4F88-A2BE-4ED35AB9ED35}" type="presParOf" srcId="{6C6937FE-3A44-4377-9C38-00EB2F26ADF7}" destId="{70A9EB88-FE5A-44B2-B85F-2B923805E55D}" srcOrd="0" destOrd="0" presId="urn:microsoft.com/office/officeart/2005/8/layout/vList3#4"/>
    <dgm:cxn modelId="{8B80C624-B692-41AE-906D-63EF735D3905}" type="presParOf" srcId="{6C6937FE-3A44-4377-9C38-00EB2F26ADF7}" destId="{BE2FE86B-12EF-43D8-900F-8E2C887DFDCC}" srcOrd="1" destOrd="0" presId="urn:microsoft.com/office/officeart/2005/8/layout/vList3#4"/>
    <dgm:cxn modelId="{CDC48F60-9C8F-47AD-AF59-030B073A693A}" type="presParOf" srcId="{F5798D46-D628-4708-90E2-C43293972656}" destId="{B364A23A-114F-489B-A36E-3EB1D4354F30}" srcOrd="5" destOrd="0" presId="urn:microsoft.com/office/officeart/2005/8/layout/vList3#4"/>
    <dgm:cxn modelId="{CD55D276-8739-42A0-A9F9-96E0AB8175C7}" type="presParOf" srcId="{F5798D46-D628-4708-90E2-C43293972656}" destId="{7E5AB856-3808-4675-8D0D-3AE6D8367A2B}" srcOrd="6" destOrd="0" presId="urn:microsoft.com/office/officeart/2005/8/layout/vList3#4"/>
    <dgm:cxn modelId="{16BCC8EA-3201-4BB5-B9B7-7FE65E5565B8}" type="presParOf" srcId="{7E5AB856-3808-4675-8D0D-3AE6D8367A2B}" destId="{F65FE4C1-BB63-42E2-989F-3693545259CC}" srcOrd="0" destOrd="0" presId="urn:microsoft.com/office/officeart/2005/8/layout/vList3#4"/>
    <dgm:cxn modelId="{6BCB5C55-9B49-42A3-8483-44849A382AB4}" type="presParOf" srcId="{7E5AB856-3808-4675-8D0D-3AE6D8367A2B}" destId="{7F6D9D21-346F-4367-A924-8973FD36FB7C}" srcOrd="1" destOrd="0" presId="urn:microsoft.com/office/officeart/2005/8/layout/vList3#4"/>
    <dgm:cxn modelId="{D8330877-161B-473F-98CF-3B3F911B2115}" type="presParOf" srcId="{F5798D46-D628-4708-90E2-C43293972656}" destId="{A5CCD76C-5479-4C80-80D3-F583F9CBD7AD}" srcOrd="7" destOrd="0" presId="urn:microsoft.com/office/officeart/2005/8/layout/vList3#4"/>
    <dgm:cxn modelId="{374FA0B1-7A54-4B7C-A02E-24443227DBBD}" type="presParOf" srcId="{F5798D46-D628-4708-90E2-C43293972656}" destId="{694321A0-D0E6-4940-B3F0-0F946592553D}" srcOrd="8" destOrd="0" presId="urn:microsoft.com/office/officeart/2005/8/layout/vList3#4"/>
    <dgm:cxn modelId="{7F805F92-9367-4AEB-98E1-DF750702A555}" type="presParOf" srcId="{694321A0-D0E6-4940-B3F0-0F946592553D}" destId="{5EFF4DC9-538B-4EC3-9893-E99A015FF6F7}" srcOrd="0" destOrd="0" presId="urn:microsoft.com/office/officeart/2005/8/layout/vList3#4"/>
    <dgm:cxn modelId="{011E4F01-63B6-4664-B7CE-70D5F9E58022}" type="presParOf" srcId="{694321A0-D0E6-4940-B3F0-0F946592553D}" destId="{E9DD8640-D1FE-4C8D-AE3B-1EFD57E83351}" srcOrd="1" destOrd="0" presId="urn:microsoft.com/office/officeart/2005/8/layout/vList3#4"/>
    <dgm:cxn modelId="{EE4EB581-7700-4D43-8D19-08711583C5E1}" type="presParOf" srcId="{F5798D46-D628-4708-90E2-C43293972656}" destId="{A84169D8-8BA9-477E-938A-3D022FD5601B}" srcOrd="9" destOrd="0" presId="urn:microsoft.com/office/officeart/2005/8/layout/vList3#4"/>
    <dgm:cxn modelId="{668AA158-7EE2-4A56-B0C9-F7C79A4B8A8F}" type="presParOf" srcId="{F5798D46-D628-4708-90E2-C43293972656}" destId="{60669DF6-F886-410D-A66F-9CAD1BE6960B}" srcOrd="10" destOrd="0" presId="urn:microsoft.com/office/officeart/2005/8/layout/vList3#4"/>
    <dgm:cxn modelId="{A9A7446D-A0C9-43F1-BC88-69F887145464}" type="presParOf" srcId="{60669DF6-F886-410D-A66F-9CAD1BE6960B}" destId="{20028AB8-8593-4E34-86D7-3D4BDAA69EE2}" srcOrd="0" destOrd="0" presId="urn:microsoft.com/office/officeart/2005/8/layout/vList3#4"/>
    <dgm:cxn modelId="{8AF309C4-BD4F-41D4-BD74-77E56F4D591C}" type="presParOf" srcId="{60669DF6-F886-410D-A66F-9CAD1BE6960B}" destId="{75593A2E-C44B-405A-8F30-5A93160A8A29}" srcOrd="1" destOrd="0" presId="urn:microsoft.com/office/officeart/2005/8/layout/vList3#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731A7-16FD-42B9-9A8B-318424FF3B88}">
      <dsp:nvSpPr>
        <dsp:cNvPr id="0" name=""/>
        <dsp:cNvSpPr/>
      </dsp:nvSpPr>
      <dsp:spPr>
        <a:xfrm rot="10800000">
          <a:off x="1156442" y="3576"/>
          <a:ext cx="4053840" cy="541451"/>
        </a:xfrm>
        <a:prstGeom prst="homePlate">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收入</a:t>
          </a:r>
          <a:endParaRPr lang="zh-TW" altLang="en-US" sz="2300" b="1" kern="1200" dirty="0"/>
        </a:p>
      </dsp:txBody>
      <dsp:txXfrm rot="10800000">
        <a:off x="1291805" y="3576"/>
        <a:ext cx="3918477" cy="541451"/>
      </dsp:txXfrm>
    </dsp:sp>
    <dsp:sp modelId="{5443F764-4EE5-4188-9BED-63AE05B2F604}">
      <dsp:nvSpPr>
        <dsp:cNvPr id="0" name=""/>
        <dsp:cNvSpPr/>
      </dsp:nvSpPr>
      <dsp:spPr>
        <a:xfrm>
          <a:off x="885717" y="3576"/>
          <a:ext cx="541451" cy="541451"/>
        </a:xfrm>
        <a:prstGeom prst="ellipse">
          <a:avLst/>
        </a:prstGeom>
        <a:gradFill rotWithShape="0">
          <a:gsLst>
            <a:gs pos="0">
              <a:schemeClr val="accent2">
                <a:tint val="50000"/>
                <a:hueOff val="0"/>
                <a:satOff val="0"/>
                <a:lumOff val="0"/>
                <a:alphaOff val="0"/>
                <a:shade val="63000"/>
                <a:satMod val="165000"/>
              </a:schemeClr>
            </a:gs>
            <a:gs pos="30000">
              <a:schemeClr val="accent2">
                <a:tint val="50000"/>
                <a:hueOff val="0"/>
                <a:satOff val="0"/>
                <a:lumOff val="0"/>
                <a:alphaOff val="0"/>
                <a:shade val="58000"/>
                <a:satMod val="165000"/>
              </a:schemeClr>
            </a:gs>
            <a:gs pos="75000">
              <a:schemeClr val="accent2">
                <a:tint val="50000"/>
                <a:hueOff val="0"/>
                <a:satOff val="0"/>
                <a:lumOff val="0"/>
                <a:alphaOff val="0"/>
                <a:shade val="30000"/>
                <a:satMod val="175000"/>
              </a:schemeClr>
            </a:gs>
            <a:gs pos="100000">
              <a:schemeClr val="accent2">
                <a:tint val="5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3B17B9F-D466-4F66-884E-3834874015A9}">
      <dsp:nvSpPr>
        <dsp:cNvPr id="0" name=""/>
        <dsp:cNvSpPr/>
      </dsp:nvSpPr>
      <dsp:spPr>
        <a:xfrm rot="10800000">
          <a:off x="1156442" y="706655"/>
          <a:ext cx="4053840" cy="541451"/>
        </a:xfrm>
        <a:prstGeom prst="homePlate">
          <a:avLst/>
        </a:prstGeom>
        <a:gradFill rotWithShape="0">
          <a:gsLst>
            <a:gs pos="0">
              <a:schemeClr val="accent2">
                <a:hueOff val="-2527071"/>
                <a:satOff val="4259"/>
                <a:lumOff val="-5216"/>
                <a:alphaOff val="0"/>
                <a:shade val="63000"/>
                <a:satMod val="165000"/>
              </a:schemeClr>
            </a:gs>
            <a:gs pos="30000">
              <a:schemeClr val="accent2">
                <a:hueOff val="-2527071"/>
                <a:satOff val="4259"/>
                <a:lumOff val="-5216"/>
                <a:alphaOff val="0"/>
                <a:shade val="58000"/>
                <a:satMod val="165000"/>
              </a:schemeClr>
            </a:gs>
            <a:gs pos="75000">
              <a:schemeClr val="accent2">
                <a:hueOff val="-2527071"/>
                <a:satOff val="4259"/>
                <a:lumOff val="-5216"/>
                <a:alphaOff val="0"/>
                <a:shade val="30000"/>
                <a:satMod val="175000"/>
              </a:schemeClr>
            </a:gs>
            <a:gs pos="100000">
              <a:schemeClr val="accent2">
                <a:hueOff val="-2527071"/>
                <a:satOff val="4259"/>
                <a:lumOff val="-5216"/>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品味和喜好</a:t>
          </a:r>
          <a:endParaRPr lang="zh-TW" altLang="en-US" sz="2300" b="1" kern="1200" dirty="0"/>
        </a:p>
      </dsp:txBody>
      <dsp:txXfrm rot="10800000">
        <a:off x="1291805" y="706655"/>
        <a:ext cx="3918477" cy="541451"/>
      </dsp:txXfrm>
    </dsp:sp>
    <dsp:sp modelId="{99F56272-1BC4-4B22-8D15-4C4BD06CBB2B}">
      <dsp:nvSpPr>
        <dsp:cNvPr id="0" name=""/>
        <dsp:cNvSpPr/>
      </dsp:nvSpPr>
      <dsp:spPr>
        <a:xfrm>
          <a:off x="885717" y="706655"/>
          <a:ext cx="541451" cy="541451"/>
        </a:xfrm>
        <a:prstGeom prst="ellipse">
          <a:avLst/>
        </a:prstGeom>
        <a:gradFill rotWithShape="0">
          <a:gsLst>
            <a:gs pos="0">
              <a:schemeClr val="accent2">
                <a:tint val="50000"/>
                <a:hueOff val="-2643649"/>
                <a:satOff val="-3306"/>
                <a:lumOff val="-1147"/>
                <a:alphaOff val="0"/>
                <a:shade val="63000"/>
                <a:satMod val="165000"/>
              </a:schemeClr>
            </a:gs>
            <a:gs pos="30000">
              <a:schemeClr val="accent2">
                <a:tint val="50000"/>
                <a:hueOff val="-2643649"/>
                <a:satOff val="-3306"/>
                <a:lumOff val="-1147"/>
                <a:alphaOff val="0"/>
                <a:shade val="58000"/>
                <a:satMod val="165000"/>
              </a:schemeClr>
            </a:gs>
            <a:gs pos="75000">
              <a:schemeClr val="accent2">
                <a:tint val="50000"/>
                <a:hueOff val="-2643649"/>
                <a:satOff val="-3306"/>
                <a:lumOff val="-1147"/>
                <a:alphaOff val="0"/>
                <a:shade val="30000"/>
                <a:satMod val="175000"/>
              </a:schemeClr>
            </a:gs>
            <a:gs pos="100000">
              <a:schemeClr val="accent2">
                <a:tint val="50000"/>
                <a:hueOff val="-2643649"/>
                <a:satOff val="-3306"/>
                <a:lumOff val="-1147"/>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BE2FE86B-12EF-43D8-900F-8E2C887DFDCC}">
      <dsp:nvSpPr>
        <dsp:cNvPr id="0" name=""/>
        <dsp:cNvSpPr/>
      </dsp:nvSpPr>
      <dsp:spPr>
        <a:xfrm rot="10800000">
          <a:off x="1156442" y="1409734"/>
          <a:ext cx="4053840" cy="541451"/>
        </a:xfrm>
        <a:prstGeom prst="homePlate">
          <a:avLst/>
        </a:prstGeom>
        <a:gradFill rotWithShape="0">
          <a:gsLst>
            <a:gs pos="0">
              <a:schemeClr val="accent2">
                <a:hueOff val="-5054142"/>
                <a:satOff val="8519"/>
                <a:lumOff val="-10432"/>
                <a:alphaOff val="0"/>
                <a:shade val="63000"/>
                <a:satMod val="165000"/>
              </a:schemeClr>
            </a:gs>
            <a:gs pos="30000">
              <a:schemeClr val="accent2">
                <a:hueOff val="-5054142"/>
                <a:satOff val="8519"/>
                <a:lumOff val="-10432"/>
                <a:alphaOff val="0"/>
                <a:shade val="58000"/>
                <a:satMod val="165000"/>
              </a:schemeClr>
            </a:gs>
            <a:gs pos="75000">
              <a:schemeClr val="accent2">
                <a:hueOff val="-5054142"/>
                <a:satOff val="8519"/>
                <a:lumOff val="-10432"/>
                <a:alphaOff val="0"/>
                <a:shade val="30000"/>
                <a:satMod val="175000"/>
              </a:schemeClr>
            </a:gs>
            <a:gs pos="100000">
              <a:schemeClr val="accent2">
                <a:hueOff val="-5054142"/>
                <a:satOff val="8519"/>
                <a:lumOff val="-10432"/>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消費者對未來價格的預期</a:t>
          </a:r>
          <a:endParaRPr lang="zh-TW" altLang="en-US" sz="2300" b="1" kern="1200" dirty="0"/>
        </a:p>
      </dsp:txBody>
      <dsp:txXfrm rot="10800000">
        <a:off x="1291805" y="1409734"/>
        <a:ext cx="3918477" cy="541451"/>
      </dsp:txXfrm>
    </dsp:sp>
    <dsp:sp modelId="{70A9EB88-FE5A-44B2-B85F-2B923805E55D}">
      <dsp:nvSpPr>
        <dsp:cNvPr id="0" name=""/>
        <dsp:cNvSpPr/>
      </dsp:nvSpPr>
      <dsp:spPr>
        <a:xfrm>
          <a:off x="885717" y="1409734"/>
          <a:ext cx="541451" cy="541451"/>
        </a:xfrm>
        <a:prstGeom prst="ellipse">
          <a:avLst/>
        </a:prstGeom>
        <a:gradFill rotWithShape="0">
          <a:gsLst>
            <a:gs pos="0">
              <a:schemeClr val="accent2">
                <a:tint val="50000"/>
                <a:hueOff val="-5287297"/>
                <a:satOff val="-6612"/>
                <a:lumOff val="-2294"/>
                <a:alphaOff val="0"/>
                <a:shade val="63000"/>
                <a:satMod val="165000"/>
              </a:schemeClr>
            </a:gs>
            <a:gs pos="30000">
              <a:schemeClr val="accent2">
                <a:tint val="50000"/>
                <a:hueOff val="-5287297"/>
                <a:satOff val="-6612"/>
                <a:lumOff val="-2294"/>
                <a:alphaOff val="0"/>
                <a:shade val="58000"/>
                <a:satMod val="165000"/>
              </a:schemeClr>
            </a:gs>
            <a:gs pos="75000">
              <a:schemeClr val="accent2">
                <a:tint val="50000"/>
                <a:hueOff val="-5287297"/>
                <a:satOff val="-6612"/>
                <a:lumOff val="-2294"/>
                <a:alphaOff val="0"/>
                <a:shade val="30000"/>
                <a:satMod val="175000"/>
              </a:schemeClr>
            </a:gs>
            <a:gs pos="100000">
              <a:schemeClr val="accent2">
                <a:tint val="50000"/>
                <a:hueOff val="-5287297"/>
                <a:satOff val="-6612"/>
                <a:lumOff val="-2294"/>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F6D9D21-346F-4367-A924-8973FD36FB7C}">
      <dsp:nvSpPr>
        <dsp:cNvPr id="0" name=""/>
        <dsp:cNvSpPr/>
      </dsp:nvSpPr>
      <dsp:spPr>
        <a:xfrm rot="10800000">
          <a:off x="1156442" y="2112813"/>
          <a:ext cx="4053840" cy="541451"/>
        </a:xfrm>
        <a:prstGeom prst="homePlate">
          <a:avLst/>
        </a:prstGeom>
        <a:gradFill rotWithShape="0">
          <a:gsLst>
            <a:gs pos="0">
              <a:schemeClr val="accent2">
                <a:hueOff val="-7581213"/>
                <a:satOff val="12778"/>
                <a:lumOff val="-15647"/>
                <a:alphaOff val="0"/>
                <a:shade val="63000"/>
                <a:satMod val="165000"/>
              </a:schemeClr>
            </a:gs>
            <a:gs pos="30000">
              <a:schemeClr val="accent2">
                <a:hueOff val="-7581213"/>
                <a:satOff val="12778"/>
                <a:lumOff val="-15647"/>
                <a:alphaOff val="0"/>
                <a:shade val="58000"/>
                <a:satMod val="165000"/>
              </a:schemeClr>
            </a:gs>
            <a:gs pos="75000">
              <a:schemeClr val="accent2">
                <a:hueOff val="-7581213"/>
                <a:satOff val="12778"/>
                <a:lumOff val="-15647"/>
                <a:alphaOff val="0"/>
                <a:shade val="30000"/>
                <a:satMod val="175000"/>
              </a:schemeClr>
            </a:gs>
            <a:gs pos="100000">
              <a:schemeClr val="accent2">
                <a:hueOff val="-7581213"/>
                <a:satOff val="12778"/>
                <a:lumOff val="-15647"/>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相關物品的價格改變</a:t>
          </a:r>
          <a:endParaRPr lang="zh-TW" altLang="en-US" sz="2300" b="1" kern="1200" dirty="0"/>
        </a:p>
      </dsp:txBody>
      <dsp:txXfrm rot="10800000">
        <a:off x="1291805" y="2112813"/>
        <a:ext cx="3918477" cy="541451"/>
      </dsp:txXfrm>
    </dsp:sp>
    <dsp:sp modelId="{F65FE4C1-BB63-42E2-989F-3693545259CC}">
      <dsp:nvSpPr>
        <dsp:cNvPr id="0" name=""/>
        <dsp:cNvSpPr/>
      </dsp:nvSpPr>
      <dsp:spPr>
        <a:xfrm>
          <a:off x="885717" y="2112813"/>
          <a:ext cx="541451" cy="541451"/>
        </a:xfrm>
        <a:prstGeom prst="ellipse">
          <a:avLst/>
        </a:prstGeom>
        <a:gradFill rotWithShape="0">
          <a:gsLst>
            <a:gs pos="0">
              <a:schemeClr val="accent2">
                <a:tint val="50000"/>
                <a:hueOff val="-7930946"/>
                <a:satOff val="-9918"/>
                <a:lumOff val="-3441"/>
                <a:alphaOff val="0"/>
                <a:shade val="63000"/>
                <a:satMod val="165000"/>
              </a:schemeClr>
            </a:gs>
            <a:gs pos="30000">
              <a:schemeClr val="accent2">
                <a:tint val="50000"/>
                <a:hueOff val="-7930946"/>
                <a:satOff val="-9918"/>
                <a:lumOff val="-3441"/>
                <a:alphaOff val="0"/>
                <a:shade val="58000"/>
                <a:satMod val="165000"/>
              </a:schemeClr>
            </a:gs>
            <a:gs pos="75000">
              <a:schemeClr val="accent2">
                <a:tint val="50000"/>
                <a:hueOff val="-7930946"/>
                <a:satOff val="-9918"/>
                <a:lumOff val="-3441"/>
                <a:alphaOff val="0"/>
                <a:shade val="30000"/>
                <a:satMod val="175000"/>
              </a:schemeClr>
            </a:gs>
            <a:gs pos="100000">
              <a:schemeClr val="accent2">
                <a:tint val="50000"/>
                <a:hueOff val="-7930946"/>
                <a:satOff val="-9918"/>
                <a:lumOff val="-3441"/>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E9DD8640-D1FE-4C8D-AE3B-1EFD57E83351}">
      <dsp:nvSpPr>
        <dsp:cNvPr id="0" name=""/>
        <dsp:cNvSpPr/>
      </dsp:nvSpPr>
      <dsp:spPr>
        <a:xfrm rot="10800000">
          <a:off x="1195075" y="2862132"/>
          <a:ext cx="4053840" cy="541451"/>
        </a:xfrm>
        <a:prstGeom prst="homePlate">
          <a:avLst/>
        </a:prstGeom>
        <a:gradFill rotWithShape="0">
          <a:gsLst>
            <a:gs pos="0">
              <a:schemeClr val="accent2">
                <a:hueOff val="-10108284"/>
                <a:satOff val="17038"/>
                <a:lumOff val="-20863"/>
                <a:alphaOff val="0"/>
                <a:shade val="63000"/>
                <a:satMod val="165000"/>
              </a:schemeClr>
            </a:gs>
            <a:gs pos="30000">
              <a:schemeClr val="accent2">
                <a:hueOff val="-10108284"/>
                <a:satOff val="17038"/>
                <a:lumOff val="-20863"/>
                <a:alphaOff val="0"/>
                <a:shade val="58000"/>
                <a:satMod val="165000"/>
              </a:schemeClr>
            </a:gs>
            <a:gs pos="75000">
              <a:schemeClr val="accent2">
                <a:hueOff val="-10108284"/>
                <a:satOff val="17038"/>
                <a:lumOff val="-20863"/>
                <a:alphaOff val="0"/>
                <a:shade val="30000"/>
                <a:satMod val="175000"/>
              </a:schemeClr>
            </a:gs>
            <a:gs pos="100000">
              <a:schemeClr val="accent2">
                <a:hueOff val="-10108284"/>
                <a:satOff val="17038"/>
                <a:lumOff val="-20863"/>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引申需求</a:t>
          </a:r>
          <a:endParaRPr lang="zh-TW" altLang="en-US" sz="2300" b="1" kern="1200" dirty="0"/>
        </a:p>
      </dsp:txBody>
      <dsp:txXfrm rot="10800000">
        <a:off x="1330438" y="2862132"/>
        <a:ext cx="3918477" cy="541451"/>
      </dsp:txXfrm>
    </dsp:sp>
    <dsp:sp modelId="{5EFF4DC9-538B-4EC3-9893-E99A015FF6F7}">
      <dsp:nvSpPr>
        <dsp:cNvPr id="0" name=""/>
        <dsp:cNvSpPr/>
      </dsp:nvSpPr>
      <dsp:spPr>
        <a:xfrm>
          <a:off x="885717" y="2815892"/>
          <a:ext cx="541451" cy="541451"/>
        </a:xfrm>
        <a:prstGeom prst="ellipse">
          <a:avLst/>
        </a:prstGeom>
        <a:gradFill rotWithShape="0">
          <a:gsLst>
            <a:gs pos="0">
              <a:schemeClr val="accent2">
                <a:tint val="50000"/>
                <a:hueOff val="-10574594"/>
                <a:satOff val="-13224"/>
                <a:lumOff val="-4588"/>
                <a:alphaOff val="0"/>
                <a:shade val="63000"/>
                <a:satMod val="165000"/>
              </a:schemeClr>
            </a:gs>
            <a:gs pos="30000">
              <a:schemeClr val="accent2">
                <a:tint val="50000"/>
                <a:hueOff val="-10574594"/>
                <a:satOff val="-13224"/>
                <a:lumOff val="-4588"/>
                <a:alphaOff val="0"/>
                <a:shade val="58000"/>
                <a:satMod val="165000"/>
              </a:schemeClr>
            </a:gs>
            <a:gs pos="75000">
              <a:schemeClr val="accent2">
                <a:tint val="50000"/>
                <a:hueOff val="-10574594"/>
                <a:satOff val="-13224"/>
                <a:lumOff val="-4588"/>
                <a:alphaOff val="0"/>
                <a:shade val="30000"/>
                <a:satMod val="175000"/>
              </a:schemeClr>
            </a:gs>
            <a:gs pos="100000">
              <a:schemeClr val="accent2">
                <a:tint val="50000"/>
                <a:hueOff val="-10574594"/>
                <a:satOff val="-13224"/>
                <a:lumOff val="-458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5593A2E-C44B-405A-8F30-5A93160A8A29}">
      <dsp:nvSpPr>
        <dsp:cNvPr id="0" name=""/>
        <dsp:cNvSpPr/>
      </dsp:nvSpPr>
      <dsp:spPr>
        <a:xfrm rot="10800000">
          <a:off x="1156442" y="3518971"/>
          <a:ext cx="4053840" cy="541451"/>
        </a:xfrm>
        <a:prstGeom prst="homePlate">
          <a:avLst/>
        </a:prstGeom>
        <a:gradFill rotWithShape="0">
          <a:gsLst>
            <a:gs pos="0">
              <a:schemeClr val="accent2">
                <a:hueOff val="-12635355"/>
                <a:satOff val="21297"/>
                <a:lumOff val="-26079"/>
                <a:alphaOff val="0"/>
                <a:shade val="63000"/>
                <a:satMod val="165000"/>
              </a:schemeClr>
            </a:gs>
            <a:gs pos="30000">
              <a:schemeClr val="accent2">
                <a:hueOff val="-12635355"/>
                <a:satOff val="21297"/>
                <a:lumOff val="-26079"/>
                <a:alphaOff val="0"/>
                <a:shade val="58000"/>
                <a:satMod val="165000"/>
              </a:schemeClr>
            </a:gs>
            <a:gs pos="75000">
              <a:schemeClr val="accent2">
                <a:hueOff val="-12635355"/>
                <a:satOff val="21297"/>
                <a:lumOff val="-26079"/>
                <a:alphaOff val="0"/>
                <a:shade val="30000"/>
                <a:satMod val="175000"/>
              </a:schemeClr>
            </a:gs>
            <a:gs pos="100000">
              <a:schemeClr val="accent2">
                <a:hueOff val="-12635355"/>
                <a:satOff val="21297"/>
                <a:lumOff val="-26079"/>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人口</a:t>
          </a:r>
          <a:endParaRPr lang="zh-TW" altLang="en-US" sz="2300" b="1" kern="1200" dirty="0"/>
        </a:p>
      </dsp:txBody>
      <dsp:txXfrm rot="10800000">
        <a:off x="1291805" y="3518971"/>
        <a:ext cx="3918477" cy="541451"/>
      </dsp:txXfrm>
    </dsp:sp>
    <dsp:sp modelId="{20028AB8-8593-4E34-86D7-3D4BDAA69EE2}">
      <dsp:nvSpPr>
        <dsp:cNvPr id="0" name=""/>
        <dsp:cNvSpPr/>
      </dsp:nvSpPr>
      <dsp:spPr>
        <a:xfrm>
          <a:off x="885717" y="3518971"/>
          <a:ext cx="541451" cy="541451"/>
        </a:xfrm>
        <a:prstGeom prst="ellipse">
          <a:avLst/>
        </a:prstGeom>
        <a:gradFill rotWithShape="0">
          <a:gsLst>
            <a:gs pos="0">
              <a:schemeClr val="accent2">
                <a:tint val="50000"/>
                <a:hueOff val="-13218243"/>
                <a:satOff val="-16530"/>
                <a:lumOff val="-5735"/>
                <a:alphaOff val="0"/>
                <a:shade val="63000"/>
                <a:satMod val="165000"/>
              </a:schemeClr>
            </a:gs>
            <a:gs pos="30000">
              <a:schemeClr val="accent2">
                <a:tint val="50000"/>
                <a:hueOff val="-13218243"/>
                <a:satOff val="-16530"/>
                <a:lumOff val="-5735"/>
                <a:alphaOff val="0"/>
                <a:shade val="58000"/>
                <a:satMod val="165000"/>
              </a:schemeClr>
            </a:gs>
            <a:gs pos="75000">
              <a:schemeClr val="accent2">
                <a:tint val="50000"/>
                <a:hueOff val="-13218243"/>
                <a:satOff val="-16530"/>
                <a:lumOff val="-5735"/>
                <a:alphaOff val="0"/>
                <a:shade val="30000"/>
                <a:satMod val="175000"/>
              </a:schemeClr>
            </a:gs>
            <a:gs pos="100000">
              <a:schemeClr val="accent2">
                <a:tint val="50000"/>
                <a:hueOff val="-13218243"/>
                <a:satOff val="-16530"/>
                <a:lumOff val="-5735"/>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731A7-16FD-42B9-9A8B-318424FF3B88}">
      <dsp:nvSpPr>
        <dsp:cNvPr id="0" name=""/>
        <dsp:cNvSpPr/>
      </dsp:nvSpPr>
      <dsp:spPr>
        <a:xfrm rot="10800000">
          <a:off x="1156442" y="3576"/>
          <a:ext cx="4053840" cy="541451"/>
        </a:xfrm>
        <a:prstGeom prst="homePlate">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生產成本改變</a:t>
          </a:r>
          <a:endParaRPr lang="zh-TW" altLang="en-US" sz="2300" b="1" kern="1200" dirty="0"/>
        </a:p>
      </dsp:txBody>
      <dsp:txXfrm rot="10800000">
        <a:off x="1291805" y="3576"/>
        <a:ext cx="3918477" cy="541451"/>
      </dsp:txXfrm>
    </dsp:sp>
    <dsp:sp modelId="{5443F764-4EE5-4188-9BED-63AE05B2F604}">
      <dsp:nvSpPr>
        <dsp:cNvPr id="0" name=""/>
        <dsp:cNvSpPr/>
      </dsp:nvSpPr>
      <dsp:spPr>
        <a:xfrm>
          <a:off x="885717" y="3576"/>
          <a:ext cx="541451" cy="541451"/>
        </a:xfrm>
        <a:prstGeom prst="ellipse">
          <a:avLst/>
        </a:prstGeom>
        <a:gradFill rotWithShape="0">
          <a:gsLst>
            <a:gs pos="0">
              <a:schemeClr val="accent2">
                <a:tint val="50000"/>
                <a:hueOff val="0"/>
                <a:satOff val="0"/>
                <a:lumOff val="0"/>
                <a:alphaOff val="0"/>
                <a:shade val="63000"/>
                <a:satMod val="165000"/>
              </a:schemeClr>
            </a:gs>
            <a:gs pos="30000">
              <a:schemeClr val="accent2">
                <a:tint val="50000"/>
                <a:hueOff val="0"/>
                <a:satOff val="0"/>
                <a:lumOff val="0"/>
                <a:alphaOff val="0"/>
                <a:shade val="58000"/>
                <a:satMod val="165000"/>
              </a:schemeClr>
            </a:gs>
            <a:gs pos="75000">
              <a:schemeClr val="accent2">
                <a:tint val="50000"/>
                <a:hueOff val="0"/>
                <a:satOff val="0"/>
                <a:lumOff val="0"/>
                <a:alphaOff val="0"/>
                <a:shade val="30000"/>
                <a:satMod val="175000"/>
              </a:schemeClr>
            </a:gs>
            <a:gs pos="100000">
              <a:schemeClr val="accent2">
                <a:tint val="50000"/>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63B17B9F-D466-4F66-884E-3834874015A9}">
      <dsp:nvSpPr>
        <dsp:cNvPr id="0" name=""/>
        <dsp:cNvSpPr/>
      </dsp:nvSpPr>
      <dsp:spPr>
        <a:xfrm rot="10800000">
          <a:off x="1156442" y="706655"/>
          <a:ext cx="4053840" cy="541451"/>
        </a:xfrm>
        <a:prstGeom prst="homePlate">
          <a:avLst/>
        </a:prstGeom>
        <a:gradFill rotWithShape="0">
          <a:gsLst>
            <a:gs pos="0">
              <a:schemeClr val="accent2">
                <a:hueOff val="-2527071"/>
                <a:satOff val="4259"/>
                <a:lumOff val="-5216"/>
                <a:alphaOff val="0"/>
                <a:shade val="63000"/>
                <a:satMod val="165000"/>
              </a:schemeClr>
            </a:gs>
            <a:gs pos="30000">
              <a:schemeClr val="accent2">
                <a:hueOff val="-2527071"/>
                <a:satOff val="4259"/>
                <a:lumOff val="-5216"/>
                <a:alphaOff val="0"/>
                <a:shade val="58000"/>
                <a:satMod val="165000"/>
              </a:schemeClr>
            </a:gs>
            <a:gs pos="75000">
              <a:schemeClr val="accent2">
                <a:hueOff val="-2527071"/>
                <a:satOff val="4259"/>
                <a:lumOff val="-5216"/>
                <a:alphaOff val="0"/>
                <a:shade val="30000"/>
                <a:satMod val="175000"/>
              </a:schemeClr>
            </a:gs>
            <a:gs pos="100000">
              <a:schemeClr val="accent2">
                <a:hueOff val="-2527071"/>
                <a:satOff val="4259"/>
                <a:lumOff val="-5216"/>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生產技術改變</a:t>
          </a:r>
          <a:endParaRPr lang="zh-TW" altLang="en-US" sz="2300" b="1" kern="1200" dirty="0"/>
        </a:p>
      </dsp:txBody>
      <dsp:txXfrm rot="10800000">
        <a:off x="1291805" y="706655"/>
        <a:ext cx="3918477" cy="541451"/>
      </dsp:txXfrm>
    </dsp:sp>
    <dsp:sp modelId="{99F56272-1BC4-4B22-8D15-4C4BD06CBB2B}">
      <dsp:nvSpPr>
        <dsp:cNvPr id="0" name=""/>
        <dsp:cNvSpPr/>
      </dsp:nvSpPr>
      <dsp:spPr>
        <a:xfrm>
          <a:off x="885717" y="706655"/>
          <a:ext cx="541451" cy="541451"/>
        </a:xfrm>
        <a:prstGeom prst="ellipse">
          <a:avLst/>
        </a:prstGeom>
        <a:gradFill rotWithShape="0">
          <a:gsLst>
            <a:gs pos="0">
              <a:schemeClr val="accent2">
                <a:tint val="50000"/>
                <a:hueOff val="-2643649"/>
                <a:satOff val="-3306"/>
                <a:lumOff val="-1147"/>
                <a:alphaOff val="0"/>
                <a:shade val="63000"/>
                <a:satMod val="165000"/>
              </a:schemeClr>
            </a:gs>
            <a:gs pos="30000">
              <a:schemeClr val="accent2">
                <a:tint val="50000"/>
                <a:hueOff val="-2643649"/>
                <a:satOff val="-3306"/>
                <a:lumOff val="-1147"/>
                <a:alphaOff val="0"/>
                <a:shade val="58000"/>
                <a:satMod val="165000"/>
              </a:schemeClr>
            </a:gs>
            <a:gs pos="75000">
              <a:schemeClr val="accent2">
                <a:tint val="50000"/>
                <a:hueOff val="-2643649"/>
                <a:satOff val="-3306"/>
                <a:lumOff val="-1147"/>
                <a:alphaOff val="0"/>
                <a:shade val="30000"/>
                <a:satMod val="175000"/>
              </a:schemeClr>
            </a:gs>
            <a:gs pos="100000">
              <a:schemeClr val="accent2">
                <a:tint val="50000"/>
                <a:hueOff val="-2643649"/>
                <a:satOff val="-3306"/>
                <a:lumOff val="-1147"/>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BE2FE86B-12EF-43D8-900F-8E2C887DFDCC}">
      <dsp:nvSpPr>
        <dsp:cNvPr id="0" name=""/>
        <dsp:cNvSpPr/>
      </dsp:nvSpPr>
      <dsp:spPr>
        <a:xfrm rot="10800000">
          <a:off x="1156442" y="1409734"/>
          <a:ext cx="4053840" cy="541451"/>
        </a:xfrm>
        <a:prstGeom prst="homePlate">
          <a:avLst/>
        </a:prstGeom>
        <a:gradFill rotWithShape="0">
          <a:gsLst>
            <a:gs pos="0">
              <a:schemeClr val="accent2">
                <a:hueOff val="-5054142"/>
                <a:satOff val="8519"/>
                <a:lumOff val="-10432"/>
                <a:alphaOff val="0"/>
                <a:shade val="63000"/>
                <a:satMod val="165000"/>
              </a:schemeClr>
            </a:gs>
            <a:gs pos="30000">
              <a:schemeClr val="accent2">
                <a:hueOff val="-5054142"/>
                <a:satOff val="8519"/>
                <a:lumOff val="-10432"/>
                <a:alphaOff val="0"/>
                <a:shade val="58000"/>
                <a:satMod val="165000"/>
              </a:schemeClr>
            </a:gs>
            <a:gs pos="75000">
              <a:schemeClr val="accent2">
                <a:hueOff val="-5054142"/>
                <a:satOff val="8519"/>
                <a:lumOff val="-10432"/>
                <a:alphaOff val="0"/>
                <a:shade val="30000"/>
                <a:satMod val="175000"/>
              </a:schemeClr>
            </a:gs>
            <a:gs pos="100000">
              <a:schemeClr val="accent2">
                <a:hueOff val="-5054142"/>
                <a:satOff val="8519"/>
                <a:lumOff val="-10432"/>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生產者對未來價格的預期</a:t>
          </a:r>
          <a:endParaRPr lang="zh-TW" altLang="en-US" sz="2300" b="1" kern="1200" dirty="0"/>
        </a:p>
      </dsp:txBody>
      <dsp:txXfrm rot="10800000">
        <a:off x="1291805" y="1409734"/>
        <a:ext cx="3918477" cy="541451"/>
      </dsp:txXfrm>
    </dsp:sp>
    <dsp:sp modelId="{70A9EB88-FE5A-44B2-B85F-2B923805E55D}">
      <dsp:nvSpPr>
        <dsp:cNvPr id="0" name=""/>
        <dsp:cNvSpPr/>
      </dsp:nvSpPr>
      <dsp:spPr>
        <a:xfrm>
          <a:off x="885717" y="1409734"/>
          <a:ext cx="541451" cy="541451"/>
        </a:xfrm>
        <a:prstGeom prst="ellipse">
          <a:avLst/>
        </a:prstGeom>
        <a:gradFill rotWithShape="0">
          <a:gsLst>
            <a:gs pos="0">
              <a:schemeClr val="accent2">
                <a:tint val="50000"/>
                <a:hueOff val="-5287297"/>
                <a:satOff val="-6612"/>
                <a:lumOff val="-2294"/>
                <a:alphaOff val="0"/>
                <a:shade val="63000"/>
                <a:satMod val="165000"/>
              </a:schemeClr>
            </a:gs>
            <a:gs pos="30000">
              <a:schemeClr val="accent2">
                <a:tint val="50000"/>
                <a:hueOff val="-5287297"/>
                <a:satOff val="-6612"/>
                <a:lumOff val="-2294"/>
                <a:alphaOff val="0"/>
                <a:shade val="58000"/>
                <a:satMod val="165000"/>
              </a:schemeClr>
            </a:gs>
            <a:gs pos="75000">
              <a:schemeClr val="accent2">
                <a:tint val="50000"/>
                <a:hueOff val="-5287297"/>
                <a:satOff val="-6612"/>
                <a:lumOff val="-2294"/>
                <a:alphaOff val="0"/>
                <a:shade val="30000"/>
                <a:satMod val="175000"/>
              </a:schemeClr>
            </a:gs>
            <a:gs pos="100000">
              <a:schemeClr val="accent2">
                <a:tint val="50000"/>
                <a:hueOff val="-5287297"/>
                <a:satOff val="-6612"/>
                <a:lumOff val="-2294"/>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F6D9D21-346F-4367-A924-8973FD36FB7C}">
      <dsp:nvSpPr>
        <dsp:cNvPr id="0" name=""/>
        <dsp:cNvSpPr/>
      </dsp:nvSpPr>
      <dsp:spPr>
        <a:xfrm rot="10800000">
          <a:off x="1156442" y="2112813"/>
          <a:ext cx="4053840" cy="541451"/>
        </a:xfrm>
        <a:prstGeom prst="homePlate">
          <a:avLst/>
        </a:prstGeom>
        <a:gradFill rotWithShape="0">
          <a:gsLst>
            <a:gs pos="0">
              <a:schemeClr val="accent2">
                <a:hueOff val="-7581213"/>
                <a:satOff val="12778"/>
                <a:lumOff val="-15647"/>
                <a:alphaOff val="0"/>
                <a:shade val="63000"/>
                <a:satMod val="165000"/>
              </a:schemeClr>
            </a:gs>
            <a:gs pos="30000">
              <a:schemeClr val="accent2">
                <a:hueOff val="-7581213"/>
                <a:satOff val="12778"/>
                <a:lumOff val="-15647"/>
                <a:alphaOff val="0"/>
                <a:shade val="58000"/>
                <a:satMod val="165000"/>
              </a:schemeClr>
            </a:gs>
            <a:gs pos="75000">
              <a:schemeClr val="accent2">
                <a:hueOff val="-7581213"/>
                <a:satOff val="12778"/>
                <a:lumOff val="-15647"/>
                <a:alphaOff val="0"/>
                <a:shade val="30000"/>
                <a:satMod val="175000"/>
              </a:schemeClr>
            </a:gs>
            <a:gs pos="100000">
              <a:schemeClr val="accent2">
                <a:hueOff val="-7581213"/>
                <a:satOff val="12778"/>
                <a:lumOff val="-15647"/>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相關物品的價格改變</a:t>
          </a:r>
          <a:endParaRPr lang="zh-TW" altLang="en-US" sz="2300" b="1" kern="1200" dirty="0"/>
        </a:p>
      </dsp:txBody>
      <dsp:txXfrm rot="10800000">
        <a:off x="1291805" y="2112813"/>
        <a:ext cx="3918477" cy="541451"/>
      </dsp:txXfrm>
    </dsp:sp>
    <dsp:sp modelId="{F65FE4C1-BB63-42E2-989F-3693545259CC}">
      <dsp:nvSpPr>
        <dsp:cNvPr id="0" name=""/>
        <dsp:cNvSpPr/>
      </dsp:nvSpPr>
      <dsp:spPr>
        <a:xfrm>
          <a:off x="885717" y="2112813"/>
          <a:ext cx="541451" cy="541451"/>
        </a:xfrm>
        <a:prstGeom prst="ellipse">
          <a:avLst/>
        </a:prstGeom>
        <a:gradFill rotWithShape="0">
          <a:gsLst>
            <a:gs pos="0">
              <a:schemeClr val="accent2">
                <a:tint val="50000"/>
                <a:hueOff val="-7930946"/>
                <a:satOff val="-9918"/>
                <a:lumOff val="-3441"/>
                <a:alphaOff val="0"/>
                <a:shade val="63000"/>
                <a:satMod val="165000"/>
              </a:schemeClr>
            </a:gs>
            <a:gs pos="30000">
              <a:schemeClr val="accent2">
                <a:tint val="50000"/>
                <a:hueOff val="-7930946"/>
                <a:satOff val="-9918"/>
                <a:lumOff val="-3441"/>
                <a:alphaOff val="0"/>
                <a:shade val="58000"/>
                <a:satMod val="165000"/>
              </a:schemeClr>
            </a:gs>
            <a:gs pos="75000">
              <a:schemeClr val="accent2">
                <a:tint val="50000"/>
                <a:hueOff val="-7930946"/>
                <a:satOff val="-9918"/>
                <a:lumOff val="-3441"/>
                <a:alphaOff val="0"/>
                <a:shade val="30000"/>
                <a:satMod val="175000"/>
              </a:schemeClr>
            </a:gs>
            <a:gs pos="100000">
              <a:schemeClr val="accent2">
                <a:tint val="50000"/>
                <a:hueOff val="-7930946"/>
                <a:satOff val="-9918"/>
                <a:lumOff val="-3441"/>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E9DD8640-D1FE-4C8D-AE3B-1EFD57E83351}">
      <dsp:nvSpPr>
        <dsp:cNvPr id="0" name=""/>
        <dsp:cNvSpPr/>
      </dsp:nvSpPr>
      <dsp:spPr>
        <a:xfrm rot="10800000">
          <a:off x="1156442" y="2815892"/>
          <a:ext cx="4053840" cy="541451"/>
        </a:xfrm>
        <a:prstGeom prst="homePlate">
          <a:avLst/>
        </a:prstGeom>
        <a:gradFill rotWithShape="0">
          <a:gsLst>
            <a:gs pos="0">
              <a:schemeClr val="accent2">
                <a:hueOff val="-10108284"/>
                <a:satOff val="17038"/>
                <a:lumOff val="-20863"/>
                <a:alphaOff val="0"/>
                <a:shade val="63000"/>
                <a:satMod val="165000"/>
              </a:schemeClr>
            </a:gs>
            <a:gs pos="30000">
              <a:schemeClr val="accent2">
                <a:hueOff val="-10108284"/>
                <a:satOff val="17038"/>
                <a:lumOff val="-20863"/>
                <a:alphaOff val="0"/>
                <a:shade val="58000"/>
                <a:satMod val="165000"/>
              </a:schemeClr>
            </a:gs>
            <a:gs pos="75000">
              <a:schemeClr val="accent2">
                <a:hueOff val="-10108284"/>
                <a:satOff val="17038"/>
                <a:lumOff val="-20863"/>
                <a:alphaOff val="0"/>
                <a:shade val="30000"/>
                <a:satMod val="175000"/>
              </a:schemeClr>
            </a:gs>
            <a:gs pos="100000">
              <a:schemeClr val="accent2">
                <a:hueOff val="-10108284"/>
                <a:satOff val="17038"/>
                <a:lumOff val="-20863"/>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氣候</a:t>
          </a:r>
          <a:endParaRPr lang="zh-TW" altLang="en-US" sz="2300" b="1" kern="1200" dirty="0"/>
        </a:p>
      </dsp:txBody>
      <dsp:txXfrm rot="10800000">
        <a:off x="1291805" y="2815892"/>
        <a:ext cx="3918477" cy="541451"/>
      </dsp:txXfrm>
    </dsp:sp>
    <dsp:sp modelId="{5EFF4DC9-538B-4EC3-9893-E99A015FF6F7}">
      <dsp:nvSpPr>
        <dsp:cNvPr id="0" name=""/>
        <dsp:cNvSpPr/>
      </dsp:nvSpPr>
      <dsp:spPr>
        <a:xfrm>
          <a:off x="885717" y="2815892"/>
          <a:ext cx="541451" cy="541451"/>
        </a:xfrm>
        <a:prstGeom prst="ellipse">
          <a:avLst/>
        </a:prstGeom>
        <a:gradFill rotWithShape="0">
          <a:gsLst>
            <a:gs pos="0">
              <a:schemeClr val="accent2">
                <a:tint val="50000"/>
                <a:hueOff val="-10574594"/>
                <a:satOff val="-13224"/>
                <a:lumOff val="-4588"/>
                <a:alphaOff val="0"/>
                <a:shade val="63000"/>
                <a:satMod val="165000"/>
              </a:schemeClr>
            </a:gs>
            <a:gs pos="30000">
              <a:schemeClr val="accent2">
                <a:tint val="50000"/>
                <a:hueOff val="-10574594"/>
                <a:satOff val="-13224"/>
                <a:lumOff val="-4588"/>
                <a:alphaOff val="0"/>
                <a:shade val="58000"/>
                <a:satMod val="165000"/>
              </a:schemeClr>
            </a:gs>
            <a:gs pos="75000">
              <a:schemeClr val="accent2">
                <a:tint val="50000"/>
                <a:hueOff val="-10574594"/>
                <a:satOff val="-13224"/>
                <a:lumOff val="-4588"/>
                <a:alphaOff val="0"/>
                <a:shade val="30000"/>
                <a:satMod val="175000"/>
              </a:schemeClr>
            </a:gs>
            <a:gs pos="100000">
              <a:schemeClr val="accent2">
                <a:tint val="50000"/>
                <a:hueOff val="-10574594"/>
                <a:satOff val="-13224"/>
                <a:lumOff val="-4588"/>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5593A2E-C44B-405A-8F30-5A93160A8A29}">
      <dsp:nvSpPr>
        <dsp:cNvPr id="0" name=""/>
        <dsp:cNvSpPr/>
      </dsp:nvSpPr>
      <dsp:spPr>
        <a:xfrm rot="10800000">
          <a:off x="1156442" y="3518971"/>
          <a:ext cx="4053840" cy="541451"/>
        </a:xfrm>
        <a:prstGeom prst="homePlate">
          <a:avLst/>
        </a:prstGeom>
        <a:gradFill rotWithShape="0">
          <a:gsLst>
            <a:gs pos="0">
              <a:schemeClr val="accent2">
                <a:hueOff val="-12635355"/>
                <a:satOff val="21297"/>
                <a:lumOff val="-26079"/>
                <a:alphaOff val="0"/>
                <a:shade val="63000"/>
                <a:satMod val="165000"/>
              </a:schemeClr>
            </a:gs>
            <a:gs pos="30000">
              <a:schemeClr val="accent2">
                <a:hueOff val="-12635355"/>
                <a:satOff val="21297"/>
                <a:lumOff val="-26079"/>
                <a:alphaOff val="0"/>
                <a:shade val="58000"/>
                <a:satMod val="165000"/>
              </a:schemeClr>
            </a:gs>
            <a:gs pos="75000">
              <a:schemeClr val="accent2">
                <a:hueOff val="-12635355"/>
                <a:satOff val="21297"/>
                <a:lumOff val="-26079"/>
                <a:alphaOff val="0"/>
                <a:shade val="30000"/>
                <a:satMod val="175000"/>
              </a:schemeClr>
            </a:gs>
            <a:gs pos="100000">
              <a:schemeClr val="accent2">
                <a:hueOff val="-12635355"/>
                <a:satOff val="21297"/>
                <a:lumOff val="-26079"/>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38765" tIns="87630" rIns="163576" bIns="87630" numCol="1" spcCol="1270" anchor="ctr" anchorCtr="0">
          <a:noAutofit/>
        </a:bodyPr>
        <a:lstStyle/>
        <a:p>
          <a:pPr lvl="0" algn="ctr" defTabSz="1022350">
            <a:lnSpc>
              <a:spcPct val="90000"/>
            </a:lnSpc>
            <a:spcBef>
              <a:spcPct val="0"/>
            </a:spcBef>
            <a:spcAft>
              <a:spcPct val="35000"/>
            </a:spcAft>
          </a:pPr>
          <a:r>
            <a:rPr lang="zh-TW" altLang="en-US" sz="2300" b="1" kern="1200" dirty="0" smtClean="0"/>
            <a:t>其他</a:t>
          </a:r>
          <a:endParaRPr lang="zh-TW" altLang="en-US" sz="2300" b="1" kern="1200" dirty="0"/>
        </a:p>
      </dsp:txBody>
      <dsp:txXfrm rot="10800000">
        <a:off x="1291805" y="3518971"/>
        <a:ext cx="3918477" cy="541451"/>
      </dsp:txXfrm>
    </dsp:sp>
    <dsp:sp modelId="{20028AB8-8593-4E34-86D7-3D4BDAA69EE2}">
      <dsp:nvSpPr>
        <dsp:cNvPr id="0" name=""/>
        <dsp:cNvSpPr/>
      </dsp:nvSpPr>
      <dsp:spPr>
        <a:xfrm>
          <a:off x="885717" y="3518971"/>
          <a:ext cx="541451" cy="541451"/>
        </a:xfrm>
        <a:prstGeom prst="ellipse">
          <a:avLst/>
        </a:prstGeom>
        <a:gradFill rotWithShape="0">
          <a:gsLst>
            <a:gs pos="0">
              <a:schemeClr val="accent2">
                <a:tint val="50000"/>
                <a:hueOff val="-13218243"/>
                <a:satOff val="-16530"/>
                <a:lumOff val="-5735"/>
                <a:alphaOff val="0"/>
                <a:shade val="63000"/>
                <a:satMod val="165000"/>
              </a:schemeClr>
            </a:gs>
            <a:gs pos="30000">
              <a:schemeClr val="accent2">
                <a:tint val="50000"/>
                <a:hueOff val="-13218243"/>
                <a:satOff val="-16530"/>
                <a:lumOff val="-5735"/>
                <a:alphaOff val="0"/>
                <a:shade val="58000"/>
                <a:satMod val="165000"/>
              </a:schemeClr>
            </a:gs>
            <a:gs pos="75000">
              <a:schemeClr val="accent2">
                <a:tint val="50000"/>
                <a:hueOff val="-13218243"/>
                <a:satOff val="-16530"/>
                <a:lumOff val="-5735"/>
                <a:alphaOff val="0"/>
                <a:shade val="30000"/>
                <a:satMod val="175000"/>
              </a:schemeClr>
            </a:gs>
            <a:gs pos="100000">
              <a:schemeClr val="accent2">
                <a:tint val="50000"/>
                <a:hueOff val="-13218243"/>
                <a:satOff val="-16530"/>
                <a:lumOff val="-5735"/>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3#3">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3#4">
  <dgm:title val=""/>
  <dgm:desc val=""/>
  <dgm:catLst>
    <dgm:cat type="list" pri="14000"/>
    <dgm:cat type="convert" pri="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5BBEAD13-0566-4C6C-97E7-55F17F24B09F}" type="datetimeFigureOut">
              <a:rPr lang="zh-TW" altLang="en-US" smtClean="0"/>
              <a:t>2015/10/14</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73DA0BB7-265A-403C-9275-D587AB510EDC}"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BBEAD13-0566-4C6C-97E7-55F17F24B09F}" type="datetimeFigureOut">
              <a:rPr lang="zh-TW" altLang="en-US" smtClean="0"/>
              <a:t>2015/10/14</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5BBEAD13-0566-4C6C-97E7-55F17F24B09F}" type="datetimeFigureOut">
              <a:rPr lang="zh-TW" altLang="en-US" smtClean="0"/>
              <a:t>2015/10/14</a:t>
            </a:fld>
            <a:endParaRPr lang="zh-TW" altLang="en-US"/>
          </a:p>
        </p:txBody>
      </p:sp>
      <p:sp>
        <p:nvSpPr>
          <p:cNvPr id="9" name="投影片編號版面配置區 8"/>
          <p:cNvSpPr>
            <a:spLocks noGrp="1"/>
          </p:cNvSpPr>
          <p:nvPr>
            <p:ph type="sldNum" sz="quarter" idx="15"/>
          </p:nvPr>
        </p:nvSpPr>
        <p:spPr/>
        <p:txBody>
          <a:bodyPr rtlCol="0"/>
          <a:lstStyle/>
          <a:p>
            <a:fld id="{73DA0BB7-265A-403C-9275-D587AB510EDC}" type="slidenum">
              <a:rPr lang="zh-TW" altLang="en-US" smtClean="0"/>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5BBEAD13-0566-4C6C-97E7-55F17F24B09F}" type="datetimeFigureOut">
              <a:rPr lang="zh-TW" altLang="en-US" smtClean="0"/>
              <a:t>2015/10/14</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73DA0BB7-265A-403C-9275-D587AB510EDC}"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5BBEAD13-0566-4C6C-97E7-55F17F24B09F}" type="datetimeFigureOut">
              <a:rPr lang="zh-TW" altLang="en-US" smtClean="0"/>
              <a:t>2015/10/14</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5BBEAD13-0566-4C6C-97E7-55F17F24B09F}" type="datetimeFigureOut">
              <a:rPr lang="zh-TW" altLang="en-US" smtClean="0"/>
              <a:t>2015/10/14</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3DA0BB7-265A-403C-9275-D587AB510EDC}" type="slidenum">
              <a:rPr lang="zh-TW" altLang="en-US" smtClean="0"/>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5BBEAD13-0566-4C6C-97E7-55F17F24B09F}" type="datetimeFigureOut">
              <a:rPr lang="zh-TW" altLang="en-US" smtClean="0"/>
              <a:t>2015/10/14</a:t>
            </a:fld>
            <a:endParaRPr lang="zh-TW" altLang="en-US"/>
          </a:p>
        </p:txBody>
      </p:sp>
      <p:sp>
        <p:nvSpPr>
          <p:cNvPr id="7" name="投影片編號版面配置區 6"/>
          <p:cNvSpPr>
            <a:spLocks noGrp="1"/>
          </p:cNvSpPr>
          <p:nvPr>
            <p:ph type="sldNum" sz="quarter" idx="11"/>
          </p:nvPr>
        </p:nvSpPr>
        <p:spPr/>
        <p:txBody>
          <a:bodyPr rtlCol="0"/>
          <a:lstStyle/>
          <a:p>
            <a:fld id="{73DA0BB7-265A-403C-9275-D587AB510EDC}" type="slidenum">
              <a:rPr lang="zh-TW" altLang="en-US" smtClean="0"/>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BBEAD13-0566-4C6C-97E7-55F17F24B09F}" type="datetimeFigureOut">
              <a:rPr lang="zh-TW" altLang="en-US" smtClean="0"/>
              <a:t>2015/10/14</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3DA0BB7-265A-403C-9275-D587AB510EDC}"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5BBEAD13-0566-4C6C-97E7-55F17F24B09F}" type="datetimeFigureOut">
              <a:rPr lang="zh-TW" altLang="en-US" smtClean="0"/>
              <a:t>2015/10/14</a:t>
            </a:fld>
            <a:endParaRPr lang="zh-TW" altLang="en-US"/>
          </a:p>
        </p:txBody>
      </p:sp>
      <p:sp>
        <p:nvSpPr>
          <p:cNvPr id="22" name="投影片編號版面配置區 21"/>
          <p:cNvSpPr>
            <a:spLocks noGrp="1"/>
          </p:cNvSpPr>
          <p:nvPr>
            <p:ph type="sldNum" sz="quarter" idx="15"/>
          </p:nvPr>
        </p:nvSpPr>
        <p:spPr/>
        <p:txBody>
          <a:bodyPr rtlCol="0"/>
          <a:lstStyle/>
          <a:p>
            <a:fld id="{73DA0BB7-265A-403C-9275-D587AB510EDC}" type="slidenum">
              <a:rPr lang="zh-TW" altLang="en-US" smtClean="0"/>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5BBEAD13-0566-4C6C-97E7-55F17F24B09F}" type="datetimeFigureOut">
              <a:rPr lang="zh-TW" altLang="en-US" smtClean="0"/>
              <a:t>2015/10/14</a:t>
            </a:fld>
            <a:endParaRPr lang="zh-TW" altLang="en-US"/>
          </a:p>
        </p:txBody>
      </p:sp>
      <p:sp>
        <p:nvSpPr>
          <p:cNvPr id="18" name="投影片編號版面配置區 17"/>
          <p:cNvSpPr>
            <a:spLocks noGrp="1"/>
          </p:cNvSpPr>
          <p:nvPr>
            <p:ph type="sldNum" sz="quarter" idx="11"/>
          </p:nvPr>
        </p:nvSpPr>
        <p:spPr/>
        <p:txBody>
          <a:bodyPr rtlCol="0"/>
          <a:lstStyle/>
          <a:p>
            <a:fld id="{73DA0BB7-265A-403C-9275-D587AB510EDC}" type="slidenum">
              <a:rPr lang="zh-TW" altLang="en-US" smtClean="0"/>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BEAD13-0566-4C6C-97E7-55F17F24B09F}" type="datetimeFigureOut">
              <a:rPr lang="zh-TW" altLang="en-US" smtClean="0"/>
              <a:t>2015/10/14</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3DA0BB7-265A-403C-9275-D587AB510EDC}"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4.xml.rels><?xml version="1.0" encoding="UTF-8" standalone="yes"?>
<Relationships xmlns="http://schemas.openxmlformats.org/package/2006/relationships"><Relationship Id="rId8" Type="http://schemas.openxmlformats.org/officeDocument/2006/relationships/image" Target="../media/image3.gif"/><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gif"/></Relationships>
</file>

<file path=ppt/slides/_rels/slide9.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lstStyle/>
          <a:p>
            <a:r>
              <a:rPr lang="zh-TW" altLang="en-US" dirty="0" smtClean="0"/>
              <a:t>需求與供應的改變</a:t>
            </a:r>
            <a:r>
              <a:rPr lang="en-US" altLang="zh-TW" dirty="0" smtClean="0"/>
              <a:t/>
            </a:r>
            <a:br>
              <a:rPr lang="en-US" altLang="zh-TW" dirty="0" smtClean="0"/>
            </a:br>
            <a:r>
              <a:rPr lang="zh-TW" altLang="en-US" dirty="0" smtClean="0"/>
              <a:t>如何影響價格及交易量</a:t>
            </a:r>
            <a:endParaRPr lang="zh-HK" altLang="en-US" dirty="0"/>
          </a:p>
        </p:txBody>
      </p:sp>
      <p:sp>
        <p:nvSpPr>
          <p:cNvPr id="3" name="副標題 2"/>
          <p:cNvSpPr>
            <a:spLocks noGrp="1"/>
          </p:cNvSpPr>
          <p:nvPr>
            <p:ph type="subTitle" idx="1"/>
          </p:nvPr>
        </p:nvSpPr>
        <p:spPr/>
        <p:txBody>
          <a:bodyPr/>
          <a:lstStyle/>
          <a:p>
            <a:endParaRPr lang="zh-HK" altLang="en-US" dirty="0"/>
          </a:p>
        </p:txBody>
      </p:sp>
    </p:spTree>
    <p:extLst>
      <p:ext uri="{BB962C8B-B14F-4D97-AF65-F5344CB8AC3E}">
        <p14:creationId xmlns:p14="http://schemas.microsoft.com/office/powerpoint/2010/main" val="3991215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solidFill>
                  <a:srgbClr val="0000CC"/>
                </a:solidFill>
              </a:rPr>
              <a:t>需求的改變</a:t>
            </a:r>
            <a:endParaRPr lang="zh-HK" altLang="en-US" sz="4800" b="1" dirty="0">
              <a:solidFill>
                <a:srgbClr val="0000CC"/>
              </a:solidFill>
            </a:endParaRPr>
          </a:p>
        </p:txBody>
      </p:sp>
      <p:sp>
        <p:nvSpPr>
          <p:cNvPr id="4" name="Line 23"/>
          <p:cNvSpPr>
            <a:spLocks noChangeShapeType="1"/>
          </p:cNvSpPr>
          <p:nvPr/>
        </p:nvSpPr>
        <p:spPr bwMode="auto">
          <a:xfrm>
            <a:off x="1524000" y="2971800"/>
            <a:ext cx="1828800" cy="182880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5" name="Line 24"/>
          <p:cNvSpPr>
            <a:spLocks noChangeShapeType="1"/>
          </p:cNvSpPr>
          <p:nvPr/>
        </p:nvSpPr>
        <p:spPr bwMode="auto">
          <a:xfrm>
            <a:off x="1943100" y="2895600"/>
            <a:ext cx="1828800" cy="182880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6" name="Line 26"/>
          <p:cNvSpPr>
            <a:spLocks noChangeShapeType="1"/>
          </p:cNvSpPr>
          <p:nvPr/>
        </p:nvSpPr>
        <p:spPr bwMode="auto">
          <a:xfrm flipH="1">
            <a:off x="3292996" y="4648200"/>
            <a:ext cx="342900" cy="0"/>
          </a:xfrm>
          <a:prstGeom prst="line">
            <a:avLst/>
          </a:prstGeom>
          <a:noFill/>
          <a:ln w="28575">
            <a:solidFill>
              <a:srgbClr val="66CCF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7" name="Text Box 27"/>
          <p:cNvSpPr txBox="1">
            <a:spLocks noChangeArrowheads="1"/>
          </p:cNvSpPr>
          <p:nvPr/>
        </p:nvSpPr>
        <p:spPr bwMode="auto">
          <a:xfrm>
            <a:off x="3200400" y="47498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dirty="0" smtClean="0">
                <a:solidFill>
                  <a:srgbClr val="000000"/>
                </a:solidFill>
                <a:latin typeface="Arial" charset="0"/>
              </a:rPr>
              <a:t>D</a:t>
            </a:r>
            <a:r>
              <a:rPr kumimoji="1" lang="en-US" altLang="zh-TW" baseline="-25000" dirty="0">
                <a:solidFill>
                  <a:srgbClr val="000000"/>
                </a:solidFill>
                <a:latin typeface="Arial" charset="0"/>
              </a:rPr>
              <a:t>2</a:t>
            </a:r>
            <a:endParaRPr kumimoji="1" lang="en-US" altLang="zh-TW" baseline="-25000" dirty="0" smtClean="0">
              <a:solidFill>
                <a:srgbClr val="000000"/>
              </a:solidFill>
              <a:latin typeface="Arial" charset="0"/>
            </a:endParaRPr>
          </a:p>
        </p:txBody>
      </p:sp>
      <p:sp>
        <p:nvSpPr>
          <p:cNvPr id="8" name="Text Box 28"/>
          <p:cNvSpPr txBox="1">
            <a:spLocks noChangeArrowheads="1"/>
          </p:cNvSpPr>
          <p:nvPr/>
        </p:nvSpPr>
        <p:spPr bwMode="auto">
          <a:xfrm>
            <a:off x="3733800" y="45720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dirty="0" smtClean="0">
                <a:solidFill>
                  <a:srgbClr val="000000"/>
                </a:solidFill>
                <a:latin typeface="Arial" charset="0"/>
              </a:rPr>
              <a:t>D</a:t>
            </a:r>
            <a:r>
              <a:rPr kumimoji="1" lang="en-US" altLang="zh-TW" baseline="-25000" dirty="0">
                <a:solidFill>
                  <a:srgbClr val="000000"/>
                </a:solidFill>
                <a:latin typeface="Arial" charset="0"/>
              </a:rPr>
              <a:t>1</a:t>
            </a:r>
            <a:endParaRPr kumimoji="1" lang="en-US" altLang="zh-TW" baseline="-25000" dirty="0" smtClean="0">
              <a:solidFill>
                <a:srgbClr val="000000"/>
              </a:solidFill>
              <a:latin typeface="Arial" charset="0"/>
            </a:endParaRPr>
          </a:p>
        </p:txBody>
      </p:sp>
      <p:grpSp>
        <p:nvGrpSpPr>
          <p:cNvPr id="10" name="Group 58"/>
          <p:cNvGrpSpPr>
            <a:grpSpLocks/>
          </p:cNvGrpSpPr>
          <p:nvPr/>
        </p:nvGrpSpPr>
        <p:grpSpPr bwMode="auto">
          <a:xfrm>
            <a:off x="609600" y="2133600"/>
            <a:ext cx="3913188" cy="3425825"/>
            <a:chOff x="384" y="1344"/>
            <a:chExt cx="2465" cy="2158"/>
          </a:xfrm>
        </p:grpSpPr>
        <p:grpSp>
          <p:nvGrpSpPr>
            <p:cNvPr id="11" name="Group 14"/>
            <p:cNvGrpSpPr>
              <a:grpSpLocks/>
            </p:cNvGrpSpPr>
            <p:nvPr/>
          </p:nvGrpSpPr>
          <p:grpSpPr bwMode="auto">
            <a:xfrm>
              <a:off x="384" y="1536"/>
              <a:ext cx="2465" cy="1966"/>
              <a:chOff x="1344" y="1776"/>
              <a:chExt cx="2265" cy="1966"/>
            </a:xfrm>
          </p:grpSpPr>
          <p:sp>
            <p:nvSpPr>
              <p:cNvPr id="13" name="Text Box 15"/>
              <p:cNvSpPr txBox="1">
                <a:spLocks noChangeArrowheads="1"/>
              </p:cNvSpPr>
              <p:nvPr/>
            </p:nvSpPr>
            <p:spPr bwMode="auto">
              <a:xfrm>
                <a:off x="1812" y="3528"/>
                <a:ext cx="1404"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en-US" altLang="zh-TW" sz="1500" b="0" i="0" u="none" strike="noStrike" kern="0" cap="none" spc="0" normalizeH="0" baseline="0" noProof="0" smtClean="0">
                    <a:ln>
                      <a:noFill/>
                    </a:ln>
                    <a:solidFill>
                      <a:srgbClr val="000000"/>
                    </a:solidFill>
                    <a:effectLst/>
                    <a:uLnTx/>
                    <a:uFillTx/>
                    <a:latin typeface="Arial" charset="0"/>
                    <a:ea typeface="華康儷細黑" pitchFamily="49" charset="-120"/>
                  </a:rPr>
                  <a:t>1      2       3       4      5</a:t>
                </a:r>
                <a:r>
                  <a:rPr kumimoji="1" lang="en-US" altLang="zh-TW" sz="15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endParaRPr kumimoji="1" lang="en-US" altLang="zh-TW" sz="1500" b="0" i="0" u="none" strike="noStrike" kern="0" cap="none" spc="0" normalizeH="0" baseline="-25000" noProof="0" smtClean="0">
                  <a:ln>
                    <a:noFill/>
                  </a:ln>
                  <a:solidFill>
                    <a:srgbClr val="000000"/>
                  </a:solidFill>
                  <a:effectLst/>
                  <a:uLnTx/>
                  <a:uFillTx/>
                  <a:latin typeface="Times New Roman" pitchFamily="18" charset="0"/>
                  <a:ea typeface="華康儷細黑" pitchFamily="49" charset="-120"/>
                </a:endParaRPr>
              </a:p>
            </p:txBody>
          </p:sp>
          <p:sp>
            <p:nvSpPr>
              <p:cNvPr id="14" name="Line 16"/>
              <p:cNvSpPr>
                <a:spLocks noChangeShapeType="1"/>
              </p:cNvSpPr>
              <p:nvPr/>
            </p:nvSpPr>
            <p:spPr bwMode="auto">
              <a:xfrm>
                <a:off x="1644" y="1988"/>
                <a:ext cx="0" cy="146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zh-HK" altLang="en-US" sz="2400" b="0" i="0" u="none" strike="noStrike" kern="0" cap="none" spc="0" normalizeH="0" baseline="0" noProof="0" smtClean="0">
                  <a:ln>
                    <a:noFill/>
                  </a:ln>
                  <a:solidFill>
                    <a:srgbClr val="000000"/>
                  </a:solidFill>
                  <a:effectLst/>
                  <a:uLnTx/>
                  <a:uFillTx/>
                  <a:latin typeface="Times New Roman" pitchFamily="18" charset="0"/>
                </a:endParaRPr>
              </a:p>
            </p:txBody>
          </p:sp>
          <p:sp>
            <p:nvSpPr>
              <p:cNvPr id="15" name="Line 17"/>
              <p:cNvSpPr>
                <a:spLocks noChangeShapeType="1"/>
              </p:cNvSpPr>
              <p:nvPr/>
            </p:nvSpPr>
            <p:spPr bwMode="auto">
              <a:xfrm>
                <a:off x="1644" y="3448"/>
                <a:ext cx="162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zh-HK" altLang="en-US" sz="2400" b="0" i="0" u="none" strike="noStrike" kern="0" cap="none" spc="0" normalizeH="0" baseline="0" noProof="0" smtClean="0">
                  <a:ln>
                    <a:noFill/>
                  </a:ln>
                  <a:solidFill>
                    <a:srgbClr val="000000"/>
                  </a:solidFill>
                  <a:effectLst/>
                  <a:uLnTx/>
                  <a:uFillTx/>
                  <a:latin typeface="Times New Roman" pitchFamily="18" charset="0"/>
                </a:endParaRPr>
              </a:p>
            </p:txBody>
          </p:sp>
          <p:sp>
            <p:nvSpPr>
              <p:cNvPr id="16" name="Text Box 18"/>
              <p:cNvSpPr txBox="1">
                <a:spLocks noChangeArrowheads="1"/>
              </p:cNvSpPr>
              <p:nvPr/>
            </p:nvSpPr>
            <p:spPr bwMode="auto">
              <a:xfrm>
                <a:off x="3265" y="3336"/>
                <a:ext cx="34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zh-TW" altLang="en-US" sz="1600" b="0" i="0" u="none" strike="noStrike" kern="0" cap="none" spc="0" normalizeH="0" baseline="0" noProof="0" dirty="0" smtClean="0">
                    <a:ln>
                      <a:noFill/>
                    </a:ln>
                    <a:solidFill>
                      <a:srgbClr val="000000"/>
                    </a:solidFill>
                    <a:effectLst/>
                    <a:uLnTx/>
                    <a:uFillTx/>
                    <a:latin typeface="華康儷中黑" pitchFamily="49" charset="-120"/>
                    <a:ea typeface="華康儷中黑" pitchFamily="49" charset="-120"/>
                  </a:rPr>
                  <a:t>數量</a:t>
                </a:r>
              </a:p>
            </p:txBody>
          </p:sp>
          <p:sp>
            <p:nvSpPr>
              <p:cNvPr id="17" name="Text Box 19"/>
              <p:cNvSpPr txBox="1">
                <a:spLocks noChangeArrowheads="1"/>
              </p:cNvSpPr>
              <p:nvPr/>
            </p:nvSpPr>
            <p:spPr bwMode="auto">
              <a:xfrm>
                <a:off x="1464" y="3379"/>
                <a:ext cx="1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0</a:t>
                </a:r>
              </a:p>
            </p:txBody>
          </p:sp>
          <p:sp>
            <p:nvSpPr>
              <p:cNvPr id="18" name="Text Box 20"/>
              <p:cNvSpPr txBox="1">
                <a:spLocks noChangeArrowheads="1"/>
              </p:cNvSpPr>
              <p:nvPr/>
            </p:nvSpPr>
            <p:spPr bwMode="auto">
              <a:xfrm>
                <a:off x="1344" y="1992"/>
                <a:ext cx="360" cy="1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10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8 –</a:t>
                </a:r>
                <a:endParaRPr kumimoji="1" lang="en-US" altLang="zh-TW" sz="1600" b="0" i="0" u="none" strike="noStrike" kern="0" cap="none" spc="0" normalizeH="0" baseline="-25000" noProof="0" smtClean="0">
                  <a:ln>
                    <a:noFill/>
                  </a:ln>
                  <a:solidFill>
                    <a:srgbClr val="000000"/>
                  </a:solidFill>
                  <a:effectLst/>
                  <a:uLnTx/>
                  <a:uFillTx/>
                  <a:latin typeface="Arial" charset="0"/>
                  <a:ea typeface="華康儷細黑" pitchFamily="49" charset="-120"/>
                </a:endParaRP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6 – </a:t>
                </a:r>
                <a:r>
                  <a:rPr kumimoji="1" lang="en-US" altLang="zh-TW" sz="1600" b="0" i="0" u="none" strike="noStrike" kern="0" cap="none" spc="0" normalizeH="0" baseline="-25000" noProof="0" smtClean="0">
                    <a:ln>
                      <a:noFill/>
                    </a:ln>
                    <a:solidFill>
                      <a:srgbClr val="000000"/>
                    </a:solidFill>
                    <a:effectLst/>
                    <a:uLnTx/>
                    <a:uFillTx/>
                    <a:latin typeface="Arial" charset="0"/>
                    <a:ea typeface="華康儷細黑" pitchFamily="49" charset="-120"/>
                  </a:rPr>
                  <a:t>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4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2 –</a:t>
                </a:r>
              </a:p>
            </p:txBody>
          </p:sp>
          <p:sp>
            <p:nvSpPr>
              <p:cNvPr id="19" name="Text Box 21"/>
              <p:cNvSpPr txBox="1">
                <a:spLocks noChangeArrowheads="1"/>
              </p:cNvSpPr>
              <p:nvPr/>
            </p:nvSpPr>
            <p:spPr bwMode="auto">
              <a:xfrm>
                <a:off x="1392" y="1776"/>
                <a:ext cx="51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zh-TW" altLang="en-US" sz="1600" b="0" i="0" u="none" strike="noStrike" kern="0" cap="none" spc="0" normalizeH="0" baseline="0" noProof="0" smtClean="0">
                    <a:ln>
                      <a:noFill/>
                    </a:ln>
                    <a:solidFill>
                      <a:srgbClr val="000000"/>
                    </a:solidFill>
                    <a:effectLst/>
                    <a:uLnTx/>
                    <a:uFillTx/>
                    <a:latin typeface="華康儷中黑" pitchFamily="49" charset="-120"/>
                    <a:ea typeface="華康儷中黑" pitchFamily="49" charset="-120"/>
                  </a:rPr>
                  <a:t>價格</a:t>
                </a:r>
                <a:r>
                  <a:rPr kumimoji="1" lang="en-US" altLang="zh-TW" sz="1600" b="0" i="0" u="none" strike="noStrike" kern="0" cap="none" spc="0" normalizeH="0" baseline="0" noProof="0" smtClean="0">
                    <a:ln>
                      <a:noFill/>
                    </a:ln>
                    <a:solidFill>
                      <a:srgbClr val="000000"/>
                    </a:solidFill>
                    <a:effectLst/>
                    <a:uLnTx/>
                    <a:uFillTx/>
                    <a:latin typeface="華康儷中黑" pitchFamily="49" charset="-120"/>
                    <a:ea typeface="華康儷中黑" pitchFamily="49" charset="-120"/>
                  </a:rPr>
                  <a:t>($)</a:t>
                </a:r>
              </a:p>
            </p:txBody>
          </p:sp>
          <p:sp>
            <p:nvSpPr>
              <p:cNvPr id="20" name="Text Box 22"/>
              <p:cNvSpPr txBox="1">
                <a:spLocks noChangeArrowheads="1"/>
              </p:cNvSpPr>
              <p:nvPr/>
            </p:nvSpPr>
            <p:spPr bwMode="auto">
              <a:xfrm rot="16200000">
                <a:off x="2205" y="2961"/>
                <a:ext cx="350" cy="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endParaRPr kumimoji="1" lang="en-US" altLang="zh-TW" sz="1600" b="0" i="0" u="none" strike="noStrike" kern="0" cap="none" spc="0" normalizeH="0" baseline="-25000" noProof="0" smtClean="0">
                  <a:ln>
                    <a:noFill/>
                  </a:ln>
                  <a:solidFill>
                    <a:srgbClr val="000000"/>
                  </a:solidFill>
                  <a:effectLst/>
                  <a:uLnTx/>
                  <a:uFillTx/>
                  <a:latin typeface="Times New Roman" pitchFamily="18" charset="0"/>
                  <a:ea typeface="華康儷細黑" pitchFamily="49" charset="-120"/>
                </a:endParaRP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25000" noProof="0" smtClean="0">
                    <a:ln>
                      <a:noFill/>
                    </a:ln>
                    <a:solidFill>
                      <a:srgbClr val="000000"/>
                    </a:solidFill>
                    <a:effectLst/>
                    <a:uLnTx/>
                    <a:uFillTx/>
                    <a:latin typeface="Times New Roman" pitchFamily="18" charset="0"/>
                    <a:ea typeface="華康儷細黑" pitchFamily="49" charset="-120"/>
                  </a:rPr>
                  <a:t> </a:t>
                </a: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p>
            </p:txBody>
          </p:sp>
        </p:grpSp>
        <p:sp>
          <p:nvSpPr>
            <p:cNvPr id="12" name="Text Box 57"/>
            <p:cNvSpPr txBox="1">
              <a:spLocks noChangeArrowheads="1"/>
            </p:cNvSpPr>
            <p:nvPr/>
          </p:nvSpPr>
          <p:spPr bwMode="auto">
            <a:xfrm>
              <a:off x="1224" y="1344"/>
              <a:ext cx="64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1" lang="zh-TW" altLang="en-US" sz="1600" b="0" i="0" u="none" strike="noStrike" kern="0" cap="none" spc="0" normalizeH="0" baseline="0" noProof="0" dirty="0" smtClean="0">
                  <a:ln>
                    <a:noFill/>
                  </a:ln>
                  <a:solidFill>
                    <a:srgbClr val="000000"/>
                  </a:solidFill>
                  <a:effectLst/>
                  <a:uLnTx/>
                  <a:uFillTx/>
                  <a:latin typeface="Times New Roman" pitchFamily="18" charset="0"/>
                  <a:ea typeface="華康儷中黑" pitchFamily="49" charset="-120"/>
                </a:rPr>
                <a:t>私人樓宇</a:t>
              </a:r>
            </a:p>
          </p:txBody>
        </p:sp>
      </p:grpSp>
      <p:sp>
        <p:nvSpPr>
          <p:cNvPr id="21" name="文字方塊 20"/>
          <p:cNvSpPr txBox="1"/>
          <p:nvPr/>
        </p:nvSpPr>
        <p:spPr>
          <a:xfrm>
            <a:off x="3421269" y="2317750"/>
            <a:ext cx="5314275" cy="1323439"/>
          </a:xfrm>
          <a:prstGeom prst="rect">
            <a:avLst/>
          </a:prstGeom>
          <a:noFill/>
        </p:spPr>
        <p:txBody>
          <a:bodyPr wrap="none" rtlCol="0">
            <a:spAutoFit/>
          </a:bodyPr>
          <a:lstStyle/>
          <a:p>
            <a:r>
              <a:rPr lang="zh-TW" altLang="en-US" sz="4000" b="1" dirty="0" smtClean="0">
                <a:solidFill>
                  <a:srgbClr val="FF0000"/>
                </a:solidFill>
              </a:rPr>
              <a:t>相反，若需求</a:t>
            </a:r>
            <a:r>
              <a:rPr lang="zh-TW" altLang="en-US" sz="4000" b="1" dirty="0" smtClean="0">
                <a:solidFill>
                  <a:srgbClr val="9900FF"/>
                </a:solidFill>
              </a:rPr>
              <a:t>下降</a:t>
            </a:r>
            <a:r>
              <a:rPr lang="zh-TW" altLang="en-US" sz="4000" b="1" dirty="0" smtClean="0">
                <a:solidFill>
                  <a:srgbClr val="FF0000"/>
                </a:solidFill>
              </a:rPr>
              <a:t>，</a:t>
            </a:r>
            <a:endParaRPr lang="en-US" altLang="zh-TW" sz="4000" b="1" dirty="0" smtClean="0">
              <a:solidFill>
                <a:srgbClr val="FF0000"/>
              </a:solidFill>
            </a:endParaRPr>
          </a:p>
          <a:p>
            <a:r>
              <a:rPr lang="zh-TW" altLang="en-US" sz="4000" b="1" dirty="0" smtClean="0">
                <a:solidFill>
                  <a:srgbClr val="FF0000"/>
                </a:solidFill>
              </a:rPr>
              <a:t>需求曲線便會</a:t>
            </a:r>
            <a:r>
              <a:rPr lang="zh-TW" altLang="en-US" sz="4000" b="1" dirty="0" smtClean="0">
                <a:solidFill>
                  <a:srgbClr val="9900FF"/>
                </a:solidFill>
              </a:rPr>
              <a:t>向左</a:t>
            </a:r>
            <a:r>
              <a:rPr lang="zh-TW" altLang="en-US" sz="4000" b="1" dirty="0" smtClean="0">
                <a:solidFill>
                  <a:srgbClr val="FF0000"/>
                </a:solidFill>
              </a:rPr>
              <a:t>移動</a:t>
            </a:r>
            <a:endParaRPr lang="zh-HK" altLang="en-US" sz="4000" b="1" dirty="0">
              <a:solidFill>
                <a:srgbClr val="FF0000"/>
              </a:solidFill>
            </a:endParaRPr>
          </a:p>
        </p:txBody>
      </p:sp>
      <p:pic>
        <p:nvPicPr>
          <p:cNvPr id="22"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0195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4"/>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499"/>
                                          </p:stCondLst>
                                        </p:cTn>
                                        <p:tgtEl>
                                          <p:spTgt spid="7"/>
                                        </p:tgtEl>
                                        <p:attrNameLst>
                                          <p:attrName>style.visibility</p:attrName>
                                        </p:attrNameLst>
                                      </p:cBhvr>
                                      <p:to>
                                        <p:strVal val="visible"/>
                                      </p:to>
                                    </p:set>
                                  </p:childTnLst>
                                </p:cTn>
                              </p:par>
                            </p:childTnLst>
                          </p:cTn>
                        </p:par>
                        <p:par>
                          <p:cTn id="15" fill="hold">
                            <p:stCondLst>
                              <p:cond delay="1000"/>
                            </p:stCondLst>
                            <p:childTnLst>
                              <p:par>
                                <p:cTn id="16" presetID="17" presetClass="entr" presetSubtype="8" fill="hold" grpId="0" nodeType="afterEffect">
                                  <p:stCondLst>
                                    <p:cond delay="100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ppt_x</p:attrName>
                                        </p:attrNameLst>
                                      </p:cBhvr>
                                      <p:tavLst>
                                        <p:tav tm="0">
                                          <p:val>
                                            <p:strVal val="#ppt_x-#ppt_w/2"/>
                                          </p:val>
                                        </p:tav>
                                        <p:tav tm="100000">
                                          <p:val>
                                            <p:strVal val="#ppt_x"/>
                                          </p:val>
                                        </p:tav>
                                      </p:tavLst>
                                    </p:anim>
                                    <p:anim calcmode="lin" valueType="num">
                                      <p:cBhvr>
                                        <p:cTn id="19" dur="500" fill="hold"/>
                                        <p:tgtEl>
                                          <p:spTgt spid="6"/>
                                        </p:tgtEl>
                                        <p:attrNameLst>
                                          <p:attrName>ppt_y</p:attrName>
                                        </p:attrNameLst>
                                      </p:cBhvr>
                                      <p:tavLst>
                                        <p:tav tm="0">
                                          <p:val>
                                            <p:strVal val="#ppt_y"/>
                                          </p:val>
                                        </p:tav>
                                        <p:tav tm="100000">
                                          <p:val>
                                            <p:strVal val="#ppt_y"/>
                                          </p:val>
                                        </p:tav>
                                      </p:tavLst>
                                    </p:anim>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strVal val="#ppt_h"/>
                                          </p:val>
                                        </p:tav>
                                        <p:tav tm="100000">
                                          <p:val>
                                            <p:strVal val="#ppt_h"/>
                                          </p:val>
                                        </p:tav>
                                      </p:tavLst>
                                    </p:anim>
                                  </p:childTnLst>
                                </p:cTn>
                              </p:par>
                            </p:childTnLst>
                          </p:cTn>
                        </p:par>
                        <p:par>
                          <p:cTn id="22" fill="hold">
                            <p:stCondLst>
                              <p:cond delay="2500"/>
                            </p:stCondLst>
                            <p:childTnLst>
                              <p:par>
                                <p:cTn id="23" presetID="1" presetClass="entr" presetSubtype="0" fill="hold" grpId="0" nodeType="afterEffect">
                                  <p:stCondLst>
                                    <p:cond delay="0"/>
                                  </p:stCondLst>
                                  <p:childTnLst>
                                    <p:set>
                                      <p:cBhvr>
                                        <p:cTn id="24" dur="1" fill="hold">
                                          <p:stCondLst>
                                            <p:cond delay="499"/>
                                          </p:stCondLst>
                                        </p:cTn>
                                        <p:tgtEl>
                                          <p:spTgt spid="5"/>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grpId="0" nodeType="afterEffect">
                                  <p:stCondLst>
                                    <p:cond delay="0"/>
                                  </p:stCondLst>
                                  <p:childTnLst>
                                    <p:set>
                                      <p:cBhvr>
                                        <p:cTn id="27"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utoUpdateAnimBg="0"/>
      <p:bldP spid="8"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solidFill>
                  <a:srgbClr val="0000CC"/>
                </a:solidFill>
              </a:rPr>
              <a:t>供應的改變</a:t>
            </a:r>
            <a:endParaRPr lang="zh-HK" altLang="en-US" sz="4800" b="1" dirty="0">
              <a:solidFill>
                <a:srgbClr val="0000CC"/>
              </a:solidFill>
            </a:endParaRPr>
          </a:p>
        </p:txBody>
      </p:sp>
      <p:sp>
        <p:nvSpPr>
          <p:cNvPr id="21" name="文字方塊 20"/>
          <p:cNvSpPr txBox="1"/>
          <p:nvPr/>
        </p:nvSpPr>
        <p:spPr>
          <a:xfrm>
            <a:off x="3429278" y="1410772"/>
            <a:ext cx="5314275" cy="1323439"/>
          </a:xfrm>
          <a:prstGeom prst="rect">
            <a:avLst/>
          </a:prstGeom>
          <a:noFill/>
        </p:spPr>
        <p:txBody>
          <a:bodyPr wrap="none" rtlCol="0">
            <a:spAutoFit/>
          </a:bodyPr>
          <a:lstStyle/>
          <a:p>
            <a:r>
              <a:rPr lang="zh-TW" altLang="en-US" sz="4000" b="1" dirty="0" smtClean="0">
                <a:solidFill>
                  <a:srgbClr val="FF0000"/>
                </a:solidFill>
              </a:rPr>
              <a:t>若供應</a:t>
            </a:r>
            <a:r>
              <a:rPr lang="zh-TW" altLang="en-US" sz="4000" b="1" dirty="0" smtClean="0">
                <a:solidFill>
                  <a:srgbClr val="7030A0"/>
                </a:solidFill>
              </a:rPr>
              <a:t>上升</a:t>
            </a:r>
            <a:r>
              <a:rPr lang="zh-TW" altLang="en-US" sz="4000" b="1" dirty="0" smtClean="0">
                <a:solidFill>
                  <a:srgbClr val="FF0000"/>
                </a:solidFill>
              </a:rPr>
              <a:t>，</a:t>
            </a:r>
            <a:endParaRPr lang="en-US" altLang="zh-TW" sz="4000" b="1" dirty="0" smtClean="0">
              <a:solidFill>
                <a:srgbClr val="FF0000"/>
              </a:solidFill>
            </a:endParaRPr>
          </a:p>
          <a:p>
            <a:r>
              <a:rPr lang="zh-TW" altLang="en-US" sz="4000" b="1" dirty="0" smtClean="0">
                <a:solidFill>
                  <a:srgbClr val="FF0000"/>
                </a:solidFill>
              </a:rPr>
              <a:t>供應曲線便會</a:t>
            </a:r>
            <a:r>
              <a:rPr lang="zh-TW" altLang="en-US" sz="4000" b="1" dirty="0" smtClean="0">
                <a:solidFill>
                  <a:srgbClr val="7030A0"/>
                </a:solidFill>
              </a:rPr>
              <a:t>向右</a:t>
            </a:r>
            <a:r>
              <a:rPr lang="zh-TW" altLang="en-US" sz="4000" b="1" dirty="0" smtClean="0">
                <a:solidFill>
                  <a:srgbClr val="FF0000"/>
                </a:solidFill>
              </a:rPr>
              <a:t>移動</a:t>
            </a:r>
            <a:endParaRPr lang="zh-HK" altLang="en-US" sz="4000" b="1" dirty="0">
              <a:solidFill>
                <a:srgbClr val="FF0000"/>
              </a:solidFill>
            </a:endParaRPr>
          </a:p>
        </p:txBody>
      </p:sp>
      <p:pic>
        <p:nvPicPr>
          <p:cNvPr id="22"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
        <p:nvSpPr>
          <p:cNvPr id="44" name="Line 23"/>
          <p:cNvSpPr>
            <a:spLocks noChangeShapeType="1"/>
          </p:cNvSpPr>
          <p:nvPr/>
        </p:nvSpPr>
        <p:spPr bwMode="auto">
          <a:xfrm flipH="1">
            <a:off x="1524000" y="2971800"/>
            <a:ext cx="1752600" cy="175260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sp>
        <p:nvSpPr>
          <p:cNvPr id="45" name="Text Box 24"/>
          <p:cNvSpPr txBox="1">
            <a:spLocks noChangeArrowheads="1"/>
          </p:cNvSpPr>
          <p:nvPr/>
        </p:nvSpPr>
        <p:spPr bwMode="auto">
          <a:xfrm>
            <a:off x="3048000" y="26670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TW" sz="1800">
                <a:latin typeface="Arial" charset="0"/>
              </a:rPr>
              <a:t>S</a:t>
            </a:r>
            <a:r>
              <a:rPr lang="en-US" altLang="zh-TW" sz="1800" baseline="-25000">
                <a:latin typeface="Arial" charset="0"/>
              </a:rPr>
              <a:t>1</a:t>
            </a:r>
          </a:p>
        </p:txBody>
      </p:sp>
      <p:sp>
        <p:nvSpPr>
          <p:cNvPr id="46" name="Line 25"/>
          <p:cNvSpPr>
            <a:spLocks noChangeShapeType="1"/>
          </p:cNvSpPr>
          <p:nvPr/>
        </p:nvSpPr>
        <p:spPr bwMode="auto">
          <a:xfrm flipH="1">
            <a:off x="1968500" y="3009900"/>
            <a:ext cx="1752600" cy="175260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sp>
        <p:nvSpPr>
          <p:cNvPr id="47" name="Text Box 26"/>
          <p:cNvSpPr txBox="1">
            <a:spLocks noChangeArrowheads="1"/>
          </p:cNvSpPr>
          <p:nvPr/>
        </p:nvSpPr>
        <p:spPr bwMode="auto">
          <a:xfrm>
            <a:off x="3581400" y="27051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TW" sz="1800">
                <a:latin typeface="Arial" charset="0"/>
              </a:rPr>
              <a:t>S</a:t>
            </a:r>
            <a:r>
              <a:rPr lang="en-US" altLang="zh-TW" sz="1800" baseline="-25000">
                <a:latin typeface="Arial" charset="0"/>
              </a:rPr>
              <a:t>2</a:t>
            </a:r>
          </a:p>
        </p:txBody>
      </p:sp>
      <p:sp>
        <p:nvSpPr>
          <p:cNvPr id="48" name="Line 27"/>
          <p:cNvSpPr>
            <a:spLocks noChangeShapeType="1"/>
          </p:cNvSpPr>
          <p:nvPr/>
        </p:nvSpPr>
        <p:spPr bwMode="auto">
          <a:xfrm>
            <a:off x="3124200" y="3200400"/>
            <a:ext cx="374650" cy="0"/>
          </a:xfrm>
          <a:prstGeom prst="line">
            <a:avLst/>
          </a:prstGeom>
          <a:noFill/>
          <a:ln w="28575">
            <a:solidFill>
              <a:srgbClr val="66CCF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grpSp>
        <p:nvGrpSpPr>
          <p:cNvPr id="49" name="Group 54"/>
          <p:cNvGrpSpPr>
            <a:grpSpLocks/>
          </p:cNvGrpSpPr>
          <p:nvPr/>
        </p:nvGrpSpPr>
        <p:grpSpPr bwMode="auto">
          <a:xfrm>
            <a:off x="609600" y="2057400"/>
            <a:ext cx="3913188" cy="3502025"/>
            <a:chOff x="384" y="1296"/>
            <a:chExt cx="2465" cy="2206"/>
          </a:xfrm>
        </p:grpSpPr>
        <p:grpSp>
          <p:nvGrpSpPr>
            <p:cNvPr id="50" name="Group 14"/>
            <p:cNvGrpSpPr>
              <a:grpSpLocks/>
            </p:cNvGrpSpPr>
            <p:nvPr/>
          </p:nvGrpSpPr>
          <p:grpSpPr bwMode="auto">
            <a:xfrm>
              <a:off x="384" y="1536"/>
              <a:ext cx="2465" cy="1966"/>
              <a:chOff x="1344" y="1776"/>
              <a:chExt cx="2265" cy="1966"/>
            </a:xfrm>
          </p:grpSpPr>
          <p:sp>
            <p:nvSpPr>
              <p:cNvPr id="52" name="Text Box 15"/>
              <p:cNvSpPr txBox="1">
                <a:spLocks noChangeArrowheads="1"/>
              </p:cNvSpPr>
              <p:nvPr/>
            </p:nvSpPr>
            <p:spPr bwMode="auto">
              <a:xfrm>
                <a:off x="1812" y="3528"/>
                <a:ext cx="1404"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a:spcBef>
                    <a:spcPct val="40000"/>
                  </a:spcBef>
                </a:pPr>
                <a:r>
                  <a:rPr lang="en-US" altLang="zh-TW" sz="1500">
                    <a:latin typeface="Arial" charset="0"/>
                    <a:ea typeface="華康儷細黑" pitchFamily="49" charset="-120"/>
                  </a:rPr>
                  <a:t>1      2       3       4      5</a:t>
                </a:r>
                <a:r>
                  <a:rPr lang="en-US" altLang="zh-TW" sz="1500">
                    <a:ea typeface="華康儷細黑" pitchFamily="49" charset="-120"/>
                  </a:rPr>
                  <a:t>        </a:t>
                </a:r>
                <a:endParaRPr lang="en-US" altLang="zh-TW" sz="1500" baseline="-25000">
                  <a:ea typeface="華康儷細黑" pitchFamily="49" charset="-120"/>
                </a:endParaRPr>
              </a:p>
            </p:txBody>
          </p:sp>
          <p:sp>
            <p:nvSpPr>
              <p:cNvPr id="53" name="Line 16"/>
              <p:cNvSpPr>
                <a:spLocks noChangeShapeType="1"/>
              </p:cNvSpPr>
              <p:nvPr/>
            </p:nvSpPr>
            <p:spPr bwMode="auto">
              <a:xfrm>
                <a:off x="1644" y="1988"/>
                <a:ext cx="0" cy="14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endParaRPr lang="zh-HK" altLang="en-US"/>
              </a:p>
            </p:txBody>
          </p:sp>
          <p:sp>
            <p:nvSpPr>
              <p:cNvPr id="54" name="Line 17"/>
              <p:cNvSpPr>
                <a:spLocks noChangeShapeType="1"/>
              </p:cNvSpPr>
              <p:nvPr/>
            </p:nvSpPr>
            <p:spPr bwMode="auto">
              <a:xfrm>
                <a:off x="1644" y="3448"/>
                <a:ext cx="16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endParaRPr lang="zh-HK" altLang="en-US"/>
              </a:p>
            </p:txBody>
          </p:sp>
          <p:sp>
            <p:nvSpPr>
              <p:cNvPr id="55" name="Text Box 18"/>
              <p:cNvSpPr txBox="1">
                <a:spLocks noChangeArrowheads="1"/>
              </p:cNvSpPr>
              <p:nvPr/>
            </p:nvSpPr>
            <p:spPr bwMode="auto">
              <a:xfrm>
                <a:off x="3265" y="3336"/>
                <a:ext cx="34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a:spcBef>
                    <a:spcPct val="40000"/>
                  </a:spcBef>
                </a:pPr>
                <a:r>
                  <a:rPr lang="zh-TW" altLang="en-US" sz="1600" dirty="0" smtClean="0">
                    <a:latin typeface="華康儷中黑" pitchFamily="49" charset="-120"/>
                    <a:ea typeface="華康儷中黑" pitchFamily="49" charset="-120"/>
                  </a:rPr>
                  <a:t>數量</a:t>
                </a:r>
                <a:endParaRPr lang="zh-TW" altLang="en-US" sz="1600" dirty="0">
                  <a:latin typeface="華康儷中黑" pitchFamily="49" charset="-120"/>
                  <a:ea typeface="華康儷中黑" pitchFamily="49" charset="-120"/>
                </a:endParaRPr>
              </a:p>
            </p:txBody>
          </p:sp>
          <p:sp>
            <p:nvSpPr>
              <p:cNvPr id="56" name="Text Box 19"/>
              <p:cNvSpPr txBox="1">
                <a:spLocks noChangeArrowheads="1"/>
              </p:cNvSpPr>
              <p:nvPr/>
            </p:nvSpPr>
            <p:spPr bwMode="auto">
              <a:xfrm>
                <a:off x="1464" y="3379"/>
                <a:ext cx="1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a:spcBef>
                    <a:spcPct val="40000"/>
                  </a:spcBef>
                </a:pPr>
                <a:r>
                  <a:rPr lang="en-US" altLang="zh-TW" sz="1600">
                    <a:latin typeface="Arial" charset="0"/>
                    <a:ea typeface="華康儷細黑" pitchFamily="49" charset="-120"/>
                  </a:rPr>
                  <a:t>0</a:t>
                </a:r>
              </a:p>
            </p:txBody>
          </p:sp>
          <p:sp>
            <p:nvSpPr>
              <p:cNvPr id="57" name="Text Box 20"/>
              <p:cNvSpPr txBox="1">
                <a:spLocks noChangeArrowheads="1"/>
              </p:cNvSpPr>
              <p:nvPr/>
            </p:nvSpPr>
            <p:spPr bwMode="auto">
              <a:xfrm>
                <a:off x="1344" y="1992"/>
                <a:ext cx="360" cy="1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algn="r">
                  <a:spcBef>
                    <a:spcPct val="80000"/>
                  </a:spcBef>
                </a:pPr>
                <a:r>
                  <a:rPr lang="en-US" altLang="zh-TW" sz="1600">
                    <a:latin typeface="Arial" charset="0"/>
                    <a:ea typeface="華康儷細黑" pitchFamily="49" charset="-120"/>
                  </a:rPr>
                  <a:t>10 –</a:t>
                </a:r>
              </a:p>
              <a:p>
                <a:pPr algn="r">
                  <a:spcBef>
                    <a:spcPct val="80000"/>
                  </a:spcBef>
                </a:pPr>
                <a:r>
                  <a:rPr lang="en-US" altLang="zh-TW" sz="1600">
                    <a:latin typeface="Arial" charset="0"/>
                    <a:ea typeface="華康儷細黑" pitchFamily="49" charset="-120"/>
                  </a:rPr>
                  <a:t>8 –</a:t>
                </a:r>
                <a:endParaRPr lang="en-US" altLang="zh-TW" sz="1600" baseline="-25000">
                  <a:latin typeface="Arial" charset="0"/>
                  <a:ea typeface="華康儷細黑" pitchFamily="49" charset="-120"/>
                </a:endParaRPr>
              </a:p>
              <a:p>
                <a:pPr algn="r">
                  <a:spcBef>
                    <a:spcPct val="80000"/>
                  </a:spcBef>
                </a:pPr>
                <a:r>
                  <a:rPr lang="en-US" altLang="zh-TW" sz="1600">
                    <a:latin typeface="Arial" charset="0"/>
                    <a:ea typeface="華康儷細黑" pitchFamily="49" charset="-120"/>
                  </a:rPr>
                  <a:t>6 – </a:t>
                </a:r>
                <a:r>
                  <a:rPr lang="en-US" altLang="zh-TW" sz="1600" baseline="-25000">
                    <a:latin typeface="Arial" charset="0"/>
                    <a:ea typeface="華康儷細黑" pitchFamily="49" charset="-120"/>
                  </a:rPr>
                  <a:t> </a:t>
                </a:r>
              </a:p>
              <a:p>
                <a:pPr algn="r">
                  <a:spcBef>
                    <a:spcPct val="80000"/>
                  </a:spcBef>
                </a:pPr>
                <a:r>
                  <a:rPr lang="en-US" altLang="zh-TW" sz="1600">
                    <a:latin typeface="Arial" charset="0"/>
                    <a:ea typeface="華康儷細黑" pitchFamily="49" charset="-120"/>
                  </a:rPr>
                  <a:t>4 –</a:t>
                </a:r>
              </a:p>
              <a:p>
                <a:pPr algn="r">
                  <a:spcBef>
                    <a:spcPct val="80000"/>
                  </a:spcBef>
                </a:pPr>
                <a:r>
                  <a:rPr lang="en-US" altLang="zh-TW" sz="1600">
                    <a:latin typeface="Arial" charset="0"/>
                    <a:ea typeface="華康儷細黑" pitchFamily="49" charset="-120"/>
                  </a:rPr>
                  <a:t>2 –</a:t>
                </a:r>
              </a:p>
            </p:txBody>
          </p:sp>
          <p:sp>
            <p:nvSpPr>
              <p:cNvPr id="58" name="Text Box 21"/>
              <p:cNvSpPr txBox="1">
                <a:spLocks noChangeArrowheads="1"/>
              </p:cNvSpPr>
              <p:nvPr/>
            </p:nvSpPr>
            <p:spPr bwMode="auto">
              <a:xfrm>
                <a:off x="1392" y="1776"/>
                <a:ext cx="51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a:spcBef>
                    <a:spcPct val="40000"/>
                  </a:spcBef>
                </a:pPr>
                <a:r>
                  <a:rPr lang="zh-TW" altLang="en-US" sz="1600">
                    <a:latin typeface="華康儷中黑" pitchFamily="49" charset="-120"/>
                    <a:ea typeface="華康儷中黑" pitchFamily="49" charset="-120"/>
                  </a:rPr>
                  <a:t>價格</a:t>
                </a:r>
                <a:r>
                  <a:rPr lang="en-US" altLang="zh-TW" sz="1600">
                    <a:latin typeface="華康儷中黑" pitchFamily="49" charset="-120"/>
                    <a:ea typeface="華康儷中黑" pitchFamily="49" charset="-120"/>
                  </a:rPr>
                  <a:t>($)</a:t>
                </a:r>
              </a:p>
            </p:txBody>
          </p:sp>
          <p:sp>
            <p:nvSpPr>
              <p:cNvPr id="59" name="Text Box 22"/>
              <p:cNvSpPr txBox="1">
                <a:spLocks noChangeArrowheads="1"/>
              </p:cNvSpPr>
              <p:nvPr/>
            </p:nvSpPr>
            <p:spPr bwMode="auto">
              <a:xfrm rot="16200000">
                <a:off x="2205" y="2961"/>
                <a:ext cx="350" cy="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algn="r">
                  <a:spcBef>
                    <a:spcPct val="80000"/>
                  </a:spcBef>
                </a:pPr>
                <a:r>
                  <a:rPr lang="en-US" altLang="zh-TW" sz="1600" dirty="0">
                    <a:ea typeface="華康儷細黑" pitchFamily="49" charset="-120"/>
                  </a:rPr>
                  <a:t> –</a:t>
                </a:r>
              </a:p>
              <a:p>
                <a:pPr algn="r">
                  <a:spcBef>
                    <a:spcPct val="80000"/>
                  </a:spcBef>
                </a:pPr>
                <a:r>
                  <a:rPr lang="en-US" altLang="zh-TW" sz="1600" dirty="0">
                    <a:ea typeface="華康儷細黑" pitchFamily="49" charset="-120"/>
                  </a:rPr>
                  <a:t> –</a:t>
                </a:r>
                <a:endParaRPr lang="en-US" altLang="zh-TW" sz="1600" baseline="-25000" dirty="0">
                  <a:ea typeface="華康儷細黑" pitchFamily="49" charset="-120"/>
                </a:endParaRPr>
              </a:p>
              <a:p>
                <a:pPr algn="r">
                  <a:spcBef>
                    <a:spcPct val="80000"/>
                  </a:spcBef>
                </a:pPr>
                <a:r>
                  <a:rPr lang="en-US" altLang="zh-TW" sz="1600" dirty="0">
                    <a:ea typeface="華康儷細黑" pitchFamily="49" charset="-120"/>
                  </a:rPr>
                  <a:t> – </a:t>
                </a:r>
              </a:p>
              <a:p>
                <a:pPr algn="r">
                  <a:spcBef>
                    <a:spcPct val="80000"/>
                  </a:spcBef>
                </a:pPr>
                <a:r>
                  <a:rPr lang="en-US" altLang="zh-TW" sz="1600" baseline="-25000" dirty="0">
                    <a:ea typeface="華康儷細黑" pitchFamily="49" charset="-120"/>
                  </a:rPr>
                  <a:t> </a:t>
                </a:r>
                <a:r>
                  <a:rPr lang="en-US" altLang="zh-TW" sz="1600" dirty="0">
                    <a:ea typeface="華康儷細黑" pitchFamily="49" charset="-120"/>
                  </a:rPr>
                  <a:t>–</a:t>
                </a:r>
              </a:p>
              <a:p>
                <a:pPr algn="r">
                  <a:spcBef>
                    <a:spcPct val="80000"/>
                  </a:spcBef>
                </a:pPr>
                <a:r>
                  <a:rPr lang="en-US" altLang="zh-TW" sz="1600" dirty="0">
                    <a:ea typeface="華康儷細黑" pitchFamily="49" charset="-120"/>
                  </a:rPr>
                  <a:t> –</a:t>
                </a:r>
              </a:p>
            </p:txBody>
          </p:sp>
        </p:grpSp>
        <p:sp>
          <p:nvSpPr>
            <p:cNvPr id="51" name="Text Box 53"/>
            <p:cNvSpPr txBox="1">
              <a:spLocks noChangeArrowheads="1"/>
            </p:cNvSpPr>
            <p:nvPr/>
          </p:nvSpPr>
          <p:spPr bwMode="auto">
            <a:xfrm>
              <a:off x="1292" y="1296"/>
              <a:ext cx="67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1600" dirty="0" smtClean="0">
                  <a:ea typeface="華康儷中黑" pitchFamily="49" charset="-120"/>
                </a:rPr>
                <a:t>私人樓宇</a:t>
              </a:r>
              <a:endParaRPr lang="zh-TW" altLang="en-US" sz="1600" dirty="0">
                <a:ea typeface="華康儷中黑" pitchFamily="49" charset="-120"/>
              </a:endParaRPr>
            </a:p>
          </p:txBody>
        </p:sp>
      </p:grpSp>
    </p:spTree>
    <p:extLst>
      <p:ext uri="{BB962C8B-B14F-4D97-AF65-F5344CB8AC3E}">
        <p14:creationId xmlns:p14="http://schemas.microsoft.com/office/powerpoint/2010/main" val="2248765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checkerboard(across)">
                                      <p:cBhvr>
                                        <p:cTn id="7" dur="500"/>
                                        <p:tgtEl>
                                          <p:spTgt spid="49"/>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44"/>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499"/>
                                          </p:stCondLst>
                                        </p:cTn>
                                        <p:tgtEl>
                                          <p:spTgt spid="45"/>
                                        </p:tgtEl>
                                        <p:attrNameLst>
                                          <p:attrName>style.visibility</p:attrName>
                                        </p:attrNameLst>
                                      </p:cBhvr>
                                      <p:to>
                                        <p:strVal val="visible"/>
                                      </p:to>
                                    </p:set>
                                  </p:childTnLst>
                                </p:cTn>
                              </p:par>
                            </p:childTnLst>
                          </p:cTn>
                        </p:par>
                        <p:par>
                          <p:cTn id="15" fill="hold">
                            <p:stCondLst>
                              <p:cond delay="1000"/>
                            </p:stCondLst>
                            <p:childTnLst>
                              <p:par>
                                <p:cTn id="16" presetID="17" presetClass="entr" presetSubtype="8" fill="hold" grpId="0" nodeType="afterEffect">
                                  <p:stCondLst>
                                    <p:cond delay="1000"/>
                                  </p:stCondLst>
                                  <p:childTnLst>
                                    <p:set>
                                      <p:cBhvr>
                                        <p:cTn id="17" dur="1" fill="hold">
                                          <p:stCondLst>
                                            <p:cond delay="0"/>
                                          </p:stCondLst>
                                        </p:cTn>
                                        <p:tgtEl>
                                          <p:spTgt spid="48"/>
                                        </p:tgtEl>
                                        <p:attrNameLst>
                                          <p:attrName>style.visibility</p:attrName>
                                        </p:attrNameLst>
                                      </p:cBhvr>
                                      <p:to>
                                        <p:strVal val="visible"/>
                                      </p:to>
                                    </p:set>
                                    <p:anim calcmode="lin" valueType="num">
                                      <p:cBhvr>
                                        <p:cTn id="18" dur="500" fill="hold"/>
                                        <p:tgtEl>
                                          <p:spTgt spid="48"/>
                                        </p:tgtEl>
                                        <p:attrNameLst>
                                          <p:attrName>ppt_x</p:attrName>
                                        </p:attrNameLst>
                                      </p:cBhvr>
                                      <p:tavLst>
                                        <p:tav tm="0">
                                          <p:val>
                                            <p:strVal val="#ppt_x-#ppt_w/2"/>
                                          </p:val>
                                        </p:tav>
                                        <p:tav tm="100000">
                                          <p:val>
                                            <p:strVal val="#ppt_x"/>
                                          </p:val>
                                        </p:tav>
                                      </p:tavLst>
                                    </p:anim>
                                    <p:anim calcmode="lin" valueType="num">
                                      <p:cBhvr>
                                        <p:cTn id="19" dur="500" fill="hold"/>
                                        <p:tgtEl>
                                          <p:spTgt spid="48"/>
                                        </p:tgtEl>
                                        <p:attrNameLst>
                                          <p:attrName>ppt_y</p:attrName>
                                        </p:attrNameLst>
                                      </p:cBhvr>
                                      <p:tavLst>
                                        <p:tav tm="0">
                                          <p:val>
                                            <p:strVal val="#ppt_y"/>
                                          </p:val>
                                        </p:tav>
                                        <p:tav tm="100000">
                                          <p:val>
                                            <p:strVal val="#ppt_y"/>
                                          </p:val>
                                        </p:tav>
                                      </p:tavLst>
                                    </p:anim>
                                    <p:anim calcmode="lin" valueType="num">
                                      <p:cBhvr>
                                        <p:cTn id="20" dur="500" fill="hold"/>
                                        <p:tgtEl>
                                          <p:spTgt spid="48"/>
                                        </p:tgtEl>
                                        <p:attrNameLst>
                                          <p:attrName>ppt_w</p:attrName>
                                        </p:attrNameLst>
                                      </p:cBhvr>
                                      <p:tavLst>
                                        <p:tav tm="0">
                                          <p:val>
                                            <p:fltVal val="0"/>
                                          </p:val>
                                        </p:tav>
                                        <p:tav tm="100000">
                                          <p:val>
                                            <p:strVal val="#ppt_w"/>
                                          </p:val>
                                        </p:tav>
                                      </p:tavLst>
                                    </p:anim>
                                    <p:anim calcmode="lin" valueType="num">
                                      <p:cBhvr>
                                        <p:cTn id="21" dur="500" fill="hold"/>
                                        <p:tgtEl>
                                          <p:spTgt spid="48"/>
                                        </p:tgtEl>
                                        <p:attrNameLst>
                                          <p:attrName>ppt_h</p:attrName>
                                        </p:attrNameLst>
                                      </p:cBhvr>
                                      <p:tavLst>
                                        <p:tav tm="0">
                                          <p:val>
                                            <p:strVal val="#ppt_h"/>
                                          </p:val>
                                        </p:tav>
                                        <p:tav tm="100000">
                                          <p:val>
                                            <p:strVal val="#ppt_h"/>
                                          </p:val>
                                        </p:tav>
                                      </p:tavLst>
                                    </p:anim>
                                  </p:childTnLst>
                                </p:cTn>
                              </p:par>
                            </p:childTnLst>
                          </p:cTn>
                        </p:par>
                        <p:par>
                          <p:cTn id="22" fill="hold">
                            <p:stCondLst>
                              <p:cond delay="2500"/>
                            </p:stCondLst>
                            <p:childTnLst>
                              <p:par>
                                <p:cTn id="23" presetID="1" presetClass="entr" presetSubtype="0" fill="hold" grpId="0" nodeType="afterEffect">
                                  <p:stCondLst>
                                    <p:cond delay="0"/>
                                  </p:stCondLst>
                                  <p:childTnLst>
                                    <p:set>
                                      <p:cBhvr>
                                        <p:cTn id="24" dur="1" fill="hold">
                                          <p:stCondLst>
                                            <p:cond delay="499"/>
                                          </p:stCondLst>
                                        </p:cTn>
                                        <p:tgtEl>
                                          <p:spTgt spid="46"/>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grpId="0" nodeType="afterEffect">
                                  <p:stCondLst>
                                    <p:cond delay="0"/>
                                  </p:stCondLst>
                                  <p:childTnLst>
                                    <p:set>
                                      <p:cBhvr>
                                        <p:cTn id="27" dur="1" fill="hold">
                                          <p:stCondLst>
                                            <p:cond delay="499"/>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autoUpdateAnimBg="0"/>
      <p:bldP spid="46" grpId="0" animBg="1"/>
      <p:bldP spid="47" grpId="0" autoUpdateAnimBg="0"/>
      <p:bldP spid="4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solidFill>
                  <a:srgbClr val="0000CC"/>
                </a:solidFill>
              </a:rPr>
              <a:t>供應的改變</a:t>
            </a:r>
            <a:endParaRPr lang="zh-HK" altLang="en-US" sz="4800" b="1" dirty="0">
              <a:solidFill>
                <a:srgbClr val="0000CC"/>
              </a:solidFill>
            </a:endParaRPr>
          </a:p>
        </p:txBody>
      </p:sp>
      <p:sp>
        <p:nvSpPr>
          <p:cNvPr id="21" name="文字方塊 20"/>
          <p:cNvSpPr txBox="1"/>
          <p:nvPr/>
        </p:nvSpPr>
        <p:spPr>
          <a:xfrm>
            <a:off x="3429278" y="1410772"/>
            <a:ext cx="5314275" cy="1323439"/>
          </a:xfrm>
          <a:prstGeom prst="rect">
            <a:avLst/>
          </a:prstGeom>
          <a:noFill/>
        </p:spPr>
        <p:txBody>
          <a:bodyPr wrap="none" rtlCol="0">
            <a:spAutoFit/>
          </a:bodyPr>
          <a:lstStyle/>
          <a:p>
            <a:r>
              <a:rPr lang="zh-TW" altLang="en-US" sz="4000" b="1" dirty="0" smtClean="0">
                <a:solidFill>
                  <a:srgbClr val="FF0000"/>
                </a:solidFill>
              </a:rPr>
              <a:t>相反，若供應</a:t>
            </a:r>
            <a:r>
              <a:rPr lang="zh-TW" altLang="en-US" sz="4000" b="1" dirty="0" smtClean="0">
                <a:solidFill>
                  <a:srgbClr val="7030A0"/>
                </a:solidFill>
              </a:rPr>
              <a:t>下降</a:t>
            </a:r>
            <a:r>
              <a:rPr lang="zh-TW" altLang="en-US" sz="4000" b="1" dirty="0" smtClean="0">
                <a:solidFill>
                  <a:srgbClr val="FF0000"/>
                </a:solidFill>
              </a:rPr>
              <a:t>，</a:t>
            </a:r>
            <a:endParaRPr lang="en-US" altLang="zh-TW" sz="4000" b="1" dirty="0" smtClean="0">
              <a:solidFill>
                <a:srgbClr val="FF0000"/>
              </a:solidFill>
            </a:endParaRPr>
          </a:p>
          <a:p>
            <a:r>
              <a:rPr lang="zh-TW" altLang="en-US" sz="4000" b="1" dirty="0" smtClean="0">
                <a:solidFill>
                  <a:srgbClr val="FF0000"/>
                </a:solidFill>
              </a:rPr>
              <a:t>供應曲線便會</a:t>
            </a:r>
            <a:r>
              <a:rPr lang="zh-TW" altLang="en-US" sz="4000" b="1" dirty="0" smtClean="0">
                <a:solidFill>
                  <a:srgbClr val="7030A0"/>
                </a:solidFill>
              </a:rPr>
              <a:t>向左</a:t>
            </a:r>
            <a:r>
              <a:rPr lang="zh-TW" altLang="en-US" sz="4000" b="1" dirty="0" smtClean="0">
                <a:solidFill>
                  <a:srgbClr val="FF0000"/>
                </a:solidFill>
              </a:rPr>
              <a:t>移動</a:t>
            </a:r>
            <a:endParaRPr lang="zh-HK" altLang="en-US" sz="4000" b="1" dirty="0">
              <a:solidFill>
                <a:srgbClr val="FF0000"/>
              </a:solidFill>
            </a:endParaRPr>
          </a:p>
        </p:txBody>
      </p:sp>
      <p:pic>
        <p:nvPicPr>
          <p:cNvPr id="22"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
        <p:nvSpPr>
          <p:cNvPr id="24" name="Line 23"/>
          <p:cNvSpPr>
            <a:spLocks noChangeShapeType="1"/>
          </p:cNvSpPr>
          <p:nvPr/>
        </p:nvSpPr>
        <p:spPr bwMode="auto">
          <a:xfrm flipH="1">
            <a:off x="1524000" y="2971800"/>
            <a:ext cx="1752600" cy="175260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sp>
        <p:nvSpPr>
          <p:cNvPr id="25" name="Text Box 24"/>
          <p:cNvSpPr txBox="1">
            <a:spLocks noChangeArrowheads="1"/>
          </p:cNvSpPr>
          <p:nvPr/>
        </p:nvSpPr>
        <p:spPr bwMode="auto">
          <a:xfrm>
            <a:off x="3048000" y="26670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TW" sz="1800" dirty="0" smtClean="0">
                <a:latin typeface="Arial" charset="0"/>
              </a:rPr>
              <a:t>S</a:t>
            </a:r>
            <a:r>
              <a:rPr lang="en-US" altLang="zh-TW" baseline="-25000" dirty="0" smtClean="0">
                <a:latin typeface="Arial" charset="0"/>
              </a:rPr>
              <a:t>2</a:t>
            </a:r>
            <a:endParaRPr lang="en-US" altLang="zh-TW" sz="1800" baseline="-25000" dirty="0">
              <a:latin typeface="Arial" charset="0"/>
            </a:endParaRPr>
          </a:p>
        </p:txBody>
      </p:sp>
      <p:sp>
        <p:nvSpPr>
          <p:cNvPr id="26" name="Line 25"/>
          <p:cNvSpPr>
            <a:spLocks noChangeShapeType="1"/>
          </p:cNvSpPr>
          <p:nvPr/>
        </p:nvSpPr>
        <p:spPr bwMode="auto">
          <a:xfrm flipH="1">
            <a:off x="1968500" y="3009900"/>
            <a:ext cx="1752600" cy="175260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sp>
        <p:nvSpPr>
          <p:cNvPr id="27" name="Text Box 26"/>
          <p:cNvSpPr txBox="1">
            <a:spLocks noChangeArrowheads="1"/>
          </p:cNvSpPr>
          <p:nvPr/>
        </p:nvSpPr>
        <p:spPr bwMode="auto">
          <a:xfrm>
            <a:off x="3581400" y="27051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zh-TW" sz="1800" dirty="0" smtClean="0">
                <a:latin typeface="Arial" charset="0"/>
              </a:rPr>
              <a:t>S</a:t>
            </a:r>
            <a:r>
              <a:rPr lang="en-US" altLang="zh-TW" baseline="-25000" dirty="0" smtClean="0">
                <a:latin typeface="Arial" charset="0"/>
              </a:rPr>
              <a:t>1</a:t>
            </a:r>
            <a:endParaRPr lang="en-US" altLang="zh-TW" sz="1800" baseline="-25000" dirty="0">
              <a:latin typeface="Arial" charset="0"/>
            </a:endParaRPr>
          </a:p>
        </p:txBody>
      </p:sp>
      <p:sp>
        <p:nvSpPr>
          <p:cNvPr id="28" name="Line 27"/>
          <p:cNvSpPr>
            <a:spLocks noChangeShapeType="1"/>
          </p:cNvSpPr>
          <p:nvPr/>
        </p:nvSpPr>
        <p:spPr bwMode="auto">
          <a:xfrm flipH="1">
            <a:off x="3160416" y="3200400"/>
            <a:ext cx="279400" cy="0"/>
          </a:xfrm>
          <a:prstGeom prst="line">
            <a:avLst/>
          </a:prstGeom>
          <a:noFill/>
          <a:ln w="28575">
            <a:solidFill>
              <a:srgbClr val="66CCF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HK" altLang="en-US"/>
          </a:p>
        </p:txBody>
      </p:sp>
      <p:grpSp>
        <p:nvGrpSpPr>
          <p:cNvPr id="33" name="Group 54"/>
          <p:cNvGrpSpPr>
            <a:grpSpLocks/>
          </p:cNvGrpSpPr>
          <p:nvPr/>
        </p:nvGrpSpPr>
        <p:grpSpPr bwMode="auto">
          <a:xfrm>
            <a:off x="609600" y="2057400"/>
            <a:ext cx="3913188" cy="3502025"/>
            <a:chOff x="384" y="1296"/>
            <a:chExt cx="2465" cy="2206"/>
          </a:xfrm>
        </p:grpSpPr>
        <p:grpSp>
          <p:nvGrpSpPr>
            <p:cNvPr id="34" name="Group 14"/>
            <p:cNvGrpSpPr>
              <a:grpSpLocks/>
            </p:cNvGrpSpPr>
            <p:nvPr/>
          </p:nvGrpSpPr>
          <p:grpSpPr bwMode="auto">
            <a:xfrm>
              <a:off x="384" y="1536"/>
              <a:ext cx="2465" cy="1966"/>
              <a:chOff x="1344" y="1776"/>
              <a:chExt cx="2265" cy="1966"/>
            </a:xfrm>
          </p:grpSpPr>
          <p:sp>
            <p:nvSpPr>
              <p:cNvPr id="36" name="Text Box 15"/>
              <p:cNvSpPr txBox="1">
                <a:spLocks noChangeArrowheads="1"/>
              </p:cNvSpPr>
              <p:nvPr/>
            </p:nvSpPr>
            <p:spPr bwMode="auto">
              <a:xfrm>
                <a:off x="1812" y="3528"/>
                <a:ext cx="1404"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a:spcBef>
                    <a:spcPct val="40000"/>
                  </a:spcBef>
                </a:pPr>
                <a:r>
                  <a:rPr lang="en-US" altLang="zh-TW" sz="1500">
                    <a:latin typeface="Arial" charset="0"/>
                    <a:ea typeface="華康儷細黑" pitchFamily="49" charset="-120"/>
                  </a:rPr>
                  <a:t>1      2       3       4      5</a:t>
                </a:r>
                <a:r>
                  <a:rPr lang="en-US" altLang="zh-TW" sz="1500">
                    <a:ea typeface="華康儷細黑" pitchFamily="49" charset="-120"/>
                  </a:rPr>
                  <a:t>        </a:t>
                </a:r>
                <a:endParaRPr lang="en-US" altLang="zh-TW" sz="1500" baseline="-25000">
                  <a:ea typeface="華康儷細黑" pitchFamily="49" charset="-120"/>
                </a:endParaRPr>
              </a:p>
            </p:txBody>
          </p:sp>
          <p:sp>
            <p:nvSpPr>
              <p:cNvPr id="37" name="Line 16"/>
              <p:cNvSpPr>
                <a:spLocks noChangeShapeType="1"/>
              </p:cNvSpPr>
              <p:nvPr/>
            </p:nvSpPr>
            <p:spPr bwMode="auto">
              <a:xfrm>
                <a:off x="1644" y="1988"/>
                <a:ext cx="0" cy="146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endParaRPr lang="zh-HK" altLang="en-US"/>
              </a:p>
            </p:txBody>
          </p:sp>
          <p:sp>
            <p:nvSpPr>
              <p:cNvPr id="38" name="Line 17"/>
              <p:cNvSpPr>
                <a:spLocks noChangeShapeType="1"/>
              </p:cNvSpPr>
              <p:nvPr/>
            </p:nvSpPr>
            <p:spPr bwMode="auto">
              <a:xfrm>
                <a:off x="1644" y="3448"/>
                <a:ext cx="1620" cy="0"/>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endParaRPr lang="zh-HK" altLang="en-US"/>
              </a:p>
            </p:txBody>
          </p:sp>
          <p:sp>
            <p:nvSpPr>
              <p:cNvPr id="39" name="Text Box 18"/>
              <p:cNvSpPr txBox="1">
                <a:spLocks noChangeArrowheads="1"/>
              </p:cNvSpPr>
              <p:nvPr/>
            </p:nvSpPr>
            <p:spPr bwMode="auto">
              <a:xfrm>
                <a:off x="3265" y="3336"/>
                <a:ext cx="34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a:spcBef>
                    <a:spcPct val="40000"/>
                  </a:spcBef>
                </a:pPr>
                <a:r>
                  <a:rPr lang="zh-TW" altLang="en-US" sz="1600" dirty="0" smtClean="0">
                    <a:latin typeface="華康儷中黑" pitchFamily="49" charset="-120"/>
                    <a:ea typeface="華康儷中黑" pitchFamily="49" charset="-120"/>
                  </a:rPr>
                  <a:t>數量</a:t>
                </a:r>
                <a:endParaRPr lang="zh-TW" altLang="en-US" sz="1600" dirty="0">
                  <a:latin typeface="華康儷中黑" pitchFamily="49" charset="-120"/>
                  <a:ea typeface="華康儷中黑" pitchFamily="49" charset="-120"/>
                </a:endParaRPr>
              </a:p>
            </p:txBody>
          </p:sp>
          <p:sp>
            <p:nvSpPr>
              <p:cNvPr id="40" name="Text Box 19"/>
              <p:cNvSpPr txBox="1">
                <a:spLocks noChangeArrowheads="1"/>
              </p:cNvSpPr>
              <p:nvPr/>
            </p:nvSpPr>
            <p:spPr bwMode="auto">
              <a:xfrm>
                <a:off x="1464" y="3379"/>
                <a:ext cx="1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a:spcBef>
                    <a:spcPct val="40000"/>
                  </a:spcBef>
                </a:pPr>
                <a:r>
                  <a:rPr lang="en-US" altLang="zh-TW" sz="1600">
                    <a:latin typeface="Arial" charset="0"/>
                    <a:ea typeface="華康儷細黑" pitchFamily="49" charset="-120"/>
                  </a:rPr>
                  <a:t>0</a:t>
                </a:r>
              </a:p>
            </p:txBody>
          </p:sp>
          <p:sp>
            <p:nvSpPr>
              <p:cNvPr id="41" name="Text Box 20"/>
              <p:cNvSpPr txBox="1">
                <a:spLocks noChangeArrowheads="1"/>
              </p:cNvSpPr>
              <p:nvPr/>
            </p:nvSpPr>
            <p:spPr bwMode="auto">
              <a:xfrm>
                <a:off x="1344" y="1992"/>
                <a:ext cx="360" cy="1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algn="r">
                  <a:spcBef>
                    <a:spcPct val="80000"/>
                  </a:spcBef>
                </a:pPr>
                <a:r>
                  <a:rPr lang="en-US" altLang="zh-TW" sz="1600">
                    <a:latin typeface="Arial" charset="0"/>
                    <a:ea typeface="華康儷細黑" pitchFamily="49" charset="-120"/>
                  </a:rPr>
                  <a:t>10 –</a:t>
                </a:r>
              </a:p>
              <a:p>
                <a:pPr algn="r">
                  <a:spcBef>
                    <a:spcPct val="80000"/>
                  </a:spcBef>
                </a:pPr>
                <a:r>
                  <a:rPr lang="en-US" altLang="zh-TW" sz="1600">
                    <a:latin typeface="Arial" charset="0"/>
                    <a:ea typeface="華康儷細黑" pitchFamily="49" charset="-120"/>
                  </a:rPr>
                  <a:t>8 –</a:t>
                </a:r>
                <a:endParaRPr lang="en-US" altLang="zh-TW" sz="1600" baseline="-25000">
                  <a:latin typeface="Arial" charset="0"/>
                  <a:ea typeface="華康儷細黑" pitchFamily="49" charset="-120"/>
                </a:endParaRPr>
              </a:p>
              <a:p>
                <a:pPr algn="r">
                  <a:spcBef>
                    <a:spcPct val="80000"/>
                  </a:spcBef>
                </a:pPr>
                <a:r>
                  <a:rPr lang="en-US" altLang="zh-TW" sz="1600">
                    <a:latin typeface="Arial" charset="0"/>
                    <a:ea typeface="華康儷細黑" pitchFamily="49" charset="-120"/>
                  </a:rPr>
                  <a:t>6 – </a:t>
                </a:r>
                <a:r>
                  <a:rPr lang="en-US" altLang="zh-TW" sz="1600" baseline="-25000">
                    <a:latin typeface="Arial" charset="0"/>
                    <a:ea typeface="華康儷細黑" pitchFamily="49" charset="-120"/>
                  </a:rPr>
                  <a:t> </a:t>
                </a:r>
              </a:p>
              <a:p>
                <a:pPr algn="r">
                  <a:spcBef>
                    <a:spcPct val="80000"/>
                  </a:spcBef>
                </a:pPr>
                <a:r>
                  <a:rPr lang="en-US" altLang="zh-TW" sz="1600">
                    <a:latin typeface="Arial" charset="0"/>
                    <a:ea typeface="華康儷細黑" pitchFamily="49" charset="-120"/>
                  </a:rPr>
                  <a:t>4 –</a:t>
                </a:r>
              </a:p>
              <a:p>
                <a:pPr algn="r">
                  <a:spcBef>
                    <a:spcPct val="80000"/>
                  </a:spcBef>
                </a:pPr>
                <a:r>
                  <a:rPr lang="en-US" altLang="zh-TW" sz="1600">
                    <a:latin typeface="Arial" charset="0"/>
                    <a:ea typeface="華康儷細黑" pitchFamily="49" charset="-120"/>
                  </a:rPr>
                  <a:t>2 –</a:t>
                </a:r>
              </a:p>
            </p:txBody>
          </p:sp>
          <p:sp>
            <p:nvSpPr>
              <p:cNvPr id="42" name="Text Box 21"/>
              <p:cNvSpPr txBox="1">
                <a:spLocks noChangeArrowheads="1"/>
              </p:cNvSpPr>
              <p:nvPr/>
            </p:nvSpPr>
            <p:spPr bwMode="auto">
              <a:xfrm>
                <a:off x="1392" y="1776"/>
                <a:ext cx="51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a:spcBef>
                    <a:spcPct val="40000"/>
                  </a:spcBef>
                </a:pPr>
                <a:r>
                  <a:rPr lang="zh-TW" altLang="en-US" sz="1600">
                    <a:latin typeface="華康儷中黑" pitchFamily="49" charset="-120"/>
                    <a:ea typeface="華康儷中黑" pitchFamily="49" charset="-120"/>
                  </a:rPr>
                  <a:t>價格</a:t>
                </a:r>
                <a:r>
                  <a:rPr lang="en-US" altLang="zh-TW" sz="1600">
                    <a:latin typeface="華康儷中黑" pitchFamily="49" charset="-120"/>
                    <a:ea typeface="華康儷中黑" pitchFamily="49" charset="-120"/>
                  </a:rPr>
                  <a:t>($)</a:t>
                </a:r>
              </a:p>
            </p:txBody>
          </p:sp>
          <p:sp>
            <p:nvSpPr>
              <p:cNvPr id="43" name="Text Box 22"/>
              <p:cNvSpPr txBox="1">
                <a:spLocks noChangeArrowheads="1"/>
              </p:cNvSpPr>
              <p:nvPr/>
            </p:nvSpPr>
            <p:spPr bwMode="auto">
              <a:xfrm rot="16200000">
                <a:off x="2205" y="2961"/>
                <a:ext cx="350" cy="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algn="r">
                  <a:spcBef>
                    <a:spcPct val="80000"/>
                  </a:spcBef>
                </a:pPr>
                <a:r>
                  <a:rPr lang="en-US" altLang="zh-TW" sz="1600">
                    <a:ea typeface="華康儷細黑" pitchFamily="49" charset="-120"/>
                  </a:rPr>
                  <a:t> –</a:t>
                </a:r>
              </a:p>
              <a:p>
                <a:pPr algn="r">
                  <a:spcBef>
                    <a:spcPct val="80000"/>
                  </a:spcBef>
                </a:pPr>
                <a:r>
                  <a:rPr lang="en-US" altLang="zh-TW" sz="1600">
                    <a:ea typeface="華康儷細黑" pitchFamily="49" charset="-120"/>
                  </a:rPr>
                  <a:t> –</a:t>
                </a:r>
                <a:endParaRPr lang="en-US" altLang="zh-TW" sz="1600" baseline="-25000">
                  <a:ea typeface="華康儷細黑" pitchFamily="49" charset="-120"/>
                </a:endParaRPr>
              </a:p>
              <a:p>
                <a:pPr algn="r">
                  <a:spcBef>
                    <a:spcPct val="80000"/>
                  </a:spcBef>
                </a:pPr>
                <a:r>
                  <a:rPr lang="en-US" altLang="zh-TW" sz="1600">
                    <a:ea typeface="華康儷細黑" pitchFamily="49" charset="-120"/>
                  </a:rPr>
                  <a:t> – </a:t>
                </a:r>
              </a:p>
              <a:p>
                <a:pPr algn="r">
                  <a:spcBef>
                    <a:spcPct val="80000"/>
                  </a:spcBef>
                </a:pPr>
                <a:r>
                  <a:rPr lang="en-US" altLang="zh-TW" sz="1600" baseline="-25000">
                    <a:ea typeface="華康儷細黑" pitchFamily="49" charset="-120"/>
                  </a:rPr>
                  <a:t> </a:t>
                </a:r>
                <a:r>
                  <a:rPr lang="en-US" altLang="zh-TW" sz="1600">
                    <a:ea typeface="華康儷細黑" pitchFamily="49" charset="-120"/>
                  </a:rPr>
                  <a:t>–</a:t>
                </a:r>
              </a:p>
              <a:p>
                <a:pPr algn="r">
                  <a:spcBef>
                    <a:spcPct val="80000"/>
                  </a:spcBef>
                </a:pPr>
                <a:r>
                  <a:rPr lang="en-US" altLang="zh-TW" sz="1600">
                    <a:ea typeface="華康儷細黑" pitchFamily="49" charset="-120"/>
                  </a:rPr>
                  <a:t> –</a:t>
                </a:r>
              </a:p>
            </p:txBody>
          </p:sp>
        </p:grpSp>
        <p:sp>
          <p:nvSpPr>
            <p:cNvPr id="35" name="Text Box 53"/>
            <p:cNvSpPr txBox="1">
              <a:spLocks noChangeArrowheads="1"/>
            </p:cNvSpPr>
            <p:nvPr/>
          </p:nvSpPr>
          <p:spPr bwMode="auto">
            <a:xfrm>
              <a:off x="1240" y="1296"/>
              <a:ext cx="680"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zh-TW" altLang="en-US" sz="1600" dirty="0" smtClean="0">
                  <a:ea typeface="華康儷中黑" pitchFamily="49" charset="-120"/>
                </a:rPr>
                <a:t>私人樓宇</a:t>
              </a:r>
              <a:endParaRPr lang="zh-TW" altLang="en-US" sz="1600" dirty="0">
                <a:ea typeface="華康儷中黑" pitchFamily="49" charset="-120"/>
              </a:endParaRPr>
            </a:p>
          </p:txBody>
        </p:sp>
      </p:grpSp>
    </p:spTree>
    <p:extLst>
      <p:ext uri="{BB962C8B-B14F-4D97-AF65-F5344CB8AC3E}">
        <p14:creationId xmlns:p14="http://schemas.microsoft.com/office/powerpoint/2010/main" val="264414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3"/>
                                        </p:tgtEl>
                                        <p:attrNameLst>
                                          <p:attrName>style.visibility</p:attrName>
                                        </p:attrNameLst>
                                      </p:cBhvr>
                                      <p:to>
                                        <p:strVal val="visible"/>
                                      </p:to>
                                    </p:set>
                                    <p:animEffect transition="in" filter="checkerboard(across)">
                                      <p:cBhvr>
                                        <p:cTn id="7" dur="500"/>
                                        <p:tgtEl>
                                          <p:spTgt spid="3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24"/>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499"/>
                                          </p:stCondLst>
                                        </p:cTn>
                                        <p:tgtEl>
                                          <p:spTgt spid="25"/>
                                        </p:tgtEl>
                                        <p:attrNameLst>
                                          <p:attrName>style.visibility</p:attrName>
                                        </p:attrNameLst>
                                      </p:cBhvr>
                                      <p:to>
                                        <p:strVal val="visible"/>
                                      </p:to>
                                    </p:set>
                                  </p:childTnLst>
                                </p:cTn>
                              </p:par>
                            </p:childTnLst>
                          </p:cTn>
                        </p:par>
                        <p:par>
                          <p:cTn id="15" fill="hold">
                            <p:stCondLst>
                              <p:cond delay="1000"/>
                            </p:stCondLst>
                            <p:childTnLst>
                              <p:par>
                                <p:cTn id="16" presetID="17" presetClass="entr" presetSubtype="8" fill="hold" grpId="0" nodeType="afterEffect">
                                  <p:stCondLst>
                                    <p:cond delay="1000"/>
                                  </p:stCondLst>
                                  <p:childTnLst>
                                    <p:set>
                                      <p:cBhvr>
                                        <p:cTn id="17" dur="1" fill="hold">
                                          <p:stCondLst>
                                            <p:cond delay="0"/>
                                          </p:stCondLst>
                                        </p:cTn>
                                        <p:tgtEl>
                                          <p:spTgt spid="28"/>
                                        </p:tgtEl>
                                        <p:attrNameLst>
                                          <p:attrName>style.visibility</p:attrName>
                                        </p:attrNameLst>
                                      </p:cBhvr>
                                      <p:to>
                                        <p:strVal val="visible"/>
                                      </p:to>
                                    </p:set>
                                    <p:anim calcmode="lin" valueType="num">
                                      <p:cBhvr>
                                        <p:cTn id="18" dur="500" fill="hold"/>
                                        <p:tgtEl>
                                          <p:spTgt spid="28"/>
                                        </p:tgtEl>
                                        <p:attrNameLst>
                                          <p:attrName>ppt_x</p:attrName>
                                        </p:attrNameLst>
                                      </p:cBhvr>
                                      <p:tavLst>
                                        <p:tav tm="0">
                                          <p:val>
                                            <p:strVal val="#ppt_x-#ppt_w/2"/>
                                          </p:val>
                                        </p:tav>
                                        <p:tav tm="100000">
                                          <p:val>
                                            <p:strVal val="#ppt_x"/>
                                          </p:val>
                                        </p:tav>
                                      </p:tavLst>
                                    </p:anim>
                                    <p:anim calcmode="lin" valueType="num">
                                      <p:cBhvr>
                                        <p:cTn id="19" dur="500" fill="hold"/>
                                        <p:tgtEl>
                                          <p:spTgt spid="28"/>
                                        </p:tgtEl>
                                        <p:attrNameLst>
                                          <p:attrName>ppt_y</p:attrName>
                                        </p:attrNameLst>
                                      </p:cBhvr>
                                      <p:tavLst>
                                        <p:tav tm="0">
                                          <p:val>
                                            <p:strVal val="#ppt_y"/>
                                          </p:val>
                                        </p:tav>
                                        <p:tav tm="100000">
                                          <p:val>
                                            <p:strVal val="#ppt_y"/>
                                          </p:val>
                                        </p:tav>
                                      </p:tavLst>
                                    </p:anim>
                                    <p:anim calcmode="lin" valueType="num">
                                      <p:cBhvr>
                                        <p:cTn id="20" dur="500" fill="hold"/>
                                        <p:tgtEl>
                                          <p:spTgt spid="28"/>
                                        </p:tgtEl>
                                        <p:attrNameLst>
                                          <p:attrName>ppt_w</p:attrName>
                                        </p:attrNameLst>
                                      </p:cBhvr>
                                      <p:tavLst>
                                        <p:tav tm="0">
                                          <p:val>
                                            <p:fltVal val="0"/>
                                          </p:val>
                                        </p:tav>
                                        <p:tav tm="100000">
                                          <p:val>
                                            <p:strVal val="#ppt_w"/>
                                          </p:val>
                                        </p:tav>
                                      </p:tavLst>
                                    </p:anim>
                                    <p:anim calcmode="lin" valueType="num">
                                      <p:cBhvr>
                                        <p:cTn id="21" dur="500" fill="hold"/>
                                        <p:tgtEl>
                                          <p:spTgt spid="28"/>
                                        </p:tgtEl>
                                        <p:attrNameLst>
                                          <p:attrName>ppt_h</p:attrName>
                                        </p:attrNameLst>
                                      </p:cBhvr>
                                      <p:tavLst>
                                        <p:tav tm="0">
                                          <p:val>
                                            <p:strVal val="#ppt_h"/>
                                          </p:val>
                                        </p:tav>
                                        <p:tav tm="100000">
                                          <p:val>
                                            <p:strVal val="#ppt_h"/>
                                          </p:val>
                                        </p:tav>
                                      </p:tavLst>
                                    </p:anim>
                                  </p:childTnLst>
                                </p:cTn>
                              </p:par>
                            </p:childTnLst>
                          </p:cTn>
                        </p:par>
                        <p:par>
                          <p:cTn id="22" fill="hold">
                            <p:stCondLst>
                              <p:cond delay="2500"/>
                            </p:stCondLst>
                            <p:childTnLst>
                              <p:par>
                                <p:cTn id="23" presetID="1" presetClass="entr" presetSubtype="0" fill="hold" grpId="0" nodeType="afterEffect">
                                  <p:stCondLst>
                                    <p:cond delay="0"/>
                                  </p:stCondLst>
                                  <p:childTnLst>
                                    <p:set>
                                      <p:cBhvr>
                                        <p:cTn id="24" dur="1" fill="hold">
                                          <p:stCondLst>
                                            <p:cond delay="499"/>
                                          </p:stCondLst>
                                        </p:cTn>
                                        <p:tgtEl>
                                          <p:spTgt spid="26"/>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grpId="0" nodeType="afterEffect">
                                  <p:stCondLst>
                                    <p:cond delay="0"/>
                                  </p:stCondLst>
                                  <p:childTnLst>
                                    <p:set>
                                      <p:cBhvr>
                                        <p:cTn id="27" dur="1" fill="hold">
                                          <p:stCondLst>
                                            <p:cond delay="499"/>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utoUpdateAnimBg="0"/>
      <p:bldP spid="26" grpId="0" animBg="1"/>
      <p:bldP spid="27" grpId="0" autoUpdateAnimBg="0"/>
      <p:bldP spid="28"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lstStyle/>
          <a:p>
            <a:r>
              <a:rPr lang="zh-TW" altLang="en-US" b="1" dirty="0" smtClean="0">
                <a:solidFill>
                  <a:srgbClr val="00CC00"/>
                </a:solidFill>
              </a:rPr>
              <a:t>重溫</a:t>
            </a:r>
            <a:endParaRPr lang="zh-TW" altLang="en-US" b="1" dirty="0"/>
          </a:p>
        </p:txBody>
      </p:sp>
      <p:sp>
        <p:nvSpPr>
          <p:cNvPr id="3" name="內容版面配置區 2"/>
          <p:cNvSpPr>
            <a:spLocks noGrp="1"/>
          </p:cNvSpPr>
          <p:nvPr>
            <p:ph sz="quarter" idx="1"/>
          </p:nvPr>
        </p:nvSpPr>
        <p:spPr/>
        <p:txBody>
          <a:bodyPr/>
          <a:lstStyle/>
          <a:p>
            <a:r>
              <a:rPr lang="zh-TW" altLang="en-US" b="1" dirty="0" smtClean="0">
                <a:solidFill>
                  <a:srgbClr val="0000FF"/>
                </a:solidFill>
              </a:rPr>
              <a:t>影響</a:t>
            </a:r>
            <a:r>
              <a:rPr lang="zh-TW" altLang="en-US" b="1" dirty="0" smtClean="0">
                <a:solidFill>
                  <a:srgbClr val="FF0000"/>
                </a:solidFill>
              </a:rPr>
              <a:t>需求</a:t>
            </a:r>
            <a:r>
              <a:rPr lang="zh-TW" altLang="en-US" b="1" dirty="0" smtClean="0">
                <a:solidFill>
                  <a:srgbClr val="0000FF"/>
                </a:solidFill>
              </a:rPr>
              <a:t>改變</a:t>
            </a:r>
            <a:r>
              <a:rPr lang="zh-TW" altLang="en-US" b="1" dirty="0" smtClean="0">
                <a:solidFill>
                  <a:srgbClr val="0000FF"/>
                </a:solidFill>
              </a:rPr>
              <a:t>的因素：</a:t>
            </a:r>
            <a:endParaRPr lang="en-US" altLang="zh-TW" b="1" dirty="0" smtClean="0">
              <a:solidFill>
                <a:srgbClr val="0000FF"/>
              </a:solidFill>
            </a:endParaRPr>
          </a:p>
          <a:p>
            <a:endParaRPr lang="zh-TW" altLang="en-US" dirty="0"/>
          </a:p>
        </p:txBody>
      </p:sp>
      <p:graphicFrame>
        <p:nvGraphicFramePr>
          <p:cNvPr id="5" name="資料庫圖表 4"/>
          <p:cNvGraphicFramePr/>
          <p:nvPr>
            <p:extLst>
              <p:ext uri="{D42A27DB-BD31-4B8C-83A1-F6EECF244321}">
                <p14:modId xmlns:p14="http://schemas.microsoft.com/office/powerpoint/2010/main" val="2827214968"/>
              </p:ext>
            </p:extLst>
          </p:nvPr>
        </p:nvGraphicFramePr>
        <p:xfrm>
          <a:off x="928662" y="221455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3" descr="C:\Users\Simon Wong\Desktop\SupplyDemand.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439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
        <p:nvSpPr>
          <p:cNvPr id="2" name="標題 1"/>
          <p:cNvSpPr>
            <a:spLocks noGrp="1"/>
          </p:cNvSpPr>
          <p:nvPr>
            <p:ph type="title"/>
          </p:nvPr>
        </p:nvSpPr>
        <p:spPr/>
        <p:txBody>
          <a:bodyPr/>
          <a:lstStyle/>
          <a:p>
            <a:r>
              <a:rPr lang="zh-TW" altLang="en-US" b="1" dirty="0" smtClean="0">
                <a:solidFill>
                  <a:srgbClr val="00CC00"/>
                </a:solidFill>
              </a:rPr>
              <a:t>重溫</a:t>
            </a:r>
            <a:endParaRPr lang="zh-TW" altLang="en-US" b="1" dirty="0"/>
          </a:p>
        </p:txBody>
      </p:sp>
      <p:sp>
        <p:nvSpPr>
          <p:cNvPr id="3" name="內容版面配置區 2"/>
          <p:cNvSpPr>
            <a:spLocks noGrp="1"/>
          </p:cNvSpPr>
          <p:nvPr>
            <p:ph sz="quarter" idx="1"/>
          </p:nvPr>
        </p:nvSpPr>
        <p:spPr/>
        <p:txBody>
          <a:bodyPr/>
          <a:lstStyle/>
          <a:p>
            <a:r>
              <a:rPr lang="zh-TW" altLang="en-US" b="1" dirty="0" smtClean="0">
                <a:solidFill>
                  <a:srgbClr val="0000FF"/>
                </a:solidFill>
              </a:rPr>
              <a:t>影響</a:t>
            </a:r>
            <a:r>
              <a:rPr lang="zh-TW" altLang="en-US" b="1" dirty="0" smtClean="0">
                <a:solidFill>
                  <a:srgbClr val="FF0000"/>
                </a:solidFill>
              </a:rPr>
              <a:t>供給</a:t>
            </a:r>
            <a:r>
              <a:rPr lang="zh-TW" altLang="en-US" b="1" dirty="0" smtClean="0">
                <a:solidFill>
                  <a:srgbClr val="0000FF"/>
                </a:solidFill>
              </a:rPr>
              <a:t>改變</a:t>
            </a:r>
            <a:r>
              <a:rPr lang="zh-TW" altLang="en-US" b="1" dirty="0" smtClean="0">
                <a:solidFill>
                  <a:srgbClr val="0000FF"/>
                </a:solidFill>
              </a:rPr>
              <a:t>的因素：</a:t>
            </a:r>
            <a:endParaRPr lang="en-US" altLang="zh-TW" b="1" dirty="0" smtClean="0">
              <a:solidFill>
                <a:srgbClr val="0000FF"/>
              </a:solidFill>
            </a:endParaRPr>
          </a:p>
          <a:p>
            <a:endParaRPr lang="zh-TW" altLang="en-US" dirty="0"/>
          </a:p>
        </p:txBody>
      </p:sp>
      <p:graphicFrame>
        <p:nvGraphicFramePr>
          <p:cNvPr id="5" name="資料庫圖表 4"/>
          <p:cNvGraphicFramePr/>
          <p:nvPr/>
        </p:nvGraphicFramePr>
        <p:xfrm>
          <a:off x="928662" y="2214554"/>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Picture 3" descr="C:\Users\Simon Wong\Desktop\SupplyDemand.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095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Q2</a:t>
            </a:r>
            <a:r>
              <a:rPr lang="zh-TW" altLang="en-US" dirty="0" smtClean="0"/>
              <a:t>：</a:t>
            </a:r>
            <a:r>
              <a:rPr lang="en-US" altLang="zh-TW" dirty="0" smtClean="0"/>
              <a:t>MC</a:t>
            </a:r>
            <a:endParaRPr lang="zh-HK" altLang="en-US" dirty="0"/>
          </a:p>
        </p:txBody>
      </p:sp>
      <p:sp>
        <p:nvSpPr>
          <p:cNvPr id="3" name="內容版面配置區 2"/>
          <p:cNvSpPr>
            <a:spLocks noGrp="1"/>
          </p:cNvSpPr>
          <p:nvPr>
            <p:ph sz="quarter" idx="1"/>
          </p:nvPr>
        </p:nvSpPr>
        <p:spPr/>
        <p:txBody>
          <a:bodyPr/>
          <a:lstStyle/>
          <a:p>
            <a:r>
              <a:rPr lang="zh-TW" altLang="en-US" dirty="0" smtClean="0"/>
              <a:t>物品</a:t>
            </a:r>
            <a:r>
              <a:rPr lang="en-US" altLang="zh-TW" dirty="0" smtClean="0"/>
              <a:t>X</a:t>
            </a:r>
            <a:r>
              <a:rPr lang="zh-TW" altLang="en-US" dirty="0" smtClean="0"/>
              <a:t>和物品</a:t>
            </a:r>
            <a:r>
              <a:rPr lang="en-US" altLang="zh-TW" dirty="0" smtClean="0"/>
              <a:t>Y</a:t>
            </a:r>
            <a:r>
              <a:rPr lang="zh-TW" altLang="en-US" dirty="0" smtClean="0"/>
              <a:t>是代替品，當物品</a:t>
            </a:r>
            <a:r>
              <a:rPr lang="en-US" altLang="zh-TW" dirty="0" smtClean="0"/>
              <a:t>X</a:t>
            </a:r>
            <a:r>
              <a:rPr lang="zh-TW" altLang="en-US" dirty="0" smtClean="0"/>
              <a:t>的價格上升，</a:t>
            </a:r>
            <a:endParaRPr lang="en-US" altLang="zh-TW" dirty="0" smtClean="0"/>
          </a:p>
          <a:p>
            <a:endParaRPr lang="en-US" altLang="zh-HK" dirty="0"/>
          </a:p>
          <a:p>
            <a:r>
              <a:rPr lang="en-US" altLang="zh-TW" dirty="0" smtClean="0"/>
              <a:t>A.</a:t>
            </a:r>
            <a:r>
              <a:rPr lang="zh-TW" altLang="en-US" dirty="0" smtClean="0"/>
              <a:t> 物品</a:t>
            </a:r>
            <a:r>
              <a:rPr lang="en-US" altLang="zh-TW" dirty="0" smtClean="0"/>
              <a:t>Y</a:t>
            </a:r>
            <a:r>
              <a:rPr lang="zh-TW" altLang="en-US" dirty="0" smtClean="0"/>
              <a:t>的需求會下降</a:t>
            </a:r>
            <a:endParaRPr lang="en-US" altLang="zh-TW" dirty="0" smtClean="0"/>
          </a:p>
          <a:p>
            <a:r>
              <a:rPr lang="en-US" altLang="zh-TW" dirty="0" smtClean="0"/>
              <a:t>B.</a:t>
            </a:r>
            <a:r>
              <a:rPr lang="zh-TW" altLang="en-US" dirty="0" smtClean="0"/>
              <a:t> 物品</a:t>
            </a:r>
            <a:r>
              <a:rPr lang="en-US" altLang="zh-TW" dirty="0" smtClean="0"/>
              <a:t>Y</a:t>
            </a:r>
            <a:r>
              <a:rPr lang="zh-TW" altLang="en-US" dirty="0" smtClean="0"/>
              <a:t>的需求會上升</a:t>
            </a:r>
            <a:endParaRPr lang="en-US" altLang="zh-TW" dirty="0" smtClean="0"/>
          </a:p>
          <a:p>
            <a:r>
              <a:rPr lang="en-US" altLang="zh-TW" dirty="0" smtClean="0"/>
              <a:t>C.</a:t>
            </a:r>
            <a:r>
              <a:rPr lang="zh-TW" altLang="en-US" dirty="0" smtClean="0"/>
              <a:t> 物品</a:t>
            </a:r>
            <a:r>
              <a:rPr lang="en-US" altLang="zh-TW" dirty="0" smtClean="0"/>
              <a:t>Y</a:t>
            </a:r>
            <a:r>
              <a:rPr lang="zh-TW" altLang="en-US" dirty="0" smtClean="0"/>
              <a:t>的需求量會下降</a:t>
            </a:r>
            <a:endParaRPr lang="en-US" altLang="zh-TW" dirty="0" smtClean="0"/>
          </a:p>
          <a:p>
            <a:r>
              <a:rPr lang="en-US" altLang="zh-TW" dirty="0" smtClean="0"/>
              <a:t>D.</a:t>
            </a:r>
            <a:r>
              <a:rPr lang="zh-TW" altLang="en-US" dirty="0" smtClean="0"/>
              <a:t> 物品</a:t>
            </a:r>
            <a:r>
              <a:rPr lang="en-US" altLang="zh-TW" dirty="0" smtClean="0"/>
              <a:t>Y</a:t>
            </a:r>
            <a:r>
              <a:rPr lang="zh-TW" altLang="en-US" dirty="0" smtClean="0"/>
              <a:t>的需求量會上升</a:t>
            </a:r>
            <a:endParaRPr lang="zh-HK" altLang="en-US" dirty="0"/>
          </a:p>
        </p:txBody>
      </p:sp>
      <p:pic>
        <p:nvPicPr>
          <p:cNvPr id="5"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2992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Q3</a:t>
            </a:r>
            <a:r>
              <a:rPr lang="zh-TW" altLang="en-US" dirty="0" smtClean="0"/>
              <a:t>：</a:t>
            </a:r>
            <a:r>
              <a:rPr lang="en-US" altLang="zh-TW" dirty="0" smtClean="0"/>
              <a:t>MC</a:t>
            </a:r>
            <a:endParaRPr lang="zh-HK" altLang="en-US" dirty="0"/>
          </a:p>
        </p:txBody>
      </p:sp>
      <p:sp>
        <p:nvSpPr>
          <p:cNvPr id="3" name="內容版面配置區 2"/>
          <p:cNvSpPr>
            <a:spLocks noGrp="1"/>
          </p:cNvSpPr>
          <p:nvPr>
            <p:ph sz="quarter" idx="1"/>
          </p:nvPr>
        </p:nvSpPr>
        <p:spPr/>
        <p:txBody>
          <a:bodyPr/>
          <a:lstStyle/>
          <a:p>
            <a:r>
              <a:rPr lang="zh-TW" altLang="en-US" dirty="0" smtClean="0"/>
              <a:t>塑膠原料是生產石油的副產品，如果石油價格下降令其供應量下降。塑膠原料的均衡價格會</a:t>
            </a:r>
            <a:r>
              <a:rPr lang="en-US" altLang="zh-TW" dirty="0" smtClean="0"/>
              <a:t>___________</a:t>
            </a:r>
            <a:r>
              <a:rPr lang="zh-TW" altLang="en-US" dirty="0" smtClean="0"/>
              <a:t>，均衡數量會</a:t>
            </a:r>
            <a:r>
              <a:rPr lang="en-US" altLang="zh-TW" dirty="0" smtClean="0"/>
              <a:t>_______________</a:t>
            </a:r>
            <a:r>
              <a:rPr lang="zh-TW" altLang="en-US" dirty="0" smtClean="0"/>
              <a:t>。</a:t>
            </a:r>
            <a:endParaRPr lang="en-US" altLang="zh-HK" dirty="0"/>
          </a:p>
          <a:p>
            <a:r>
              <a:rPr lang="en-US" altLang="zh-TW" dirty="0" smtClean="0"/>
              <a:t>A.</a:t>
            </a:r>
            <a:r>
              <a:rPr lang="zh-TW" altLang="en-US" dirty="0" smtClean="0"/>
              <a:t> 上升</a:t>
            </a:r>
            <a:r>
              <a:rPr lang="en-US" altLang="zh-TW" dirty="0" smtClean="0"/>
              <a:t>……</a:t>
            </a:r>
            <a:r>
              <a:rPr lang="zh-TW" altLang="en-US" dirty="0" smtClean="0"/>
              <a:t>上升</a:t>
            </a:r>
            <a:endParaRPr lang="en-US" altLang="zh-TW" dirty="0" smtClean="0"/>
          </a:p>
          <a:p>
            <a:r>
              <a:rPr lang="en-US" altLang="zh-TW" dirty="0" smtClean="0"/>
              <a:t>B.</a:t>
            </a:r>
            <a:r>
              <a:rPr lang="zh-TW" altLang="en-US" dirty="0" smtClean="0"/>
              <a:t> 上升</a:t>
            </a:r>
            <a:r>
              <a:rPr lang="en-US" altLang="zh-TW" dirty="0" smtClean="0"/>
              <a:t>……</a:t>
            </a:r>
            <a:r>
              <a:rPr lang="zh-TW" altLang="en-US" dirty="0" smtClean="0"/>
              <a:t>下降</a:t>
            </a:r>
            <a:endParaRPr lang="en-US" altLang="zh-TW" dirty="0" smtClean="0"/>
          </a:p>
          <a:p>
            <a:r>
              <a:rPr lang="en-US" altLang="zh-TW" dirty="0" smtClean="0"/>
              <a:t>C.</a:t>
            </a:r>
            <a:r>
              <a:rPr lang="zh-TW" altLang="en-US" dirty="0" smtClean="0"/>
              <a:t> 下降</a:t>
            </a:r>
            <a:r>
              <a:rPr lang="en-US" altLang="zh-TW" dirty="0" smtClean="0"/>
              <a:t>……</a:t>
            </a:r>
            <a:r>
              <a:rPr lang="zh-TW" altLang="en-US" dirty="0" smtClean="0"/>
              <a:t>上升</a:t>
            </a:r>
            <a:endParaRPr lang="en-US" altLang="zh-TW" dirty="0" smtClean="0"/>
          </a:p>
          <a:p>
            <a:r>
              <a:rPr lang="en-US" altLang="zh-TW" dirty="0" smtClean="0"/>
              <a:t>D.</a:t>
            </a:r>
            <a:r>
              <a:rPr lang="zh-TW" altLang="en-US" dirty="0" smtClean="0"/>
              <a:t> 下降</a:t>
            </a:r>
            <a:r>
              <a:rPr lang="en-US" altLang="zh-TW" dirty="0" smtClean="0"/>
              <a:t>……</a:t>
            </a:r>
            <a:r>
              <a:rPr lang="zh-TW" altLang="en-US" dirty="0" smtClean="0"/>
              <a:t>下降</a:t>
            </a:r>
            <a:endParaRPr lang="en-US" altLang="zh-TW" dirty="0" smtClean="0"/>
          </a:p>
          <a:p>
            <a:endParaRPr lang="en-US" altLang="zh-HK" dirty="0"/>
          </a:p>
        </p:txBody>
      </p:sp>
      <p:pic>
        <p:nvPicPr>
          <p:cNvPr id="5"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868217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需求改變</a:t>
            </a:r>
            <a:endParaRPr lang="zh-TW" altLang="en-US" b="1" dirty="0">
              <a:solidFill>
                <a:srgbClr val="00CC00"/>
              </a:solidFill>
            </a:endParaRPr>
          </a:p>
        </p:txBody>
      </p:sp>
      <p:sp>
        <p:nvSpPr>
          <p:cNvPr id="3" name="內容版面配置區 2"/>
          <p:cNvSpPr>
            <a:spLocks noGrp="1"/>
          </p:cNvSpPr>
          <p:nvPr>
            <p:ph sz="quarter" idx="1"/>
          </p:nvPr>
        </p:nvSpPr>
        <p:spPr>
          <a:xfrm>
            <a:off x="457200" y="1285860"/>
            <a:ext cx="7467600" cy="5188092"/>
          </a:xfrm>
        </p:spPr>
        <p:txBody>
          <a:bodyPr/>
          <a:lstStyle/>
          <a:p>
            <a:r>
              <a:rPr lang="zh-TW" altLang="en-US" dirty="0" smtClean="0">
                <a:solidFill>
                  <a:srgbClr val="0000FF"/>
                </a:solidFill>
              </a:rPr>
              <a:t>需求</a:t>
            </a:r>
            <a:r>
              <a:rPr lang="zh-TW" altLang="en-US" dirty="0" smtClean="0">
                <a:solidFill>
                  <a:srgbClr val="FF0000"/>
                </a:solidFill>
              </a:rPr>
              <a:t>上升</a:t>
            </a:r>
            <a:r>
              <a:rPr lang="zh-TW" altLang="en-US" dirty="0" smtClean="0"/>
              <a:t>而</a:t>
            </a:r>
            <a:r>
              <a:rPr lang="zh-TW" altLang="en-US" dirty="0" smtClean="0">
                <a:solidFill>
                  <a:srgbClr val="0000FF"/>
                </a:solidFill>
              </a:rPr>
              <a:t>供給</a:t>
            </a:r>
            <a:r>
              <a:rPr lang="zh-TW" altLang="en-US" dirty="0" smtClean="0">
                <a:solidFill>
                  <a:srgbClr val="FF0000"/>
                </a:solidFill>
              </a:rPr>
              <a:t>不變</a:t>
            </a:r>
            <a:r>
              <a:rPr lang="zh-TW" altLang="en-US" dirty="0" smtClean="0"/>
              <a:t>會使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endParaRPr lang="zh-TW" altLang="en-US" dirty="0"/>
          </a:p>
        </p:txBody>
      </p:sp>
      <p:sp>
        <p:nvSpPr>
          <p:cNvPr id="4" name="文字方塊 3"/>
          <p:cNvSpPr txBox="1"/>
          <p:nvPr/>
        </p:nvSpPr>
        <p:spPr>
          <a:xfrm>
            <a:off x="5643570" y="1244582"/>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5" name="文字方塊 4"/>
          <p:cNvSpPr txBox="1"/>
          <p:nvPr/>
        </p:nvSpPr>
        <p:spPr>
          <a:xfrm>
            <a:off x="1285852" y="1615154"/>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cxnSp>
        <p:nvCxnSpPr>
          <p:cNvPr id="7" name="直線接點 6"/>
          <p:cNvCxnSpPr/>
          <p:nvPr/>
        </p:nvCxnSpPr>
        <p:spPr>
          <a:xfrm rot="5400000">
            <a:off x="-1071602" y="4500570"/>
            <a:ext cx="385765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857224" y="6429396"/>
            <a:ext cx="578647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V="1">
            <a:off x="1214414" y="2643182"/>
            <a:ext cx="4786346" cy="364333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214414" y="2786058"/>
            <a:ext cx="4143404" cy="350046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2714612" y="2285992"/>
            <a:ext cx="4000528" cy="3429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00034" y="2214554"/>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7" name="文字方塊 16"/>
          <p:cNvSpPr txBox="1"/>
          <p:nvPr/>
        </p:nvSpPr>
        <p:spPr>
          <a:xfrm>
            <a:off x="571472" y="6286520"/>
            <a:ext cx="312906" cy="369332"/>
          </a:xfrm>
          <a:prstGeom prst="rect">
            <a:avLst/>
          </a:prstGeom>
          <a:noFill/>
        </p:spPr>
        <p:txBody>
          <a:bodyPr wrap="none" rtlCol="0">
            <a:spAutoFit/>
          </a:bodyPr>
          <a:lstStyle/>
          <a:p>
            <a:r>
              <a:rPr lang="en-US" altLang="zh-TW" dirty="0" smtClean="0"/>
              <a:t>0</a:t>
            </a:r>
            <a:endParaRPr lang="zh-TW" altLang="en-US" dirty="0"/>
          </a:p>
        </p:txBody>
      </p:sp>
      <p:sp>
        <p:nvSpPr>
          <p:cNvPr id="19" name="文字方塊 18"/>
          <p:cNvSpPr txBox="1"/>
          <p:nvPr/>
        </p:nvSpPr>
        <p:spPr>
          <a:xfrm>
            <a:off x="6715140" y="6215082"/>
            <a:ext cx="646331" cy="369332"/>
          </a:xfrm>
          <a:prstGeom prst="rect">
            <a:avLst/>
          </a:prstGeom>
          <a:noFill/>
        </p:spPr>
        <p:txBody>
          <a:bodyPr wrap="none" rtlCol="0">
            <a:spAutoFit/>
          </a:bodyPr>
          <a:lstStyle/>
          <a:p>
            <a:r>
              <a:rPr lang="zh-TW" altLang="en-US" dirty="0" smtClean="0"/>
              <a:t>數量</a:t>
            </a:r>
            <a:endParaRPr lang="zh-TW" altLang="en-US" dirty="0"/>
          </a:p>
        </p:txBody>
      </p:sp>
      <p:sp>
        <p:nvSpPr>
          <p:cNvPr id="20" name="文字方塊 19"/>
          <p:cNvSpPr txBox="1"/>
          <p:nvPr/>
        </p:nvSpPr>
        <p:spPr>
          <a:xfrm>
            <a:off x="6143636" y="2285992"/>
            <a:ext cx="330540" cy="369332"/>
          </a:xfrm>
          <a:prstGeom prst="rect">
            <a:avLst/>
          </a:prstGeom>
          <a:noFill/>
        </p:spPr>
        <p:txBody>
          <a:bodyPr wrap="none" rtlCol="0">
            <a:spAutoFit/>
          </a:bodyPr>
          <a:lstStyle/>
          <a:p>
            <a:r>
              <a:rPr lang="en-US" altLang="zh-TW" dirty="0" smtClean="0"/>
              <a:t>S</a:t>
            </a:r>
            <a:endParaRPr lang="zh-TW" altLang="en-US" dirty="0"/>
          </a:p>
        </p:txBody>
      </p:sp>
      <p:sp>
        <p:nvSpPr>
          <p:cNvPr id="21" name="文字方塊 20"/>
          <p:cNvSpPr txBox="1"/>
          <p:nvPr/>
        </p:nvSpPr>
        <p:spPr>
          <a:xfrm>
            <a:off x="5286380" y="6000768"/>
            <a:ext cx="449162" cy="369332"/>
          </a:xfrm>
          <a:prstGeom prst="rect">
            <a:avLst/>
          </a:prstGeom>
          <a:noFill/>
        </p:spPr>
        <p:txBody>
          <a:bodyPr wrap="none" rtlCol="0">
            <a:spAutoFit/>
          </a:bodyPr>
          <a:lstStyle/>
          <a:p>
            <a:r>
              <a:rPr lang="en-US" altLang="zh-TW" dirty="0" smtClean="0"/>
              <a:t>D</a:t>
            </a:r>
            <a:r>
              <a:rPr lang="en-US" altLang="zh-TW" baseline="-25000" dirty="0" smtClean="0"/>
              <a:t>1</a:t>
            </a:r>
            <a:endParaRPr lang="zh-TW" altLang="en-US" baseline="-25000" dirty="0"/>
          </a:p>
        </p:txBody>
      </p:sp>
      <p:sp>
        <p:nvSpPr>
          <p:cNvPr id="22" name="文字方塊 21"/>
          <p:cNvSpPr txBox="1"/>
          <p:nvPr/>
        </p:nvSpPr>
        <p:spPr>
          <a:xfrm>
            <a:off x="6715140" y="5500702"/>
            <a:ext cx="449162" cy="369332"/>
          </a:xfrm>
          <a:prstGeom prst="rect">
            <a:avLst/>
          </a:prstGeom>
          <a:noFill/>
        </p:spPr>
        <p:txBody>
          <a:bodyPr wrap="none" rtlCol="0">
            <a:spAutoFit/>
          </a:bodyPr>
          <a:lstStyle/>
          <a:p>
            <a:r>
              <a:rPr lang="en-US" altLang="zh-TW" dirty="0" smtClean="0"/>
              <a:t>D</a:t>
            </a:r>
            <a:r>
              <a:rPr lang="en-US" altLang="zh-TW" baseline="-25000" dirty="0" smtClean="0"/>
              <a:t>2</a:t>
            </a:r>
            <a:endParaRPr lang="zh-TW" altLang="en-US" baseline="-25000" dirty="0"/>
          </a:p>
        </p:txBody>
      </p:sp>
      <p:cxnSp>
        <p:nvCxnSpPr>
          <p:cNvPr id="28" name="直線接點 27"/>
          <p:cNvCxnSpPr/>
          <p:nvPr/>
        </p:nvCxnSpPr>
        <p:spPr>
          <a:xfrm rot="10800000">
            <a:off x="857224" y="4628932"/>
            <a:ext cx="257176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文字方塊 28"/>
          <p:cNvSpPr txBox="1"/>
          <p:nvPr/>
        </p:nvSpPr>
        <p:spPr>
          <a:xfrm>
            <a:off x="428596" y="4416990"/>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cxnSp>
        <p:nvCxnSpPr>
          <p:cNvPr id="31" name="直線接點 30"/>
          <p:cNvCxnSpPr/>
          <p:nvPr/>
        </p:nvCxnSpPr>
        <p:spPr>
          <a:xfrm rot="5400000">
            <a:off x="2536017" y="5536421"/>
            <a:ext cx="178595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文字方塊 31"/>
          <p:cNvSpPr txBox="1"/>
          <p:nvPr/>
        </p:nvSpPr>
        <p:spPr>
          <a:xfrm>
            <a:off x="3214678" y="638698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34" name="直線單箭頭接點 33"/>
          <p:cNvCxnSpPr/>
          <p:nvPr/>
        </p:nvCxnSpPr>
        <p:spPr>
          <a:xfrm>
            <a:off x="1785918" y="2928934"/>
            <a:ext cx="150019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p:nvPr/>
        </p:nvCxnSpPr>
        <p:spPr>
          <a:xfrm>
            <a:off x="4643438" y="5500702"/>
            <a:ext cx="157163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接點 39"/>
          <p:cNvCxnSpPr/>
          <p:nvPr/>
        </p:nvCxnSpPr>
        <p:spPr>
          <a:xfrm rot="10800000">
            <a:off x="857224" y="3786190"/>
            <a:ext cx="36433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接點 41"/>
          <p:cNvCxnSpPr/>
          <p:nvPr/>
        </p:nvCxnSpPr>
        <p:spPr>
          <a:xfrm rot="5400000">
            <a:off x="3179753" y="5107793"/>
            <a:ext cx="2642412"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428596" y="3643314"/>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45" name="文字方塊 44"/>
          <p:cNvSpPr txBox="1"/>
          <p:nvPr/>
        </p:nvSpPr>
        <p:spPr>
          <a:xfrm>
            <a:off x="4286248" y="6388118"/>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cxnSp>
        <p:nvCxnSpPr>
          <p:cNvPr id="47" name="直線單箭頭接點 46"/>
          <p:cNvCxnSpPr>
            <a:stCxn id="29" idx="0"/>
            <a:endCxn id="44" idx="2"/>
          </p:cNvCxnSpPr>
          <p:nvPr/>
        </p:nvCxnSpPr>
        <p:spPr>
          <a:xfrm rot="5400000" flipH="1" flipV="1">
            <a:off x="438181" y="4214818"/>
            <a:ext cx="40434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a:stCxn id="32" idx="3"/>
            <a:endCxn id="45" idx="1"/>
          </p:cNvCxnSpPr>
          <p:nvPr/>
        </p:nvCxnSpPr>
        <p:spPr>
          <a:xfrm>
            <a:off x="3663840" y="6571652"/>
            <a:ext cx="622408" cy="11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3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110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9"/>
                                        </p:tgtEl>
                                        <p:attrNameLst>
                                          <p:attrName>style.visibility</p:attrName>
                                        </p:attrNameLst>
                                      </p:cBhvr>
                                      <p:to>
                                        <p:strVal val="visible"/>
                                      </p:to>
                                    </p:set>
                                    <p:anim calcmode="lin" valueType="num">
                                      <p:cBhvr additive="base">
                                        <p:cTn id="35" dur="500" fill="hold"/>
                                        <p:tgtEl>
                                          <p:spTgt spid="19"/>
                                        </p:tgtEl>
                                        <p:attrNameLst>
                                          <p:attrName>ppt_x</p:attrName>
                                        </p:attrNameLst>
                                      </p:cBhvr>
                                      <p:tavLst>
                                        <p:tav tm="0">
                                          <p:val>
                                            <p:strVal val="#ppt_x"/>
                                          </p:val>
                                        </p:tav>
                                        <p:tav tm="100000">
                                          <p:val>
                                            <p:strVal val="#ppt_x"/>
                                          </p:val>
                                        </p:tav>
                                      </p:tavLst>
                                    </p:anim>
                                    <p:anim calcmode="lin" valueType="num">
                                      <p:cBhvr additive="base">
                                        <p:cTn id="36" dur="500" fill="hold"/>
                                        <p:tgtEl>
                                          <p:spTgt spid="1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500" fill="hold"/>
                                        <p:tgtEl>
                                          <p:spTgt spid="17"/>
                                        </p:tgtEl>
                                        <p:attrNameLst>
                                          <p:attrName>ppt_x</p:attrName>
                                        </p:attrNameLst>
                                      </p:cBhvr>
                                      <p:tavLst>
                                        <p:tav tm="0">
                                          <p:val>
                                            <p:strVal val="#ppt_x"/>
                                          </p:val>
                                        </p:tav>
                                        <p:tav tm="100000">
                                          <p:val>
                                            <p:strVal val="#ppt_x"/>
                                          </p:val>
                                        </p:tav>
                                      </p:tavLst>
                                    </p:anim>
                                    <p:anim calcmode="lin" valueType="num">
                                      <p:cBhvr additive="base">
                                        <p:cTn id="40" dur="500" fill="hold"/>
                                        <p:tgtEl>
                                          <p:spTgt spid="17"/>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ppt_x"/>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500" fill="hold"/>
                                        <p:tgtEl>
                                          <p:spTgt spid="21"/>
                                        </p:tgtEl>
                                        <p:attrNameLst>
                                          <p:attrName>ppt_x</p:attrName>
                                        </p:attrNameLst>
                                      </p:cBhvr>
                                      <p:tavLst>
                                        <p:tav tm="0">
                                          <p:val>
                                            <p:strVal val="#ppt_x"/>
                                          </p:val>
                                        </p:tav>
                                        <p:tav tm="100000">
                                          <p:val>
                                            <p:strVal val="#ppt_x"/>
                                          </p:val>
                                        </p:tav>
                                      </p:tavLst>
                                    </p:anim>
                                    <p:anim calcmode="lin" valueType="num">
                                      <p:cBhvr additive="base">
                                        <p:cTn id="52" dur="500" fill="hold"/>
                                        <p:tgtEl>
                                          <p:spTgt spid="2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animEffect transition="in" filter="dissolve">
                                      <p:cBhvr>
                                        <p:cTn id="61" dur="500"/>
                                        <p:tgtEl>
                                          <p:spTgt spid="29"/>
                                        </p:tgtEl>
                                      </p:cBhvr>
                                    </p:animEffect>
                                  </p:childTnLst>
                                </p:cTn>
                              </p:par>
                            </p:childTnLst>
                          </p:cTn>
                        </p:par>
                      </p:childTnLst>
                    </p:cTn>
                  </p:par>
                  <p:par>
                    <p:cTn id="62" fill="hold">
                      <p:stCondLst>
                        <p:cond delay="indefinite"/>
                      </p:stCondLst>
                      <p:childTnLst>
                        <p:par>
                          <p:cTn id="63" fill="hold">
                            <p:stCondLst>
                              <p:cond delay="0"/>
                            </p:stCondLst>
                            <p:childTnLst>
                              <p:par>
                                <p:cTn id="64" presetID="12" presetClass="entr" presetSubtype="8" fill="hold" nodeType="click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slide(fromLeft)">
                                      <p:cBhvr>
                                        <p:cTn id="66" dur="500"/>
                                        <p:tgtEl>
                                          <p:spTgt spid="28"/>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1" fill="hold" nodeType="click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slide(fromTop)">
                                      <p:cBhvr>
                                        <p:cTn id="71" dur="500"/>
                                        <p:tgtEl>
                                          <p:spTgt spid="31"/>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dissolve">
                                      <p:cBhvr>
                                        <p:cTn id="76" dur="500"/>
                                        <p:tgtEl>
                                          <p:spTgt spid="32"/>
                                        </p:tgtEl>
                                      </p:cBhvr>
                                    </p:animEffect>
                                  </p:childTnLst>
                                </p:cTn>
                              </p:par>
                            </p:childTnLst>
                          </p:cTn>
                        </p:par>
                      </p:childTnLst>
                    </p:cTn>
                  </p:par>
                  <p:par>
                    <p:cTn id="77" fill="hold">
                      <p:stCondLst>
                        <p:cond delay="indefinite"/>
                      </p:stCondLst>
                      <p:childTnLst>
                        <p:par>
                          <p:cTn id="78" fill="hold">
                            <p:stCondLst>
                              <p:cond delay="0"/>
                            </p:stCondLst>
                            <p:childTnLst>
                              <p:par>
                                <p:cTn id="79" presetID="12" presetClass="entr" presetSubtype="8" fill="hold" nodeType="click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slide(fromLeft)">
                                      <p:cBhvr>
                                        <p:cTn id="81" dur="500"/>
                                        <p:tgtEl>
                                          <p:spTgt spid="34"/>
                                        </p:tgtEl>
                                      </p:cBhvr>
                                    </p:animEffect>
                                  </p:childTnLst>
                                </p:cTn>
                              </p:par>
                              <p:par>
                                <p:cTn id="82" presetID="12" presetClass="entr" presetSubtype="8" fill="hold" nodeType="withEffect">
                                  <p:stCondLst>
                                    <p:cond delay="0"/>
                                  </p:stCondLst>
                                  <p:childTnLst>
                                    <p:set>
                                      <p:cBhvr>
                                        <p:cTn id="83" dur="1" fill="hold">
                                          <p:stCondLst>
                                            <p:cond delay="0"/>
                                          </p:stCondLst>
                                        </p:cTn>
                                        <p:tgtEl>
                                          <p:spTgt spid="36"/>
                                        </p:tgtEl>
                                        <p:attrNameLst>
                                          <p:attrName>style.visibility</p:attrName>
                                        </p:attrNameLst>
                                      </p:cBhvr>
                                      <p:to>
                                        <p:strVal val="visible"/>
                                      </p:to>
                                    </p:set>
                                    <p:animEffect transition="in" filter="slide(fromLeft)">
                                      <p:cBhvr>
                                        <p:cTn id="84" dur="500"/>
                                        <p:tgtEl>
                                          <p:spTgt spid="36"/>
                                        </p:tgtEl>
                                      </p:cBhvr>
                                    </p:animEffect>
                                  </p:childTnLst>
                                </p:cTn>
                              </p:par>
                            </p:childTnLst>
                          </p:cTn>
                        </p:par>
                      </p:childTnLst>
                    </p:cTn>
                  </p:par>
                  <p:par>
                    <p:cTn id="85" fill="hold">
                      <p:stCondLst>
                        <p:cond delay="indefinite"/>
                      </p:stCondLst>
                      <p:childTnLst>
                        <p:par>
                          <p:cTn id="86" fill="hold">
                            <p:stCondLst>
                              <p:cond delay="0"/>
                            </p:stCondLst>
                            <p:childTnLst>
                              <p:par>
                                <p:cTn id="87" presetID="9" presetClass="entr" presetSubtype="0" fill="hold" nodeType="clickEffect">
                                  <p:stCondLst>
                                    <p:cond delay="0"/>
                                  </p:stCondLst>
                                  <p:childTnLst>
                                    <p:set>
                                      <p:cBhvr>
                                        <p:cTn id="88" dur="1" fill="hold">
                                          <p:stCondLst>
                                            <p:cond delay="0"/>
                                          </p:stCondLst>
                                        </p:cTn>
                                        <p:tgtEl>
                                          <p:spTgt spid="15"/>
                                        </p:tgtEl>
                                        <p:attrNameLst>
                                          <p:attrName>style.visibility</p:attrName>
                                        </p:attrNameLst>
                                      </p:cBhvr>
                                      <p:to>
                                        <p:strVal val="visible"/>
                                      </p:to>
                                    </p:set>
                                    <p:animEffect transition="in" filter="dissolve">
                                      <p:cBhvr>
                                        <p:cTn id="89" dur="500"/>
                                        <p:tgtEl>
                                          <p:spTgt spid="15"/>
                                        </p:tgtEl>
                                      </p:cBhvr>
                                    </p:animEffect>
                                  </p:childTnLst>
                                </p:cTn>
                              </p:par>
                              <p:par>
                                <p:cTn id="90" presetID="2" presetClass="entr" presetSubtype="4" fill="hold" grpId="0" nodeType="withEffect">
                                  <p:stCondLst>
                                    <p:cond delay="0"/>
                                  </p:stCondLst>
                                  <p:childTnLst>
                                    <p:set>
                                      <p:cBhvr>
                                        <p:cTn id="91" dur="1" fill="hold">
                                          <p:stCondLst>
                                            <p:cond delay="0"/>
                                          </p:stCondLst>
                                        </p:cTn>
                                        <p:tgtEl>
                                          <p:spTgt spid="22"/>
                                        </p:tgtEl>
                                        <p:attrNameLst>
                                          <p:attrName>style.visibility</p:attrName>
                                        </p:attrNameLst>
                                      </p:cBhvr>
                                      <p:to>
                                        <p:strVal val="visible"/>
                                      </p:to>
                                    </p:set>
                                    <p:anim calcmode="lin" valueType="num">
                                      <p:cBhvr additive="base">
                                        <p:cTn id="92" dur="500" fill="hold"/>
                                        <p:tgtEl>
                                          <p:spTgt spid="22"/>
                                        </p:tgtEl>
                                        <p:attrNameLst>
                                          <p:attrName>ppt_x</p:attrName>
                                        </p:attrNameLst>
                                      </p:cBhvr>
                                      <p:tavLst>
                                        <p:tav tm="0">
                                          <p:val>
                                            <p:strVal val="#ppt_x"/>
                                          </p:val>
                                        </p:tav>
                                        <p:tav tm="100000">
                                          <p:val>
                                            <p:strVal val="#ppt_x"/>
                                          </p:val>
                                        </p:tav>
                                      </p:tavLst>
                                    </p:anim>
                                    <p:anim calcmode="lin" valueType="num">
                                      <p:cBhvr additive="base">
                                        <p:cTn id="9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12" presetClass="entr" presetSubtype="4" fill="hold" nodeType="click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slide(fromBottom)">
                                      <p:cBhvr>
                                        <p:cTn id="98" dur="500"/>
                                        <p:tgtEl>
                                          <p:spTgt spid="47"/>
                                        </p:tgtEl>
                                      </p:cBhvr>
                                    </p:animEffect>
                                  </p:childTnLst>
                                </p:cTn>
                              </p:par>
                            </p:childTnLst>
                          </p:cTn>
                        </p:par>
                      </p:childTnLst>
                    </p:cTn>
                  </p:par>
                  <p:par>
                    <p:cTn id="99" fill="hold">
                      <p:stCondLst>
                        <p:cond delay="indefinite"/>
                      </p:stCondLst>
                      <p:childTnLst>
                        <p:par>
                          <p:cTn id="100" fill="hold">
                            <p:stCondLst>
                              <p:cond delay="0"/>
                            </p:stCondLst>
                            <p:childTnLst>
                              <p:par>
                                <p:cTn id="101" presetID="9" presetClass="entr" presetSubtype="0" fill="hold" grpId="0" nodeType="click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dissolve">
                                      <p:cBhvr>
                                        <p:cTn id="103" dur="500"/>
                                        <p:tgtEl>
                                          <p:spTgt spid="44"/>
                                        </p:tgtEl>
                                      </p:cBhvr>
                                    </p:animEffect>
                                  </p:childTnLst>
                                </p:cTn>
                              </p:par>
                            </p:childTnLst>
                          </p:cTn>
                        </p:par>
                      </p:childTnLst>
                    </p:cTn>
                  </p:par>
                  <p:par>
                    <p:cTn id="104" fill="hold">
                      <p:stCondLst>
                        <p:cond delay="indefinite"/>
                      </p:stCondLst>
                      <p:childTnLst>
                        <p:par>
                          <p:cTn id="105" fill="hold">
                            <p:stCondLst>
                              <p:cond delay="0"/>
                            </p:stCondLst>
                            <p:childTnLst>
                              <p:par>
                                <p:cTn id="106" presetID="12" presetClass="entr" presetSubtype="8" fill="hold" nodeType="clickEffect">
                                  <p:stCondLst>
                                    <p:cond delay="0"/>
                                  </p:stCondLst>
                                  <p:childTnLst>
                                    <p:set>
                                      <p:cBhvr>
                                        <p:cTn id="107" dur="1" fill="hold">
                                          <p:stCondLst>
                                            <p:cond delay="0"/>
                                          </p:stCondLst>
                                        </p:cTn>
                                        <p:tgtEl>
                                          <p:spTgt spid="40"/>
                                        </p:tgtEl>
                                        <p:attrNameLst>
                                          <p:attrName>style.visibility</p:attrName>
                                        </p:attrNameLst>
                                      </p:cBhvr>
                                      <p:to>
                                        <p:strVal val="visible"/>
                                      </p:to>
                                    </p:set>
                                    <p:animEffect transition="in" filter="slide(fromLeft)">
                                      <p:cBhvr>
                                        <p:cTn id="108" dur="500"/>
                                        <p:tgtEl>
                                          <p:spTgt spid="40"/>
                                        </p:tgtEl>
                                      </p:cBhvr>
                                    </p:animEffect>
                                  </p:childTnLst>
                                </p:cTn>
                              </p:par>
                            </p:childTnLst>
                          </p:cTn>
                        </p:par>
                      </p:childTnLst>
                    </p:cTn>
                  </p:par>
                  <p:par>
                    <p:cTn id="109" fill="hold">
                      <p:stCondLst>
                        <p:cond delay="indefinite"/>
                      </p:stCondLst>
                      <p:childTnLst>
                        <p:par>
                          <p:cTn id="110" fill="hold">
                            <p:stCondLst>
                              <p:cond delay="0"/>
                            </p:stCondLst>
                            <p:childTnLst>
                              <p:par>
                                <p:cTn id="111" presetID="12" presetClass="entr" presetSubtype="1" fill="hold" nodeType="clickEffect">
                                  <p:stCondLst>
                                    <p:cond delay="0"/>
                                  </p:stCondLst>
                                  <p:childTnLst>
                                    <p:set>
                                      <p:cBhvr>
                                        <p:cTn id="112" dur="1" fill="hold">
                                          <p:stCondLst>
                                            <p:cond delay="0"/>
                                          </p:stCondLst>
                                        </p:cTn>
                                        <p:tgtEl>
                                          <p:spTgt spid="42"/>
                                        </p:tgtEl>
                                        <p:attrNameLst>
                                          <p:attrName>style.visibility</p:attrName>
                                        </p:attrNameLst>
                                      </p:cBhvr>
                                      <p:to>
                                        <p:strVal val="visible"/>
                                      </p:to>
                                    </p:set>
                                    <p:animEffect transition="in" filter="slide(fromTop)">
                                      <p:cBhvr>
                                        <p:cTn id="113" dur="500"/>
                                        <p:tgtEl>
                                          <p:spTgt spid="42"/>
                                        </p:tgtEl>
                                      </p:cBhvr>
                                    </p:animEffect>
                                  </p:childTnLst>
                                </p:cTn>
                              </p:par>
                            </p:childTnLst>
                          </p:cTn>
                        </p:par>
                      </p:childTnLst>
                    </p:cTn>
                  </p:par>
                  <p:par>
                    <p:cTn id="114" fill="hold">
                      <p:stCondLst>
                        <p:cond delay="indefinite"/>
                      </p:stCondLst>
                      <p:childTnLst>
                        <p:par>
                          <p:cTn id="115" fill="hold">
                            <p:stCondLst>
                              <p:cond delay="0"/>
                            </p:stCondLst>
                            <p:childTnLst>
                              <p:par>
                                <p:cTn id="116" presetID="12" presetClass="entr" presetSubtype="8" fill="hold" nodeType="clickEffect">
                                  <p:stCondLst>
                                    <p:cond delay="0"/>
                                  </p:stCondLst>
                                  <p:childTnLst>
                                    <p:set>
                                      <p:cBhvr>
                                        <p:cTn id="117" dur="1" fill="hold">
                                          <p:stCondLst>
                                            <p:cond delay="0"/>
                                          </p:stCondLst>
                                        </p:cTn>
                                        <p:tgtEl>
                                          <p:spTgt spid="49"/>
                                        </p:tgtEl>
                                        <p:attrNameLst>
                                          <p:attrName>style.visibility</p:attrName>
                                        </p:attrNameLst>
                                      </p:cBhvr>
                                      <p:to>
                                        <p:strVal val="visible"/>
                                      </p:to>
                                    </p:set>
                                    <p:animEffect transition="in" filter="slide(fromLeft)">
                                      <p:cBhvr>
                                        <p:cTn id="118" dur="500"/>
                                        <p:tgtEl>
                                          <p:spTgt spid="49"/>
                                        </p:tgtEl>
                                      </p:cBhvr>
                                    </p:animEffect>
                                  </p:childTnLst>
                                </p:cTn>
                              </p:par>
                            </p:childTnLst>
                          </p:cTn>
                        </p:par>
                      </p:childTnLst>
                    </p:cTn>
                  </p:par>
                  <p:par>
                    <p:cTn id="119" fill="hold">
                      <p:stCondLst>
                        <p:cond delay="indefinite"/>
                      </p:stCondLst>
                      <p:childTnLst>
                        <p:par>
                          <p:cTn id="120" fill="hold">
                            <p:stCondLst>
                              <p:cond delay="0"/>
                            </p:stCondLst>
                            <p:childTnLst>
                              <p:par>
                                <p:cTn id="121" presetID="9" presetClass="entr" presetSubtype="0" fill="hold" grpId="0" nodeType="clickEffect">
                                  <p:stCondLst>
                                    <p:cond delay="0"/>
                                  </p:stCondLst>
                                  <p:childTnLst>
                                    <p:set>
                                      <p:cBhvr>
                                        <p:cTn id="122" dur="1" fill="hold">
                                          <p:stCondLst>
                                            <p:cond delay="0"/>
                                          </p:stCondLst>
                                        </p:cTn>
                                        <p:tgtEl>
                                          <p:spTgt spid="45"/>
                                        </p:tgtEl>
                                        <p:attrNameLst>
                                          <p:attrName>style.visibility</p:attrName>
                                        </p:attrNameLst>
                                      </p:cBhvr>
                                      <p:to>
                                        <p:strVal val="visible"/>
                                      </p:to>
                                    </p:set>
                                    <p:animEffect transition="in" filter="dissolve">
                                      <p:cBhvr>
                                        <p:cTn id="123"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16" grpId="0"/>
      <p:bldP spid="17" grpId="0"/>
      <p:bldP spid="19" grpId="0"/>
      <p:bldP spid="20" grpId="0"/>
      <p:bldP spid="21" grpId="0"/>
      <p:bldP spid="22" grpId="0"/>
      <p:bldP spid="29" grpId="0"/>
      <p:bldP spid="32" grpId="0"/>
      <p:bldP spid="44" grpId="0"/>
      <p:bldP spid="4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供給改變</a:t>
            </a:r>
            <a:endParaRPr lang="zh-TW" altLang="en-US" b="1" dirty="0">
              <a:solidFill>
                <a:srgbClr val="00CC00"/>
              </a:solidFill>
            </a:endParaRPr>
          </a:p>
        </p:txBody>
      </p:sp>
      <p:sp>
        <p:nvSpPr>
          <p:cNvPr id="3" name="內容版面配置區 2"/>
          <p:cNvSpPr>
            <a:spLocks noGrp="1"/>
          </p:cNvSpPr>
          <p:nvPr>
            <p:ph sz="quarter" idx="1"/>
          </p:nvPr>
        </p:nvSpPr>
        <p:spPr>
          <a:xfrm>
            <a:off x="457200" y="1285860"/>
            <a:ext cx="7467600" cy="5188092"/>
          </a:xfrm>
        </p:spPr>
        <p:txBody>
          <a:bodyPr/>
          <a:lstStyle/>
          <a:p>
            <a:r>
              <a:rPr lang="zh-TW" altLang="en-US" dirty="0" smtClean="0">
                <a:solidFill>
                  <a:srgbClr val="0000FF"/>
                </a:solidFill>
              </a:rPr>
              <a:t>供給</a:t>
            </a:r>
            <a:r>
              <a:rPr lang="zh-TW" altLang="en-US" dirty="0" smtClean="0">
                <a:solidFill>
                  <a:srgbClr val="FF0000"/>
                </a:solidFill>
              </a:rPr>
              <a:t>上升</a:t>
            </a:r>
            <a:r>
              <a:rPr lang="zh-TW" altLang="en-US" dirty="0" smtClean="0"/>
              <a:t>而</a:t>
            </a:r>
            <a:r>
              <a:rPr lang="zh-TW" altLang="en-US" dirty="0" smtClean="0">
                <a:solidFill>
                  <a:srgbClr val="0000FF"/>
                </a:solidFill>
              </a:rPr>
              <a:t>需求</a:t>
            </a:r>
            <a:r>
              <a:rPr lang="zh-TW" altLang="en-US" dirty="0" smtClean="0">
                <a:solidFill>
                  <a:srgbClr val="FF0000"/>
                </a:solidFill>
              </a:rPr>
              <a:t>不變</a:t>
            </a:r>
            <a:r>
              <a:rPr lang="zh-TW" altLang="en-US" dirty="0" smtClean="0"/>
              <a:t>會使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endParaRPr lang="zh-TW" altLang="en-US" dirty="0"/>
          </a:p>
        </p:txBody>
      </p:sp>
      <p:sp>
        <p:nvSpPr>
          <p:cNvPr id="4" name="文字方塊 3"/>
          <p:cNvSpPr txBox="1"/>
          <p:nvPr/>
        </p:nvSpPr>
        <p:spPr>
          <a:xfrm>
            <a:off x="5556486" y="1244582"/>
            <a:ext cx="800219" cy="461665"/>
          </a:xfrm>
          <a:prstGeom prst="rect">
            <a:avLst/>
          </a:prstGeom>
          <a:noFill/>
        </p:spPr>
        <p:txBody>
          <a:bodyPr wrap="none" rtlCol="0">
            <a:spAutoFit/>
          </a:bodyPr>
          <a:lstStyle/>
          <a:p>
            <a:r>
              <a:rPr lang="zh-TW" altLang="en-US" sz="2400" b="1" dirty="0" smtClean="0">
                <a:solidFill>
                  <a:srgbClr val="FF0000"/>
                </a:solidFill>
              </a:rPr>
              <a:t>下降</a:t>
            </a:r>
            <a:endParaRPr lang="zh-TW" altLang="en-US" sz="2400" b="1" dirty="0">
              <a:solidFill>
                <a:srgbClr val="FF0000"/>
              </a:solidFill>
            </a:endParaRPr>
          </a:p>
        </p:txBody>
      </p:sp>
      <p:sp>
        <p:nvSpPr>
          <p:cNvPr id="5" name="文字方塊 4"/>
          <p:cNvSpPr txBox="1"/>
          <p:nvPr/>
        </p:nvSpPr>
        <p:spPr>
          <a:xfrm>
            <a:off x="1285852" y="1615154"/>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cxnSp>
        <p:nvCxnSpPr>
          <p:cNvPr id="7" name="直線接點 6"/>
          <p:cNvCxnSpPr/>
          <p:nvPr/>
        </p:nvCxnSpPr>
        <p:spPr>
          <a:xfrm rot="5400000">
            <a:off x="-1071602" y="4500570"/>
            <a:ext cx="385765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857224" y="6429396"/>
            <a:ext cx="578647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V="1">
            <a:off x="1214414" y="2643182"/>
            <a:ext cx="4786346" cy="364333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214414" y="2786058"/>
            <a:ext cx="4143404" cy="350046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rot="10800000" flipV="1">
            <a:off x="3714744" y="2857496"/>
            <a:ext cx="4357718" cy="35004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00034" y="2214554"/>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7" name="文字方塊 16"/>
          <p:cNvSpPr txBox="1"/>
          <p:nvPr/>
        </p:nvSpPr>
        <p:spPr>
          <a:xfrm>
            <a:off x="571472" y="6286520"/>
            <a:ext cx="312906" cy="369332"/>
          </a:xfrm>
          <a:prstGeom prst="rect">
            <a:avLst/>
          </a:prstGeom>
          <a:noFill/>
        </p:spPr>
        <p:txBody>
          <a:bodyPr wrap="none" rtlCol="0">
            <a:spAutoFit/>
          </a:bodyPr>
          <a:lstStyle/>
          <a:p>
            <a:r>
              <a:rPr lang="en-US" altLang="zh-TW" dirty="0" smtClean="0"/>
              <a:t>0</a:t>
            </a:r>
            <a:endParaRPr lang="zh-TW" altLang="en-US" dirty="0"/>
          </a:p>
        </p:txBody>
      </p:sp>
      <p:sp>
        <p:nvSpPr>
          <p:cNvPr id="19" name="文字方塊 18"/>
          <p:cNvSpPr txBox="1"/>
          <p:nvPr/>
        </p:nvSpPr>
        <p:spPr>
          <a:xfrm>
            <a:off x="6715140" y="6215082"/>
            <a:ext cx="646331" cy="369332"/>
          </a:xfrm>
          <a:prstGeom prst="rect">
            <a:avLst/>
          </a:prstGeom>
          <a:noFill/>
        </p:spPr>
        <p:txBody>
          <a:bodyPr wrap="none" rtlCol="0">
            <a:spAutoFit/>
          </a:bodyPr>
          <a:lstStyle/>
          <a:p>
            <a:r>
              <a:rPr lang="zh-TW" altLang="en-US" dirty="0" smtClean="0"/>
              <a:t>數量</a:t>
            </a:r>
            <a:endParaRPr lang="zh-TW" altLang="en-US" dirty="0"/>
          </a:p>
        </p:txBody>
      </p:sp>
      <p:sp>
        <p:nvSpPr>
          <p:cNvPr id="20" name="文字方塊 19"/>
          <p:cNvSpPr txBox="1"/>
          <p:nvPr/>
        </p:nvSpPr>
        <p:spPr>
          <a:xfrm>
            <a:off x="6143636" y="2285992"/>
            <a:ext cx="415498" cy="369332"/>
          </a:xfrm>
          <a:prstGeom prst="rect">
            <a:avLst/>
          </a:prstGeom>
          <a:noFill/>
        </p:spPr>
        <p:txBody>
          <a:bodyPr wrap="none" rtlCol="0">
            <a:spAutoFit/>
          </a:bodyPr>
          <a:lstStyle/>
          <a:p>
            <a:r>
              <a:rPr lang="en-US" altLang="zh-TW" dirty="0" smtClean="0"/>
              <a:t>S</a:t>
            </a:r>
            <a:r>
              <a:rPr lang="en-US" altLang="zh-TW" baseline="-25000" dirty="0" smtClean="0"/>
              <a:t>1</a:t>
            </a:r>
            <a:endParaRPr lang="zh-TW" altLang="en-US" baseline="-25000" dirty="0"/>
          </a:p>
        </p:txBody>
      </p:sp>
      <p:sp>
        <p:nvSpPr>
          <p:cNvPr id="21" name="文字方塊 20"/>
          <p:cNvSpPr txBox="1"/>
          <p:nvPr/>
        </p:nvSpPr>
        <p:spPr>
          <a:xfrm>
            <a:off x="5286380" y="6000768"/>
            <a:ext cx="364202" cy="369332"/>
          </a:xfrm>
          <a:prstGeom prst="rect">
            <a:avLst/>
          </a:prstGeom>
          <a:noFill/>
        </p:spPr>
        <p:txBody>
          <a:bodyPr wrap="none" rtlCol="0">
            <a:spAutoFit/>
          </a:bodyPr>
          <a:lstStyle/>
          <a:p>
            <a:r>
              <a:rPr lang="en-US" altLang="zh-TW" dirty="0" smtClean="0"/>
              <a:t>D</a:t>
            </a:r>
            <a:endParaRPr lang="zh-TW" altLang="en-US" baseline="-25000" dirty="0"/>
          </a:p>
        </p:txBody>
      </p:sp>
      <p:cxnSp>
        <p:nvCxnSpPr>
          <p:cNvPr id="28" name="直線接點 27"/>
          <p:cNvCxnSpPr/>
          <p:nvPr/>
        </p:nvCxnSpPr>
        <p:spPr>
          <a:xfrm rot="10800000">
            <a:off x="857224" y="4628932"/>
            <a:ext cx="257176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文字方塊 28"/>
          <p:cNvSpPr txBox="1"/>
          <p:nvPr/>
        </p:nvSpPr>
        <p:spPr>
          <a:xfrm>
            <a:off x="433710" y="4488428"/>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cxnSp>
        <p:nvCxnSpPr>
          <p:cNvPr id="31" name="直線接點 30"/>
          <p:cNvCxnSpPr/>
          <p:nvPr/>
        </p:nvCxnSpPr>
        <p:spPr>
          <a:xfrm rot="5400000">
            <a:off x="2536017" y="5536421"/>
            <a:ext cx="178595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文字方塊 31"/>
          <p:cNvSpPr txBox="1"/>
          <p:nvPr/>
        </p:nvSpPr>
        <p:spPr>
          <a:xfrm>
            <a:off x="3214678" y="638698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34" name="直線單箭頭接點 33"/>
          <p:cNvCxnSpPr/>
          <p:nvPr/>
        </p:nvCxnSpPr>
        <p:spPr>
          <a:xfrm>
            <a:off x="5500694" y="3143248"/>
            <a:ext cx="150019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接點 39"/>
          <p:cNvCxnSpPr/>
          <p:nvPr/>
        </p:nvCxnSpPr>
        <p:spPr>
          <a:xfrm rot="10800000">
            <a:off x="857224" y="5641990"/>
            <a:ext cx="3714776" cy="158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433710" y="5429264"/>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45" name="文字方塊 44"/>
          <p:cNvSpPr txBox="1"/>
          <p:nvPr/>
        </p:nvSpPr>
        <p:spPr>
          <a:xfrm>
            <a:off x="4408590" y="6388118"/>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cxnSp>
        <p:nvCxnSpPr>
          <p:cNvPr id="47" name="直線單箭頭接點 46"/>
          <p:cNvCxnSpPr/>
          <p:nvPr/>
        </p:nvCxnSpPr>
        <p:spPr>
          <a:xfrm rot="16200000" flipH="1" flipV="1">
            <a:off x="422525" y="5075588"/>
            <a:ext cx="440770" cy="511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a:stCxn id="32" idx="3"/>
            <a:endCxn id="45" idx="1"/>
          </p:cNvCxnSpPr>
          <p:nvPr/>
        </p:nvCxnSpPr>
        <p:spPr>
          <a:xfrm>
            <a:off x="3663840" y="6571652"/>
            <a:ext cx="744750" cy="11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文字方塊 34"/>
          <p:cNvSpPr txBox="1"/>
          <p:nvPr/>
        </p:nvSpPr>
        <p:spPr>
          <a:xfrm>
            <a:off x="8072462" y="2500306"/>
            <a:ext cx="415498" cy="369332"/>
          </a:xfrm>
          <a:prstGeom prst="rect">
            <a:avLst/>
          </a:prstGeom>
          <a:noFill/>
        </p:spPr>
        <p:txBody>
          <a:bodyPr wrap="none" rtlCol="0">
            <a:spAutoFit/>
          </a:bodyPr>
          <a:lstStyle/>
          <a:p>
            <a:r>
              <a:rPr lang="en-US" altLang="zh-TW" dirty="0" smtClean="0"/>
              <a:t>S</a:t>
            </a:r>
            <a:r>
              <a:rPr lang="en-US" altLang="zh-TW" baseline="-25000" dirty="0" smtClean="0"/>
              <a:t>2</a:t>
            </a:r>
            <a:endParaRPr lang="zh-TW" altLang="en-US" baseline="-25000" dirty="0"/>
          </a:p>
        </p:txBody>
      </p:sp>
      <p:cxnSp>
        <p:nvCxnSpPr>
          <p:cNvPr id="46" name="直線接點 45"/>
          <p:cNvCxnSpPr/>
          <p:nvPr/>
        </p:nvCxnSpPr>
        <p:spPr>
          <a:xfrm rot="5400000">
            <a:off x="4221501" y="6036487"/>
            <a:ext cx="78581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332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dissolve">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500" fill="hold"/>
                                        <p:tgtEl>
                                          <p:spTgt spid="16"/>
                                        </p:tgtEl>
                                        <p:attrNameLst>
                                          <p:attrName>ppt_x</p:attrName>
                                        </p:attrNameLst>
                                      </p:cBhvr>
                                      <p:tavLst>
                                        <p:tav tm="0">
                                          <p:val>
                                            <p:strVal val="#ppt_x"/>
                                          </p:val>
                                        </p:tav>
                                        <p:tav tm="100000">
                                          <p:val>
                                            <p:strVal val="#ppt_x"/>
                                          </p:val>
                                        </p:tav>
                                      </p:tavLst>
                                    </p:anim>
                                    <p:anim calcmode="lin" valueType="num">
                                      <p:cBhvr additive="base">
                                        <p:cTn id="24" dur="500" fill="hold"/>
                                        <p:tgtEl>
                                          <p:spTgt spid="16"/>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21"/>
                                        </p:tgtEl>
                                        <p:attrNameLst>
                                          <p:attrName>style.visibility</p:attrName>
                                        </p:attrNameLst>
                                      </p:cBhvr>
                                      <p:to>
                                        <p:strVal val="visible"/>
                                      </p:to>
                                    </p:set>
                                    <p:anim calcmode="lin" valueType="num">
                                      <p:cBhvr additive="base">
                                        <p:cTn id="43" dur="500" fill="hold"/>
                                        <p:tgtEl>
                                          <p:spTgt spid="21"/>
                                        </p:tgtEl>
                                        <p:attrNameLst>
                                          <p:attrName>ppt_x</p:attrName>
                                        </p:attrNameLst>
                                      </p:cBhvr>
                                      <p:tavLst>
                                        <p:tav tm="0">
                                          <p:val>
                                            <p:strVal val="#ppt_x"/>
                                          </p:val>
                                        </p:tav>
                                        <p:tav tm="100000">
                                          <p:val>
                                            <p:strVal val="#ppt_x"/>
                                          </p:val>
                                        </p:tav>
                                      </p:tavLst>
                                    </p:anim>
                                    <p:anim calcmode="lin" valueType="num">
                                      <p:cBhvr additive="base">
                                        <p:cTn id="44" dur="500" fill="hold"/>
                                        <p:tgtEl>
                                          <p:spTgt spid="21"/>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additive="base">
                                        <p:cTn id="47" dur="500" fill="hold"/>
                                        <p:tgtEl>
                                          <p:spTgt spid="13"/>
                                        </p:tgtEl>
                                        <p:attrNameLst>
                                          <p:attrName>ppt_x</p:attrName>
                                        </p:attrNameLst>
                                      </p:cBhvr>
                                      <p:tavLst>
                                        <p:tav tm="0">
                                          <p:val>
                                            <p:strVal val="#ppt_x"/>
                                          </p:val>
                                        </p:tav>
                                        <p:tav tm="100000">
                                          <p:val>
                                            <p:strVal val="#ppt_x"/>
                                          </p:val>
                                        </p:tav>
                                      </p:tavLst>
                                    </p:anim>
                                    <p:anim calcmode="lin" valueType="num">
                                      <p:cBhvr additive="base">
                                        <p:cTn id="48" dur="500" fill="hold"/>
                                        <p:tgtEl>
                                          <p:spTgt spid="13"/>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1"/>
                                        </p:tgtEl>
                                        <p:attrNameLst>
                                          <p:attrName>style.visibility</p:attrName>
                                        </p:attrNameLst>
                                      </p:cBhvr>
                                      <p:to>
                                        <p:strVal val="visible"/>
                                      </p:to>
                                    </p:set>
                                    <p:anim calcmode="lin" valueType="num">
                                      <p:cBhvr additive="base">
                                        <p:cTn id="51" dur="500" fill="hold"/>
                                        <p:tgtEl>
                                          <p:spTgt spid="11"/>
                                        </p:tgtEl>
                                        <p:attrNameLst>
                                          <p:attrName>ppt_x</p:attrName>
                                        </p:attrNameLst>
                                      </p:cBhvr>
                                      <p:tavLst>
                                        <p:tav tm="0">
                                          <p:val>
                                            <p:strVal val="#ppt_x"/>
                                          </p:val>
                                        </p:tav>
                                        <p:tav tm="100000">
                                          <p:val>
                                            <p:strVal val="#ppt_x"/>
                                          </p:val>
                                        </p:tav>
                                      </p:tavLst>
                                    </p:anim>
                                    <p:anim calcmode="lin" valueType="num">
                                      <p:cBhvr additive="base">
                                        <p:cTn id="52" dur="500" fill="hold"/>
                                        <p:tgtEl>
                                          <p:spTgt spid="11"/>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additive="base">
                                        <p:cTn id="55" dur="500" fill="hold"/>
                                        <p:tgtEl>
                                          <p:spTgt spid="19"/>
                                        </p:tgtEl>
                                        <p:attrNameLst>
                                          <p:attrName>ppt_x</p:attrName>
                                        </p:attrNameLst>
                                      </p:cBhvr>
                                      <p:tavLst>
                                        <p:tav tm="0">
                                          <p:val>
                                            <p:strVal val="#ppt_x"/>
                                          </p:val>
                                        </p:tav>
                                        <p:tav tm="100000">
                                          <p:val>
                                            <p:strVal val="#ppt_x"/>
                                          </p:val>
                                        </p:tav>
                                      </p:tavLst>
                                    </p:anim>
                                    <p:anim calcmode="lin" valueType="num">
                                      <p:cBhvr additive="base">
                                        <p:cTn id="56"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9" presetClass="entr" presetSubtype="0" fill="hold" grpId="0" nodeType="clickEffect">
                                  <p:stCondLst>
                                    <p:cond delay="0"/>
                                  </p:stCondLst>
                                  <p:childTnLst>
                                    <p:set>
                                      <p:cBhvr>
                                        <p:cTn id="60" dur="1" fill="hold">
                                          <p:stCondLst>
                                            <p:cond delay="0"/>
                                          </p:stCondLst>
                                        </p:cTn>
                                        <p:tgtEl>
                                          <p:spTgt spid="29"/>
                                        </p:tgtEl>
                                        <p:attrNameLst>
                                          <p:attrName>style.visibility</p:attrName>
                                        </p:attrNameLst>
                                      </p:cBhvr>
                                      <p:to>
                                        <p:strVal val="visible"/>
                                      </p:to>
                                    </p:set>
                                    <p:animEffect transition="in" filter="dissolve">
                                      <p:cBhvr>
                                        <p:cTn id="61" dur="500"/>
                                        <p:tgtEl>
                                          <p:spTgt spid="29"/>
                                        </p:tgtEl>
                                      </p:cBhvr>
                                    </p:animEffect>
                                  </p:childTnLst>
                                </p:cTn>
                              </p:par>
                            </p:childTnLst>
                          </p:cTn>
                        </p:par>
                      </p:childTnLst>
                    </p:cTn>
                  </p:par>
                  <p:par>
                    <p:cTn id="62" fill="hold">
                      <p:stCondLst>
                        <p:cond delay="indefinite"/>
                      </p:stCondLst>
                      <p:childTnLst>
                        <p:par>
                          <p:cTn id="63" fill="hold">
                            <p:stCondLst>
                              <p:cond delay="0"/>
                            </p:stCondLst>
                            <p:childTnLst>
                              <p:par>
                                <p:cTn id="64" presetID="12" presetClass="entr" presetSubtype="8" fill="hold" nodeType="clickEffect">
                                  <p:stCondLst>
                                    <p:cond delay="0"/>
                                  </p:stCondLst>
                                  <p:childTnLst>
                                    <p:set>
                                      <p:cBhvr>
                                        <p:cTn id="65" dur="1" fill="hold">
                                          <p:stCondLst>
                                            <p:cond delay="0"/>
                                          </p:stCondLst>
                                        </p:cTn>
                                        <p:tgtEl>
                                          <p:spTgt spid="28"/>
                                        </p:tgtEl>
                                        <p:attrNameLst>
                                          <p:attrName>style.visibility</p:attrName>
                                        </p:attrNameLst>
                                      </p:cBhvr>
                                      <p:to>
                                        <p:strVal val="visible"/>
                                      </p:to>
                                    </p:set>
                                    <p:animEffect transition="in" filter="slide(fromLeft)">
                                      <p:cBhvr>
                                        <p:cTn id="66" dur="500"/>
                                        <p:tgtEl>
                                          <p:spTgt spid="28"/>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1" fill="hold" nodeType="clickEffect">
                                  <p:stCondLst>
                                    <p:cond delay="0"/>
                                  </p:stCondLst>
                                  <p:childTnLst>
                                    <p:set>
                                      <p:cBhvr>
                                        <p:cTn id="70" dur="1" fill="hold">
                                          <p:stCondLst>
                                            <p:cond delay="0"/>
                                          </p:stCondLst>
                                        </p:cTn>
                                        <p:tgtEl>
                                          <p:spTgt spid="31"/>
                                        </p:tgtEl>
                                        <p:attrNameLst>
                                          <p:attrName>style.visibility</p:attrName>
                                        </p:attrNameLst>
                                      </p:cBhvr>
                                      <p:to>
                                        <p:strVal val="visible"/>
                                      </p:to>
                                    </p:set>
                                    <p:animEffect transition="in" filter="slide(fromTop)">
                                      <p:cBhvr>
                                        <p:cTn id="71" dur="500"/>
                                        <p:tgtEl>
                                          <p:spTgt spid="31"/>
                                        </p:tgtEl>
                                      </p:cBhvr>
                                    </p:animEffect>
                                  </p:childTnLst>
                                </p:cTn>
                              </p:par>
                            </p:childTnLst>
                          </p:cTn>
                        </p:par>
                      </p:childTnLst>
                    </p:cTn>
                  </p:par>
                  <p:par>
                    <p:cTn id="72" fill="hold">
                      <p:stCondLst>
                        <p:cond delay="indefinite"/>
                      </p:stCondLst>
                      <p:childTnLst>
                        <p:par>
                          <p:cTn id="73" fill="hold">
                            <p:stCondLst>
                              <p:cond delay="0"/>
                            </p:stCondLst>
                            <p:childTnLst>
                              <p:par>
                                <p:cTn id="74" presetID="9" presetClass="entr" presetSubtype="0" fill="hold" grpId="0" nodeType="clickEffect">
                                  <p:stCondLst>
                                    <p:cond delay="0"/>
                                  </p:stCondLst>
                                  <p:childTnLst>
                                    <p:set>
                                      <p:cBhvr>
                                        <p:cTn id="75" dur="1" fill="hold">
                                          <p:stCondLst>
                                            <p:cond delay="0"/>
                                          </p:stCondLst>
                                        </p:cTn>
                                        <p:tgtEl>
                                          <p:spTgt spid="32"/>
                                        </p:tgtEl>
                                        <p:attrNameLst>
                                          <p:attrName>style.visibility</p:attrName>
                                        </p:attrNameLst>
                                      </p:cBhvr>
                                      <p:to>
                                        <p:strVal val="visible"/>
                                      </p:to>
                                    </p:set>
                                    <p:animEffect transition="in" filter="dissolve">
                                      <p:cBhvr>
                                        <p:cTn id="76" dur="500"/>
                                        <p:tgtEl>
                                          <p:spTgt spid="32"/>
                                        </p:tgtEl>
                                      </p:cBhvr>
                                    </p:animEffect>
                                  </p:childTnLst>
                                </p:cTn>
                              </p:par>
                            </p:childTnLst>
                          </p:cTn>
                        </p:par>
                      </p:childTnLst>
                    </p:cTn>
                  </p:par>
                  <p:par>
                    <p:cTn id="77" fill="hold">
                      <p:stCondLst>
                        <p:cond delay="indefinite"/>
                      </p:stCondLst>
                      <p:childTnLst>
                        <p:par>
                          <p:cTn id="78" fill="hold">
                            <p:stCondLst>
                              <p:cond delay="0"/>
                            </p:stCondLst>
                            <p:childTnLst>
                              <p:par>
                                <p:cTn id="79" presetID="12" presetClass="entr" presetSubtype="8" fill="hold" nodeType="clickEffect">
                                  <p:stCondLst>
                                    <p:cond delay="0"/>
                                  </p:stCondLst>
                                  <p:childTnLst>
                                    <p:set>
                                      <p:cBhvr>
                                        <p:cTn id="80" dur="1" fill="hold">
                                          <p:stCondLst>
                                            <p:cond delay="0"/>
                                          </p:stCondLst>
                                        </p:cTn>
                                        <p:tgtEl>
                                          <p:spTgt spid="34"/>
                                        </p:tgtEl>
                                        <p:attrNameLst>
                                          <p:attrName>style.visibility</p:attrName>
                                        </p:attrNameLst>
                                      </p:cBhvr>
                                      <p:to>
                                        <p:strVal val="visible"/>
                                      </p:to>
                                    </p:set>
                                    <p:animEffect transition="in" filter="slide(fromLeft)">
                                      <p:cBhvr>
                                        <p:cTn id="81" dur="500"/>
                                        <p:tgtEl>
                                          <p:spTgt spid="34"/>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nodeType="clickEffect">
                                  <p:stCondLst>
                                    <p:cond delay="0"/>
                                  </p:stCondLst>
                                  <p:childTnLst>
                                    <p:set>
                                      <p:cBhvr>
                                        <p:cTn id="85" dur="1" fill="hold">
                                          <p:stCondLst>
                                            <p:cond delay="0"/>
                                          </p:stCondLst>
                                        </p:cTn>
                                        <p:tgtEl>
                                          <p:spTgt spid="15"/>
                                        </p:tgtEl>
                                        <p:attrNameLst>
                                          <p:attrName>style.visibility</p:attrName>
                                        </p:attrNameLst>
                                      </p:cBhvr>
                                      <p:to>
                                        <p:strVal val="visible"/>
                                      </p:to>
                                    </p:set>
                                    <p:animEffect transition="in" filter="dissolve">
                                      <p:cBhvr>
                                        <p:cTn id="86" dur="500"/>
                                        <p:tgtEl>
                                          <p:spTgt spid="15"/>
                                        </p:tgtEl>
                                      </p:cBhvr>
                                    </p:animEffect>
                                  </p:childTnLst>
                                </p:cTn>
                              </p:par>
                              <p:par>
                                <p:cTn id="87" presetID="9" presetClass="entr" presetSubtype="0" fill="hold" grpId="0" nodeType="withEffect">
                                  <p:stCondLst>
                                    <p:cond delay="0"/>
                                  </p:stCondLst>
                                  <p:childTnLst>
                                    <p:set>
                                      <p:cBhvr>
                                        <p:cTn id="88" dur="1" fill="hold">
                                          <p:stCondLst>
                                            <p:cond delay="0"/>
                                          </p:stCondLst>
                                        </p:cTn>
                                        <p:tgtEl>
                                          <p:spTgt spid="35"/>
                                        </p:tgtEl>
                                        <p:attrNameLst>
                                          <p:attrName>style.visibility</p:attrName>
                                        </p:attrNameLst>
                                      </p:cBhvr>
                                      <p:to>
                                        <p:strVal val="visible"/>
                                      </p:to>
                                    </p:set>
                                    <p:animEffect transition="in" filter="dissolve">
                                      <p:cBhvr>
                                        <p:cTn id="89" dur="500"/>
                                        <p:tgtEl>
                                          <p:spTgt spid="35"/>
                                        </p:tgtEl>
                                      </p:cBhvr>
                                    </p:animEffect>
                                  </p:childTnLst>
                                </p:cTn>
                              </p:par>
                            </p:childTnLst>
                          </p:cTn>
                        </p:par>
                      </p:childTnLst>
                    </p:cTn>
                  </p:par>
                  <p:par>
                    <p:cTn id="90" fill="hold">
                      <p:stCondLst>
                        <p:cond delay="indefinite"/>
                      </p:stCondLst>
                      <p:childTnLst>
                        <p:par>
                          <p:cTn id="91" fill="hold">
                            <p:stCondLst>
                              <p:cond delay="0"/>
                            </p:stCondLst>
                            <p:childTnLst>
                              <p:par>
                                <p:cTn id="92" presetID="12" presetClass="entr" presetSubtype="1" fill="hold" nodeType="clickEffect">
                                  <p:stCondLst>
                                    <p:cond delay="0"/>
                                  </p:stCondLst>
                                  <p:childTnLst>
                                    <p:set>
                                      <p:cBhvr>
                                        <p:cTn id="93" dur="1" fill="hold">
                                          <p:stCondLst>
                                            <p:cond delay="0"/>
                                          </p:stCondLst>
                                        </p:cTn>
                                        <p:tgtEl>
                                          <p:spTgt spid="47"/>
                                        </p:tgtEl>
                                        <p:attrNameLst>
                                          <p:attrName>style.visibility</p:attrName>
                                        </p:attrNameLst>
                                      </p:cBhvr>
                                      <p:to>
                                        <p:strVal val="visible"/>
                                      </p:to>
                                    </p:set>
                                    <p:animEffect transition="in" filter="slide(fromTop)">
                                      <p:cBhvr>
                                        <p:cTn id="94" dur="500"/>
                                        <p:tgtEl>
                                          <p:spTgt spid="47"/>
                                        </p:tgtEl>
                                      </p:cBhvr>
                                    </p:animEffect>
                                  </p:childTnLst>
                                </p:cTn>
                              </p:par>
                            </p:childTnLst>
                          </p:cTn>
                        </p:par>
                      </p:childTnLst>
                    </p:cTn>
                  </p:par>
                  <p:par>
                    <p:cTn id="95" fill="hold">
                      <p:stCondLst>
                        <p:cond delay="indefinite"/>
                      </p:stCondLst>
                      <p:childTnLst>
                        <p:par>
                          <p:cTn id="96" fill="hold">
                            <p:stCondLst>
                              <p:cond delay="0"/>
                            </p:stCondLst>
                            <p:childTnLst>
                              <p:par>
                                <p:cTn id="97" presetID="9" presetClass="entr" presetSubtype="0" fill="hold" grpId="0" nodeType="clickEffect">
                                  <p:stCondLst>
                                    <p:cond delay="0"/>
                                  </p:stCondLst>
                                  <p:childTnLst>
                                    <p:set>
                                      <p:cBhvr>
                                        <p:cTn id="98" dur="1" fill="hold">
                                          <p:stCondLst>
                                            <p:cond delay="0"/>
                                          </p:stCondLst>
                                        </p:cTn>
                                        <p:tgtEl>
                                          <p:spTgt spid="44"/>
                                        </p:tgtEl>
                                        <p:attrNameLst>
                                          <p:attrName>style.visibility</p:attrName>
                                        </p:attrNameLst>
                                      </p:cBhvr>
                                      <p:to>
                                        <p:strVal val="visible"/>
                                      </p:to>
                                    </p:set>
                                    <p:animEffect transition="in" filter="dissolve">
                                      <p:cBhvr>
                                        <p:cTn id="99" dur="500"/>
                                        <p:tgtEl>
                                          <p:spTgt spid="44"/>
                                        </p:tgtEl>
                                      </p:cBhvr>
                                    </p:animEffect>
                                  </p:childTnLst>
                                </p:cTn>
                              </p:par>
                            </p:childTnLst>
                          </p:cTn>
                        </p:par>
                      </p:childTnLst>
                    </p:cTn>
                  </p:par>
                  <p:par>
                    <p:cTn id="100" fill="hold">
                      <p:stCondLst>
                        <p:cond delay="indefinite"/>
                      </p:stCondLst>
                      <p:childTnLst>
                        <p:par>
                          <p:cTn id="101" fill="hold">
                            <p:stCondLst>
                              <p:cond delay="0"/>
                            </p:stCondLst>
                            <p:childTnLst>
                              <p:par>
                                <p:cTn id="102" presetID="12" presetClass="entr" presetSubtype="8" fill="hold" nodeType="click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slide(fromLeft)">
                                      <p:cBhvr>
                                        <p:cTn id="104" dur="500"/>
                                        <p:tgtEl>
                                          <p:spTgt spid="40"/>
                                        </p:tgtEl>
                                      </p:cBhvr>
                                    </p:animEffect>
                                  </p:childTnLst>
                                </p:cTn>
                              </p:par>
                            </p:childTnLst>
                          </p:cTn>
                        </p:par>
                      </p:childTnLst>
                    </p:cTn>
                  </p:par>
                  <p:par>
                    <p:cTn id="105" fill="hold">
                      <p:stCondLst>
                        <p:cond delay="indefinite"/>
                      </p:stCondLst>
                      <p:childTnLst>
                        <p:par>
                          <p:cTn id="106" fill="hold">
                            <p:stCondLst>
                              <p:cond delay="0"/>
                            </p:stCondLst>
                            <p:childTnLst>
                              <p:par>
                                <p:cTn id="107" presetID="12" presetClass="entr" presetSubtype="1" fill="hold" nodeType="clickEffect">
                                  <p:stCondLst>
                                    <p:cond delay="0"/>
                                  </p:stCondLst>
                                  <p:childTnLst>
                                    <p:set>
                                      <p:cBhvr>
                                        <p:cTn id="108" dur="1" fill="hold">
                                          <p:stCondLst>
                                            <p:cond delay="0"/>
                                          </p:stCondLst>
                                        </p:cTn>
                                        <p:tgtEl>
                                          <p:spTgt spid="46"/>
                                        </p:tgtEl>
                                        <p:attrNameLst>
                                          <p:attrName>style.visibility</p:attrName>
                                        </p:attrNameLst>
                                      </p:cBhvr>
                                      <p:to>
                                        <p:strVal val="visible"/>
                                      </p:to>
                                    </p:set>
                                    <p:animEffect transition="in" filter="slide(fromTop)">
                                      <p:cBhvr>
                                        <p:cTn id="109" dur="500"/>
                                        <p:tgtEl>
                                          <p:spTgt spid="46"/>
                                        </p:tgtEl>
                                      </p:cBhvr>
                                    </p:animEffect>
                                  </p:childTnLst>
                                </p:cTn>
                              </p:par>
                            </p:childTnLst>
                          </p:cTn>
                        </p:par>
                      </p:childTnLst>
                    </p:cTn>
                  </p:par>
                  <p:par>
                    <p:cTn id="110" fill="hold">
                      <p:stCondLst>
                        <p:cond delay="indefinite"/>
                      </p:stCondLst>
                      <p:childTnLst>
                        <p:par>
                          <p:cTn id="111" fill="hold">
                            <p:stCondLst>
                              <p:cond delay="0"/>
                            </p:stCondLst>
                            <p:childTnLst>
                              <p:par>
                                <p:cTn id="112" presetID="12" presetClass="entr" presetSubtype="8" fill="hold" nodeType="clickEffect">
                                  <p:stCondLst>
                                    <p:cond delay="0"/>
                                  </p:stCondLst>
                                  <p:childTnLst>
                                    <p:set>
                                      <p:cBhvr>
                                        <p:cTn id="113" dur="1" fill="hold">
                                          <p:stCondLst>
                                            <p:cond delay="0"/>
                                          </p:stCondLst>
                                        </p:cTn>
                                        <p:tgtEl>
                                          <p:spTgt spid="49"/>
                                        </p:tgtEl>
                                        <p:attrNameLst>
                                          <p:attrName>style.visibility</p:attrName>
                                        </p:attrNameLst>
                                      </p:cBhvr>
                                      <p:to>
                                        <p:strVal val="visible"/>
                                      </p:to>
                                    </p:set>
                                    <p:animEffect transition="in" filter="slide(fromLeft)">
                                      <p:cBhvr>
                                        <p:cTn id="114" dur="500"/>
                                        <p:tgtEl>
                                          <p:spTgt spid="49"/>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grpId="0" nodeType="clickEffect">
                                  <p:stCondLst>
                                    <p:cond delay="0"/>
                                  </p:stCondLst>
                                  <p:childTnLst>
                                    <p:set>
                                      <p:cBhvr>
                                        <p:cTn id="118" dur="1" fill="hold">
                                          <p:stCondLst>
                                            <p:cond delay="0"/>
                                          </p:stCondLst>
                                        </p:cTn>
                                        <p:tgtEl>
                                          <p:spTgt spid="45"/>
                                        </p:tgtEl>
                                        <p:attrNameLst>
                                          <p:attrName>style.visibility</p:attrName>
                                        </p:attrNameLst>
                                      </p:cBhvr>
                                      <p:to>
                                        <p:strVal val="visible"/>
                                      </p:to>
                                    </p:set>
                                    <p:animEffect transition="in" filter="dissolve">
                                      <p:cBhvr>
                                        <p:cTn id="119"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16" grpId="0"/>
      <p:bldP spid="17" grpId="0"/>
      <p:bldP spid="19" grpId="0"/>
      <p:bldP spid="20" grpId="0"/>
      <p:bldP spid="21" grpId="0"/>
      <p:bldP spid="29" grpId="0"/>
      <p:bldP spid="32" grpId="0"/>
      <p:bldP spid="44" grpId="0"/>
      <p:bldP spid="45" grpId="0"/>
      <p:bldP spid="3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b="1" dirty="0" smtClean="0">
                <a:solidFill>
                  <a:srgbClr val="00CC00"/>
                </a:solidFill>
              </a:rPr>
              <a:t>Q2</a:t>
            </a:r>
            <a:r>
              <a:rPr lang="zh-TW" altLang="en-US" b="1" dirty="0" smtClean="0">
                <a:solidFill>
                  <a:srgbClr val="00CC00"/>
                </a:solidFill>
              </a:rPr>
              <a:t> </a:t>
            </a:r>
            <a:r>
              <a:rPr lang="en-US" altLang="zh-TW" b="1" dirty="0" smtClean="0">
                <a:solidFill>
                  <a:srgbClr val="00CC00"/>
                </a:solidFill>
              </a:rPr>
              <a:t>DRAWING</a:t>
            </a:r>
            <a:endParaRPr lang="zh-TW" altLang="en-US" b="1" dirty="0">
              <a:solidFill>
                <a:srgbClr val="00CC00"/>
              </a:solidFill>
            </a:endParaRPr>
          </a:p>
        </p:txBody>
      </p:sp>
      <p:sp>
        <p:nvSpPr>
          <p:cNvPr id="3" name="內容版面配置區 2"/>
          <p:cNvSpPr>
            <a:spLocks noGrp="1"/>
          </p:cNvSpPr>
          <p:nvPr>
            <p:ph sz="quarter" idx="1"/>
          </p:nvPr>
        </p:nvSpPr>
        <p:spPr/>
        <p:txBody>
          <a:bodyPr/>
          <a:lstStyle/>
          <a:p>
            <a:r>
              <a:rPr lang="zh-TW" altLang="en-US" dirty="0" smtClean="0">
                <a:solidFill>
                  <a:srgbClr val="0000FF"/>
                </a:solidFill>
              </a:rPr>
              <a:t>近年香港不斷有珍珠奶茶店開設，另一方面，人們亦愈來愈喜歡喝珍珠奶茶。</a:t>
            </a:r>
            <a:r>
              <a:rPr lang="zh-TW" altLang="en-US" dirty="0" smtClean="0">
                <a:solidFill>
                  <a:srgbClr val="0000FF"/>
                </a:solidFill>
              </a:rPr>
              <a:t>試與</a:t>
            </a:r>
            <a:r>
              <a:rPr lang="zh-TW" altLang="en-US" dirty="0" smtClean="0">
                <a:solidFill>
                  <a:srgbClr val="0000FF"/>
                </a:solidFill>
              </a:rPr>
              <a:t>鄰座同學討論，以供需圖解釋珍珠奶茶的價格及交易量會有何改變。</a:t>
            </a:r>
            <a:endParaRPr lang="zh-TW" altLang="en-US" dirty="0">
              <a:solidFill>
                <a:srgbClr val="0000FF"/>
              </a:solidFill>
            </a:endParaRPr>
          </a:p>
        </p:txBody>
      </p:sp>
      <p:pic>
        <p:nvPicPr>
          <p:cNvPr id="4"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97387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solidFill>
                  <a:srgbClr val="0000CC"/>
                </a:solidFill>
              </a:rPr>
              <a:t>什麼是需求</a:t>
            </a:r>
            <a:endParaRPr lang="zh-HK" altLang="en-US" sz="4800" b="1" dirty="0">
              <a:solidFill>
                <a:srgbClr val="0000CC"/>
              </a:solidFill>
            </a:endParaRPr>
          </a:p>
        </p:txBody>
      </p:sp>
      <p:sp>
        <p:nvSpPr>
          <p:cNvPr id="3" name="內容版面配置區 2"/>
          <p:cNvSpPr>
            <a:spLocks noGrp="1"/>
          </p:cNvSpPr>
          <p:nvPr>
            <p:ph sz="quarter" idx="1"/>
          </p:nvPr>
        </p:nvSpPr>
        <p:spPr/>
        <p:txBody>
          <a:bodyPr/>
          <a:lstStyle/>
          <a:p>
            <a:r>
              <a:rPr lang="zh-TW" altLang="en-US" sz="4000" b="1" dirty="0">
                <a:solidFill>
                  <a:srgbClr val="FF0000"/>
                </a:solidFill>
              </a:rPr>
              <a:t>需求是指在</a:t>
            </a:r>
            <a:r>
              <a:rPr lang="zh-TW" altLang="en-US" sz="4000" b="1" dirty="0">
                <a:solidFill>
                  <a:srgbClr val="7030A0"/>
                </a:solidFill>
              </a:rPr>
              <a:t>某段時間</a:t>
            </a:r>
            <a:r>
              <a:rPr lang="zh-TW" altLang="en-US" sz="4000" b="1" dirty="0">
                <a:solidFill>
                  <a:srgbClr val="FF0000"/>
                </a:solidFill>
              </a:rPr>
              <a:t>內，消費者在</a:t>
            </a:r>
            <a:r>
              <a:rPr lang="zh-TW" altLang="en-US" sz="4000" b="1" dirty="0">
                <a:solidFill>
                  <a:srgbClr val="7030A0"/>
                </a:solidFill>
              </a:rPr>
              <a:t>不同價格</a:t>
            </a:r>
            <a:r>
              <a:rPr lang="zh-TW" altLang="en-US" sz="4000" b="1" dirty="0">
                <a:solidFill>
                  <a:srgbClr val="FF0000"/>
                </a:solidFill>
              </a:rPr>
              <a:t>下， </a:t>
            </a:r>
            <a:r>
              <a:rPr lang="zh-TW" altLang="en-US" sz="4000" b="1" dirty="0">
                <a:solidFill>
                  <a:srgbClr val="7030A0"/>
                </a:solidFill>
              </a:rPr>
              <a:t>願意</a:t>
            </a:r>
            <a:r>
              <a:rPr lang="zh-TW" altLang="en-US" sz="4000" b="1" dirty="0">
                <a:solidFill>
                  <a:srgbClr val="FF0000"/>
                </a:solidFill>
              </a:rPr>
              <a:t>及</a:t>
            </a:r>
            <a:r>
              <a:rPr lang="zh-TW" altLang="en-US" sz="4000" b="1" dirty="0">
                <a:solidFill>
                  <a:srgbClr val="7030A0"/>
                </a:solidFill>
              </a:rPr>
              <a:t>有能力</a:t>
            </a:r>
            <a:r>
              <a:rPr lang="zh-TW" altLang="en-US" sz="4000" b="1" dirty="0">
                <a:solidFill>
                  <a:srgbClr val="00B050"/>
                </a:solidFill>
              </a:rPr>
              <a:t>購買</a:t>
            </a:r>
            <a:r>
              <a:rPr lang="zh-TW" altLang="en-US" sz="4000" b="1" dirty="0">
                <a:solidFill>
                  <a:srgbClr val="FF0000"/>
                </a:solidFill>
              </a:rPr>
              <a:t>某物品的數量。</a:t>
            </a:r>
          </a:p>
          <a:p>
            <a:endParaRPr lang="zh-HK" altLang="en-US" dirty="0"/>
          </a:p>
        </p:txBody>
      </p:sp>
      <p:pic>
        <p:nvPicPr>
          <p:cNvPr id="6"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1237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654032"/>
          </a:xfrm>
        </p:spPr>
        <p:txBody>
          <a:bodyPr/>
          <a:lstStyle/>
          <a:p>
            <a:r>
              <a:rPr lang="zh-TW" altLang="en-US" b="1" dirty="0" smtClean="0">
                <a:solidFill>
                  <a:srgbClr val="00CC00"/>
                </a:solidFill>
              </a:rPr>
              <a:t>需求與供應同時上升</a:t>
            </a:r>
            <a:endParaRPr lang="zh-TW" altLang="en-US" b="1" dirty="0">
              <a:solidFill>
                <a:srgbClr val="00CC00"/>
              </a:solidFill>
            </a:endParaRPr>
          </a:p>
        </p:txBody>
      </p:sp>
      <p:sp>
        <p:nvSpPr>
          <p:cNvPr id="3" name="內容版面配置區 2"/>
          <p:cNvSpPr>
            <a:spLocks noGrp="1"/>
          </p:cNvSpPr>
          <p:nvPr>
            <p:ph sz="quarter" idx="1"/>
          </p:nvPr>
        </p:nvSpPr>
        <p:spPr>
          <a:xfrm>
            <a:off x="457200" y="1000108"/>
            <a:ext cx="7467600" cy="5473844"/>
          </a:xfrm>
        </p:spPr>
        <p:txBody>
          <a:bodyPr/>
          <a:lstStyle/>
          <a:p>
            <a:r>
              <a:rPr lang="zh-TW" altLang="en-US" dirty="0" smtClean="0">
                <a:solidFill>
                  <a:srgbClr val="0000FF"/>
                </a:solidFill>
              </a:rPr>
              <a:t>需求</a:t>
            </a:r>
            <a:r>
              <a:rPr lang="zh-TW" altLang="en-US" dirty="0" smtClean="0">
                <a:solidFill>
                  <a:srgbClr val="FF0000"/>
                </a:solidFill>
              </a:rPr>
              <a:t>上升</a:t>
            </a:r>
            <a:r>
              <a:rPr lang="zh-TW" altLang="en-US" dirty="0" smtClean="0"/>
              <a:t>會使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p>
          <a:p>
            <a:r>
              <a:rPr lang="zh-TW" altLang="en-US" dirty="0" smtClean="0">
                <a:solidFill>
                  <a:srgbClr val="0000FF"/>
                </a:solidFill>
              </a:rPr>
              <a:t>供給</a:t>
            </a:r>
            <a:r>
              <a:rPr lang="zh-TW" altLang="en-US" dirty="0" smtClean="0">
                <a:solidFill>
                  <a:srgbClr val="FF0000"/>
                </a:solidFill>
              </a:rPr>
              <a:t>上升</a:t>
            </a:r>
            <a:r>
              <a:rPr lang="zh-TW" altLang="en-US" dirty="0" smtClean="0"/>
              <a:t>會使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p>
          <a:p>
            <a:endParaRPr lang="en-US" altLang="zh-TW" dirty="0" smtClean="0"/>
          </a:p>
          <a:p>
            <a:r>
              <a:rPr lang="zh-TW" altLang="en-US" dirty="0" smtClean="0">
                <a:solidFill>
                  <a:srgbClr val="0000FF"/>
                </a:solidFill>
              </a:rPr>
              <a:t>交易量</a:t>
            </a:r>
            <a:r>
              <a:rPr lang="zh-TW" altLang="en-US" dirty="0" smtClean="0"/>
              <a:t>必定會</a:t>
            </a:r>
            <a:r>
              <a:rPr lang="en-US" altLang="zh-TW" dirty="0" smtClean="0"/>
              <a:t>________</a:t>
            </a:r>
            <a:r>
              <a:rPr lang="zh-TW" altLang="en-US" dirty="0" smtClean="0"/>
              <a:t>，但</a:t>
            </a:r>
            <a:r>
              <a:rPr lang="zh-TW" altLang="en-US" dirty="0" smtClean="0">
                <a:solidFill>
                  <a:srgbClr val="0000FF"/>
                </a:solidFill>
              </a:rPr>
              <a:t>均衡價格</a:t>
            </a:r>
            <a:r>
              <a:rPr lang="en-US" altLang="zh-TW" dirty="0" smtClean="0"/>
              <a:t>_____________</a:t>
            </a:r>
          </a:p>
          <a:p>
            <a:endParaRPr lang="en-US" altLang="zh-TW" dirty="0" smtClean="0"/>
          </a:p>
          <a:p>
            <a:pPr marL="0" indent="0">
              <a:buNone/>
            </a:pPr>
            <a:endParaRPr lang="en-US" altLang="zh-TW" dirty="0" smtClean="0"/>
          </a:p>
        </p:txBody>
      </p:sp>
      <p:sp>
        <p:nvSpPr>
          <p:cNvPr id="4" name="文字方塊 3"/>
          <p:cNvSpPr txBox="1"/>
          <p:nvPr/>
        </p:nvSpPr>
        <p:spPr>
          <a:xfrm>
            <a:off x="4142353" y="1424727"/>
            <a:ext cx="800219" cy="461665"/>
          </a:xfrm>
          <a:prstGeom prst="rect">
            <a:avLst/>
          </a:prstGeom>
          <a:noFill/>
        </p:spPr>
        <p:txBody>
          <a:bodyPr wrap="none" rtlCol="0">
            <a:spAutoFit/>
          </a:bodyPr>
          <a:lstStyle/>
          <a:p>
            <a:r>
              <a:rPr lang="zh-TW" altLang="en-US" sz="2400" b="1" dirty="0" smtClean="0">
                <a:solidFill>
                  <a:srgbClr val="FF0000"/>
                </a:solidFill>
              </a:rPr>
              <a:t>下降</a:t>
            </a:r>
            <a:endParaRPr lang="zh-TW" altLang="en-US" sz="2400" b="1" dirty="0">
              <a:solidFill>
                <a:srgbClr val="FF0000"/>
              </a:solidFill>
            </a:endParaRPr>
          </a:p>
        </p:txBody>
      </p:sp>
      <p:sp>
        <p:nvSpPr>
          <p:cNvPr id="5" name="文字方塊 4"/>
          <p:cNvSpPr txBox="1"/>
          <p:nvPr/>
        </p:nvSpPr>
        <p:spPr>
          <a:xfrm>
            <a:off x="6571132" y="957698"/>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0" name="文字方塊 29"/>
          <p:cNvSpPr txBox="1"/>
          <p:nvPr/>
        </p:nvSpPr>
        <p:spPr>
          <a:xfrm>
            <a:off x="6572264" y="1415354"/>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3" name="文字方塊 32"/>
          <p:cNvSpPr txBox="1"/>
          <p:nvPr/>
        </p:nvSpPr>
        <p:spPr>
          <a:xfrm>
            <a:off x="4143372" y="957698"/>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5" name="文字方塊 34"/>
          <p:cNvSpPr txBox="1"/>
          <p:nvPr/>
        </p:nvSpPr>
        <p:spPr>
          <a:xfrm>
            <a:off x="2870983" y="2285992"/>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7" name="文字方塊 36"/>
          <p:cNvSpPr txBox="1"/>
          <p:nvPr/>
        </p:nvSpPr>
        <p:spPr>
          <a:xfrm>
            <a:off x="6493814" y="2214554"/>
            <a:ext cx="364202" cy="523220"/>
          </a:xfrm>
          <a:prstGeom prst="rect">
            <a:avLst/>
          </a:prstGeom>
          <a:noFill/>
        </p:spPr>
        <p:txBody>
          <a:bodyPr wrap="none" rtlCol="0">
            <a:spAutoFit/>
          </a:bodyPr>
          <a:lstStyle/>
          <a:p>
            <a:r>
              <a:rPr lang="en-US" altLang="zh-TW" sz="2800" b="1" dirty="0" smtClean="0">
                <a:solidFill>
                  <a:srgbClr val="FF0000"/>
                </a:solidFill>
              </a:rPr>
              <a:t>?</a:t>
            </a:r>
            <a:endParaRPr lang="zh-TW" altLang="en-US" sz="2800" b="1" dirty="0">
              <a:solidFill>
                <a:srgbClr val="FF0000"/>
              </a:solidFill>
            </a:endParaRPr>
          </a:p>
        </p:txBody>
      </p:sp>
      <p:pic>
        <p:nvPicPr>
          <p:cNvPr id="1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65623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dissolve">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dissolv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dissolve">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dissolve">
                                      <p:cBhvr>
                                        <p:cTn id="5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30" grpId="0"/>
      <p:bldP spid="33" grpId="0"/>
      <p:bldP spid="35" grpId="0"/>
      <p:bldP spid="3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Q4</a:t>
            </a:r>
            <a:r>
              <a:rPr lang="zh-TW" altLang="en-US" dirty="0" smtClean="0"/>
              <a:t> </a:t>
            </a:r>
            <a:r>
              <a:rPr lang="en-US" altLang="zh-TW" dirty="0" smtClean="0"/>
              <a:t>POLL</a:t>
            </a:r>
            <a:endParaRPr lang="zh-HK" altLang="en-US" dirty="0"/>
          </a:p>
        </p:txBody>
      </p:sp>
      <p:sp>
        <p:nvSpPr>
          <p:cNvPr id="3" name="內容版面配置區 2"/>
          <p:cNvSpPr>
            <a:spLocks noGrp="1"/>
          </p:cNvSpPr>
          <p:nvPr>
            <p:ph sz="quarter" idx="1"/>
          </p:nvPr>
        </p:nvSpPr>
        <p:spPr/>
        <p:txBody>
          <a:bodyPr/>
          <a:lstStyle/>
          <a:p>
            <a:r>
              <a:rPr lang="zh-TW" altLang="en-US" dirty="0" smtClean="0"/>
              <a:t>到底交易量會升還是會跌？</a:t>
            </a:r>
            <a:endParaRPr lang="en-US" altLang="zh-TW" dirty="0" smtClean="0"/>
          </a:p>
          <a:p>
            <a:endParaRPr lang="en-US" altLang="zh-HK" dirty="0"/>
          </a:p>
          <a:p>
            <a:r>
              <a:rPr lang="en-US" altLang="zh-TW" dirty="0" smtClean="0"/>
              <a:t>A.</a:t>
            </a:r>
            <a:r>
              <a:rPr lang="zh-TW" altLang="en-US" dirty="0" smtClean="0"/>
              <a:t> 會升</a:t>
            </a:r>
            <a:endParaRPr lang="en-US" altLang="zh-TW" dirty="0" smtClean="0"/>
          </a:p>
          <a:p>
            <a:r>
              <a:rPr lang="en-US" altLang="zh-TW" dirty="0" smtClean="0"/>
              <a:t>B.</a:t>
            </a:r>
            <a:r>
              <a:rPr lang="zh-TW" altLang="en-US" dirty="0" smtClean="0"/>
              <a:t> 會跌</a:t>
            </a:r>
            <a:endParaRPr lang="en-US" altLang="zh-TW" dirty="0" smtClean="0"/>
          </a:p>
          <a:p>
            <a:r>
              <a:rPr lang="en-US" altLang="zh-TW" dirty="0" smtClean="0"/>
              <a:t>C.</a:t>
            </a:r>
            <a:r>
              <a:rPr lang="zh-TW" altLang="en-US" dirty="0" smtClean="0"/>
              <a:t> 可升可跌</a:t>
            </a:r>
            <a:endParaRPr lang="en-US" altLang="zh-TW" dirty="0" smtClean="0"/>
          </a:p>
          <a:p>
            <a:r>
              <a:rPr lang="en-US" altLang="zh-TW" dirty="0" smtClean="0"/>
              <a:t>D.</a:t>
            </a:r>
            <a:r>
              <a:rPr lang="zh-TW" altLang="en-US" dirty="0" smtClean="0"/>
              <a:t> 沒有足夠數據判斷</a:t>
            </a:r>
            <a:endParaRPr lang="zh-HK" altLang="en-US" dirty="0"/>
          </a:p>
        </p:txBody>
      </p:sp>
      <p:pic>
        <p:nvPicPr>
          <p:cNvPr id="4"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5957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654032"/>
          </a:xfrm>
        </p:spPr>
        <p:txBody>
          <a:bodyPr/>
          <a:lstStyle/>
          <a:p>
            <a:r>
              <a:rPr lang="zh-TW" altLang="en-US" b="1" dirty="0" smtClean="0">
                <a:solidFill>
                  <a:srgbClr val="00CC00"/>
                </a:solidFill>
              </a:rPr>
              <a:t>需求與供應同時上升</a:t>
            </a:r>
            <a:endParaRPr lang="zh-TW" altLang="en-US" b="1" dirty="0">
              <a:solidFill>
                <a:srgbClr val="00CC00"/>
              </a:solidFill>
            </a:endParaRPr>
          </a:p>
        </p:txBody>
      </p:sp>
      <p:sp>
        <p:nvSpPr>
          <p:cNvPr id="3" name="內容版面配置區 2"/>
          <p:cNvSpPr>
            <a:spLocks noGrp="1"/>
          </p:cNvSpPr>
          <p:nvPr>
            <p:ph sz="quarter" idx="1"/>
          </p:nvPr>
        </p:nvSpPr>
        <p:spPr>
          <a:xfrm>
            <a:off x="457200" y="1000108"/>
            <a:ext cx="7467600" cy="5473844"/>
          </a:xfrm>
        </p:spPr>
        <p:txBody>
          <a:bodyPr/>
          <a:lstStyle/>
          <a:p>
            <a:r>
              <a:rPr lang="zh-TW" altLang="en-US" dirty="0" smtClean="0">
                <a:solidFill>
                  <a:srgbClr val="0000FF"/>
                </a:solidFill>
              </a:rPr>
              <a:t>需求</a:t>
            </a:r>
            <a:r>
              <a:rPr lang="zh-TW" altLang="en-US" dirty="0" smtClean="0">
                <a:solidFill>
                  <a:srgbClr val="FF0000"/>
                </a:solidFill>
              </a:rPr>
              <a:t>上升</a:t>
            </a:r>
            <a:r>
              <a:rPr lang="zh-TW" altLang="en-US" dirty="0" smtClean="0"/>
              <a:t>會使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p>
          <a:p>
            <a:r>
              <a:rPr lang="zh-TW" altLang="en-US" dirty="0" smtClean="0">
                <a:solidFill>
                  <a:srgbClr val="0000FF"/>
                </a:solidFill>
              </a:rPr>
              <a:t>供給</a:t>
            </a:r>
            <a:r>
              <a:rPr lang="zh-TW" altLang="en-US" dirty="0" smtClean="0">
                <a:solidFill>
                  <a:srgbClr val="FF0000"/>
                </a:solidFill>
              </a:rPr>
              <a:t>上升</a:t>
            </a:r>
            <a:r>
              <a:rPr lang="zh-TW" altLang="en-US" dirty="0" smtClean="0"/>
              <a:t>會使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p>
          <a:p>
            <a:endParaRPr lang="en-US" altLang="zh-TW" dirty="0" smtClean="0"/>
          </a:p>
          <a:p>
            <a:r>
              <a:rPr lang="zh-TW" altLang="en-US" dirty="0" smtClean="0">
                <a:solidFill>
                  <a:srgbClr val="0000FF"/>
                </a:solidFill>
              </a:rPr>
              <a:t>交易量</a:t>
            </a:r>
            <a:r>
              <a:rPr lang="zh-TW" altLang="en-US" dirty="0" smtClean="0"/>
              <a:t>必定會</a:t>
            </a:r>
            <a:r>
              <a:rPr lang="en-US" altLang="zh-TW" dirty="0" smtClean="0"/>
              <a:t>________</a:t>
            </a:r>
            <a:r>
              <a:rPr lang="zh-TW" altLang="en-US" dirty="0" smtClean="0"/>
              <a:t>，但</a:t>
            </a:r>
            <a:r>
              <a:rPr lang="zh-TW" altLang="en-US" dirty="0" smtClean="0">
                <a:solidFill>
                  <a:srgbClr val="0000FF"/>
                </a:solidFill>
              </a:rPr>
              <a:t>均衡價格</a:t>
            </a:r>
            <a:r>
              <a:rPr lang="en-US" altLang="zh-TW" dirty="0" smtClean="0"/>
              <a:t>_____________</a:t>
            </a:r>
          </a:p>
          <a:p>
            <a:endParaRPr lang="en-US" altLang="zh-TW" dirty="0" smtClean="0"/>
          </a:p>
          <a:p>
            <a:endParaRPr lang="en-US" altLang="zh-TW" dirty="0" smtClean="0"/>
          </a:p>
          <a:p>
            <a:endParaRPr lang="en-US" altLang="zh-TW" dirty="0" smtClean="0"/>
          </a:p>
          <a:p>
            <a:r>
              <a:rPr lang="zh-TW" altLang="en-US" sz="2800" b="1" dirty="0" smtClean="0">
                <a:solidFill>
                  <a:srgbClr val="FF0000"/>
                </a:solidFill>
              </a:rPr>
              <a:t>要視乎</a:t>
            </a:r>
            <a:r>
              <a:rPr lang="zh-TW" altLang="en-US" sz="2800" b="1" dirty="0" smtClean="0">
                <a:solidFill>
                  <a:srgbClr val="0000FF"/>
                </a:solidFill>
              </a:rPr>
              <a:t>需求的升幅大</a:t>
            </a:r>
            <a:r>
              <a:rPr lang="zh-TW" altLang="en-US" sz="2800" b="1" dirty="0" smtClean="0">
                <a:solidFill>
                  <a:srgbClr val="FF0000"/>
                </a:solidFill>
              </a:rPr>
              <a:t>還是</a:t>
            </a:r>
            <a:r>
              <a:rPr lang="zh-TW" altLang="en-US" sz="2800" b="1" dirty="0" smtClean="0">
                <a:solidFill>
                  <a:srgbClr val="0000FF"/>
                </a:solidFill>
              </a:rPr>
              <a:t>供給的升幅較大</a:t>
            </a:r>
          </a:p>
          <a:p>
            <a:endParaRPr lang="zh-TW" altLang="en-US" dirty="0"/>
          </a:p>
        </p:txBody>
      </p:sp>
      <p:sp>
        <p:nvSpPr>
          <p:cNvPr id="4" name="文字方塊 3"/>
          <p:cNvSpPr txBox="1"/>
          <p:nvPr/>
        </p:nvSpPr>
        <p:spPr>
          <a:xfrm>
            <a:off x="4142353" y="1424727"/>
            <a:ext cx="800219" cy="461665"/>
          </a:xfrm>
          <a:prstGeom prst="rect">
            <a:avLst/>
          </a:prstGeom>
          <a:noFill/>
        </p:spPr>
        <p:txBody>
          <a:bodyPr wrap="none" rtlCol="0">
            <a:spAutoFit/>
          </a:bodyPr>
          <a:lstStyle/>
          <a:p>
            <a:r>
              <a:rPr lang="zh-TW" altLang="en-US" sz="2400" b="1" dirty="0" smtClean="0">
                <a:solidFill>
                  <a:srgbClr val="FF0000"/>
                </a:solidFill>
              </a:rPr>
              <a:t>下降</a:t>
            </a:r>
            <a:endParaRPr lang="zh-TW" altLang="en-US" sz="2400" b="1" dirty="0">
              <a:solidFill>
                <a:srgbClr val="FF0000"/>
              </a:solidFill>
            </a:endParaRPr>
          </a:p>
        </p:txBody>
      </p:sp>
      <p:sp>
        <p:nvSpPr>
          <p:cNvPr id="5" name="文字方塊 4"/>
          <p:cNvSpPr txBox="1"/>
          <p:nvPr/>
        </p:nvSpPr>
        <p:spPr>
          <a:xfrm>
            <a:off x="6571132" y="957698"/>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0" name="文字方塊 29"/>
          <p:cNvSpPr txBox="1"/>
          <p:nvPr/>
        </p:nvSpPr>
        <p:spPr>
          <a:xfrm>
            <a:off x="6572264" y="1415354"/>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3" name="文字方塊 32"/>
          <p:cNvSpPr txBox="1"/>
          <p:nvPr/>
        </p:nvSpPr>
        <p:spPr>
          <a:xfrm>
            <a:off x="4143372" y="957698"/>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5" name="文字方塊 34"/>
          <p:cNvSpPr txBox="1"/>
          <p:nvPr/>
        </p:nvSpPr>
        <p:spPr>
          <a:xfrm>
            <a:off x="2870983" y="2285992"/>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7" name="文字方塊 36"/>
          <p:cNvSpPr txBox="1"/>
          <p:nvPr/>
        </p:nvSpPr>
        <p:spPr>
          <a:xfrm>
            <a:off x="6493814" y="2214554"/>
            <a:ext cx="364202" cy="523220"/>
          </a:xfrm>
          <a:prstGeom prst="rect">
            <a:avLst/>
          </a:prstGeom>
          <a:noFill/>
        </p:spPr>
        <p:txBody>
          <a:bodyPr wrap="none" rtlCol="0">
            <a:spAutoFit/>
          </a:bodyPr>
          <a:lstStyle/>
          <a:p>
            <a:r>
              <a:rPr lang="en-US" altLang="zh-TW" sz="2800" b="1" dirty="0" smtClean="0">
                <a:solidFill>
                  <a:srgbClr val="FF0000"/>
                </a:solidFill>
              </a:rPr>
              <a:t>?</a:t>
            </a:r>
            <a:endParaRPr lang="zh-TW" altLang="en-US" sz="2800" b="1" dirty="0">
              <a:solidFill>
                <a:srgbClr val="FF0000"/>
              </a:solidFill>
            </a:endParaRPr>
          </a:p>
        </p:txBody>
      </p:sp>
      <p:pic>
        <p:nvPicPr>
          <p:cNvPr id="1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6440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dissolve">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dissolve">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 calcmode="lin" valueType="num">
                                      <p:cBhvr additive="base">
                                        <p:cTn id="2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dissolv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dissolve">
                                      <p:cBhvr>
                                        <p:cTn id="51" dur="500"/>
                                        <p:tgtEl>
                                          <p:spTgt spid="35"/>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dissolve">
                                      <p:cBhvr>
                                        <p:cTn id="5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30" grpId="0"/>
      <p:bldP spid="33" grpId="0"/>
      <p:bldP spid="35" grpId="0"/>
      <p:bldP spid="37"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需求升幅</a:t>
            </a:r>
            <a:r>
              <a:rPr lang="zh-TW" altLang="en-US" b="1" dirty="0" smtClean="0">
                <a:solidFill>
                  <a:srgbClr val="FF0000"/>
                </a:solidFill>
              </a:rPr>
              <a:t>大於</a:t>
            </a:r>
            <a:r>
              <a:rPr lang="zh-TW" altLang="en-US" b="1" dirty="0" smtClean="0">
                <a:solidFill>
                  <a:srgbClr val="00CC00"/>
                </a:solidFill>
              </a:rPr>
              <a:t>供給升幅</a:t>
            </a:r>
            <a:endParaRPr lang="zh-TW" altLang="en-US" b="1" dirty="0">
              <a:solidFill>
                <a:srgbClr val="00CC00"/>
              </a:solidFill>
            </a:endParaRPr>
          </a:p>
        </p:txBody>
      </p:sp>
      <p:sp>
        <p:nvSpPr>
          <p:cNvPr id="3" name="內容版面配置區 2"/>
          <p:cNvSpPr>
            <a:spLocks noGrp="1"/>
          </p:cNvSpPr>
          <p:nvPr>
            <p:ph sz="quarter" idx="1"/>
          </p:nvPr>
        </p:nvSpPr>
        <p:spPr>
          <a:xfrm>
            <a:off x="457200" y="1285860"/>
            <a:ext cx="7467600" cy="5188092"/>
          </a:xfrm>
        </p:spPr>
        <p:txBody>
          <a:bodyPr/>
          <a:lstStyle/>
          <a:p>
            <a:r>
              <a:rPr lang="zh-TW" altLang="en-US" dirty="0" smtClean="0">
                <a:solidFill>
                  <a:srgbClr val="0000FF"/>
                </a:solidFill>
              </a:rPr>
              <a:t>需求升幅</a:t>
            </a:r>
            <a:r>
              <a:rPr lang="zh-TW" altLang="en-US" b="1" dirty="0" smtClean="0">
                <a:solidFill>
                  <a:srgbClr val="FF0000"/>
                </a:solidFill>
              </a:rPr>
              <a:t>大於</a:t>
            </a:r>
            <a:r>
              <a:rPr lang="zh-TW" altLang="en-US" dirty="0" smtClean="0">
                <a:solidFill>
                  <a:srgbClr val="0000FF"/>
                </a:solidFill>
              </a:rPr>
              <a:t>供給升幅</a:t>
            </a:r>
            <a:r>
              <a:rPr lang="zh-TW" altLang="en-US" dirty="0" smtClean="0"/>
              <a:t>會使</a:t>
            </a:r>
            <a:r>
              <a:rPr lang="zh-TW" altLang="en-US" b="1" dirty="0" smtClean="0">
                <a:solidFill>
                  <a:srgbClr val="0000FF"/>
                </a:solidFill>
              </a:rPr>
              <a:t>均衡價格</a:t>
            </a:r>
            <a:r>
              <a:rPr lang="en-US" altLang="zh-TW" dirty="0" smtClean="0"/>
              <a:t>________</a:t>
            </a:r>
            <a:endParaRPr lang="zh-TW" altLang="en-US" dirty="0"/>
          </a:p>
        </p:txBody>
      </p:sp>
      <p:sp>
        <p:nvSpPr>
          <p:cNvPr id="4" name="文字方塊 3"/>
          <p:cNvSpPr txBox="1"/>
          <p:nvPr/>
        </p:nvSpPr>
        <p:spPr>
          <a:xfrm>
            <a:off x="5843483" y="1244582"/>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cxnSp>
        <p:nvCxnSpPr>
          <p:cNvPr id="7" name="直線接點 6"/>
          <p:cNvCxnSpPr/>
          <p:nvPr/>
        </p:nvCxnSpPr>
        <p:spPr>
          <a:xfrm rot="5400000">
            <a:off x="-1071602" y="4500570"/>
            <a:ext cx="385765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857224" y="6429396"/>
            <a:ext cx="578647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V="1">
            <a:off x="1214414" y="2643182"/>
            <a:ext cx="4786346" cy="364333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214414" y="2786058"/>
            <a:ext cx="4143404" cy="350046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2714612" y="2285992"/>
            <a:ext cx="4000528" cy="3429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00034" y="2214554"/>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7" name="文字方塊 16"/>
          <p:cNvSpPr txBox="1"/>
          <p:nvPr/>
        </p:nvSpPr>
        <p:spPr>
          <a:xfrm>
            <a:off x="571472" y="6286520"/>
            <a:ext cx="312906" cy="369332"/>
          </a:xfrm>
          <a:prstGeom prst="rect">
            <a:avLst/>
          </a:prstGeom>
          <a:noFill/>
        </p:spPr>
        <p:txBody>
          <a:bodyPr wrap="none" rtlCol="0">
            <a:spAutoFit/>
          </a:bodyPr>
          <a:lstStyle/>
          <a:p>
            <a:r>
              <a:rPr lang="en-US" altLang="zh-TW" dirty="0" smtClean="0"/>
              <a:t>0</a:t>
            </a:r>
            <a:endParaRPr lang="zh-TW" altLang="en-US" dirty="0"/>
          </a:p>
        </p:txBody>
      </p:sp>
      <p:sp>
        <p:nvSpPr>
          <p:cNvPr id="19" name="文字方塊 18"/>
          <p:cNvSpPr txBox="1"/>
          <p:nvPr/>
        </p:nvSpPr>
        <p:spPr>
          <a:xfrm>
            <a:off x="6715140" y="6215082"/>
            <a:ext cx="646331" cy="369332"/>
          </a:xfrm>
          <a:prstGeom prst="rect">
            <a:avLst/>
          </a:prstGeom>
          <a:noFill/>
        </p:spPr>
        <p:txBody>
          <a:bodyPr wrap="none" rtlCol="0">
            <a:spAutoFit/>
          </a:bodyPr>
          <a:lstStyle/>
          <a:p>
            <a:r>
              <a:rPr lang="zh-TW" altLang="en-US" dirty="0" smtClean="0"/>
              <a:t>數量</a:t>
            </a:r>
            <a:endParaRPr lang="zh-TW" altLang="en-US" dirty="0"/>
          </a:p>
        </p:txBody>
      </p:sp>
      <p:sp>
        <p:nvSpPr>
          <p:cNvPr id="20" name="文字方塊 19"/>
          <p:cNvSpPr txBox="1"/>
          <p:nvPr/>
        </p:nvSpPr>
        <p:spPr>
          <a:xfrm>
            <a:off x="6143636" y="2285992"/>
            <a:ext cx="415498" cy="369332"/>
          </a:xfrm>
          <a:prstGeom prst="rect">
            <a:avLst/>
          </a:prstGeom>
          <a:noFill/>
        </p:spPr>
        <p:txBody>
          <a:bodyPr wrap="none" rtlCol="0">
            <a:spAutoFit/>
          </a:bodyPr>
          <a:lstStyle/>
          <a:p>
            <a:r>
              <a:rPr lang="en-US" altLang="zh-TW" dirty="0" smtClean="0"/>
              <a:t>S</a:t>
            </a:r>
            <a:r>
              <a:rPr lang="en-US" altLang="zh-TW" baseline="-25000" dirty="0" smtClean="0"/>
              <a:t>1</a:t>
            </a:r>
            <a:endParaRPr lang="zh-TW" altLang="en-US" baseline="-25000" dirty="0"/>
          </a:p>
        </p:txBody>
      </p:sp>
      <p:sp>
        <p:nvSpPr>
          <p:cNvPr id="21" name="文字方塊 20"/>
          <p:cNvSpPr txBox="1"/>
          <p:nvPr/>
        </p:nvSpPr>
        <p:spPr>
          <a:xfrm>
            <a:off x="5286380" y="6000768"/>
            <a:ext cx="449162" cy="369332"/>
          </a:xfrm>
          <a:prstGeom prst="rect">
            <a:avLst/>
          </a:prstGeom>
          <a:noFill/>
        </p:spPr>
        <p:txBody>
          <a:bodyPr wrap="none" rtlCol="0">
            <a:spAutoFit/>
          </a:bodyPr>
          <a:lstStyle/>
          <a:p>
            <a:r>
              <a:rPr lang="en-US" altLang="zh-TW" dirty="0" smtClean="0"/>
              <a:t>D</a:t>
            </a:r>
            <a:r>
              <a:rPr lang="en-US" altLang="zh-TW" baseline="-25000" dirty="0" smtClean="0"/>
              <a:t>1</a:t>
            </a:r>
            <a:endParaRPr lang="zh-TW" altLang="en-US" baseline="-25000" dirty="0"/>
          </a:p>
        </p:txBody>
      </p:sp>
      <p:sp>
        <p:nvSpPr>
          <p:cNvPr id="22" name="文字方塊 21"/>
          <p:cNvSpPr txBox="1"/>
          <p:nvPr/>
        </p:nvSpPr>
        <p:spPr>
          <a:xfrm>
            <a:off x="6715140" y="5500702"/>
            <a:ext cx="449162" cy="369332"/>
          </a:xfrm>
          <a:prstGeom prst="rect">
            <a:avLst/>
          </a:prstGeom>
          <a:noFill/>
        </p:spPr>
        <p:txBody>
          <a:bodyPr wrap="none" rtlCol="0">
            <a:spAutoFit/>
          </a:bodyPr>
          <a:lstStyle/>
          <a:p>
            <a:r>
              <a:rPr lang="en-US" altLang="zh-TW" dirty="0" smtClean="0"/>
              <a:t>D</a:t>
            </a:r>
            <a:r>
              <a:rPr lang="en-US" altLang="zh-TW" baseline="-25000" dirty="0" smtClean="0"/>
              <a:t>2</a:t>
            </a:r>
            <a:endParaRPr lang="zh-TW" altLang="en-US" baseline="-25000" dirty="0"/>
          </a:p>
        </p:txBody>
      </p:sp>
      <p:cxnSp>
        <p:nvCxnSpPr>
          <p:cNvPr id="28" name="直線接點 27"/>
          <p:cNvCxnSpPr/>
          <p:nvPr/>
        </p:nvCxnSpPr>
        <p:spPr>
          <a:xfrm rot="10800000">
            <a:off x="857224" y="4628932"/>
            <a:ext cx="257176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文字方塊 28"/>
          <p:cNvSpPr txBox="1"/>
          <p:nvPr/>
        </p:nvSpPr>
        <p:spPr>
          <a:xfrm>
            <a:off x="428596" y="4416990"/>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cxnSp>
        <p:nvCxnSpPr>
          <p:cNvPr id="31" name="直線接點 30"/>
          <p:cNvCxnSpPr/>
          <p:nvPr/>
        </p:nvCxnSpPr>
        <p:spPr>
          <a:xfrm rot="5400000">
            <a:off x="2536017" y="5536421"/>
            <a:ext cx="178595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文字方塊 31"/>
          <p:cNvSpPr txBox="1"/>
          <p:nvPr/>
        </p:nvSpPr>
        <p:spPr>
          <a:xfrm>
            <a:off x="3214678" y="638698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34" name="直線單箭頭接點 33"/>
          <p:cNvCxnSpPr/>
          <p:nvPr/>
        </p:nvCxnSpPr>
        <p:spPr>
          <a:xfrm>
            <a:off x="1785918" y="2928934"/>
            <a:ext cx="150019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p:nvPr/>
        </p:nvCxnSpPr>
        <p:spPr>
          <a:xfrm>
            <a:off x="4643438" y="5500702"/>
            <a:ext cx="157163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接點 39"/>
          <p:cNvCxnSpPr/>
          <p:nvPr/>
        </p:nvCxnSpPr>
        <p:spPr>
          <a:xfrm rot="10800000">
            <a:off x="857224" y="3786190"/>
            <a:ext cx="36433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接點 41"/>
          <p:cNvCxnSpPr/>
          <p:nvPr/>
        </p:nvCxnSpPr>
        <p:spPr>
          <a:xfrm rot="5400000">
            <a:off x="3179753" y="5107793"/>
            <a:ext cx="2642412"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428596" y="3643314"/>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45" name="文字方塊 44"/>
          <p:cNvSpPr txBox="1"/>
          <p:nvPr/>
        </p:nvSpPr>
        <p:spPr>
          <a:xfrm>
            <a:off x="4286248" y="6388118"/>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cxnSp>
        <p:nvCxnSpPr>
          <p:cNvPr id="47" name="直線單箭頭接點 46"/>
          <p:cNvCxnSpPr>
            <a:stCxn id="29" idx="0"/>
            <a:endCxn id="44" idx="2"/>
          </p:cNvCxnSpPr>
          <p:nvPr/>
        </p:nvCxnSpPr>
        <p:spPr>
          <a:xfrm rot="5400000" flipH="1" flipV="1">
            <a:off x="438181" y="4214818"/>
            <a:ext cx="40434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a:stCxn id="32" idx="3"/>
            <a:endCxn id="45" idx="1"/>
          </p:cNvCxnSpPr>
          <p:nvPr/>
        </p:nvCxnSpPr>
        <p:spPr>
          <a:xfrm>
            <a:off x="3663840" y="6571652"/>
            <a:ext cx="622408" cy="11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V="1">
            <a:off x="2071670" y="3000372"/>
            <a:ext cx="4214842" cy="32861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單箭頭接點 36"/>
          <p:cNvCxnSpPr/>
          <p:nvPr/>
        </p:nvCxnSpPr>
        <p:spPr>
          <a:xfrm>
            <a:off x="5500694" y="3143248"/>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單箭頭接點 37"/>
          <p:cNvCxnSpPr/>
          <p:nvPr/>
        </p:nvCxnSpPr>
        <p:spPr>
          <a:xfrm>
            <a:off x="1643042" y="6142056"/>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文字方塊 38"/>
          <p:cNvSpPr txBox="1"/>
          <p:nvPr/>
        </p:nvSpPr>
        <p:spPr>
          <a:xfrm>
            <a:off x="6286512" y="2714620"/>
            <a:ext cx="415498" cy="369332"/>
          </a:xfrm>
          <a:prstGeom prst="rect">
            <a:avLst/>
          </a:prstGeom>
          <a:noFill/>
        </p:spPr>
        <p:txBody>
          <a:bodyPr wrap="none" rtlCol="0">
            <a:spAutoFit/>
          </a:bodyPr>
          <a:lstStyle/>
          <a:p>
            <a:r>
              <a:rPr lang="en-US" altLang="zh-TW" dirty="0" smtClean="0"/>
              <a:t>S</a:t>
            </a:r>
            <a:r>
              <a:rPr lang="en-US" altLang="zh-TW" baseline="-25000" dirty="0" smtClean="0"/>
              <a:t>2</a:t>
            </a:r>
            <a:endParaRPr lang="zh-TW" altLang="en-US" baseline="-25000" dirty="0"/>
          </a:p>
        </p:txBody>
      </p:sp>
      <p:cxnSp>
        <p:nvCxnSpPr>
          <p:cNvPr id="48" name="直線接點 47"/>
          <p:cNvCxnSpPr/>
          <p:nvPr/>
        </p:nvCxnSpPr>
        <p:spPr>
          <a:xfrm rot="10800000">
            <a:off x="857224" y="4115484"/>
            <a:ext cx="400052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接點 50"/>
          <p:cNvCxnSpPr/>
          <p:nvPr/>
        </p:nvCxnSpPr>
        <p:spPr>
          <a:xfrm rot="5400000">
            <a:off x="3714744" y="5286388"/>
            <a:ext cx="228601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文字方塊 53"/>
          <p:cNvSpPr txBox="1"/>
          <p:nvPr/>
        </p:nvSpPr>
        <p:spPr>
          <a:xfrm>
            <a:off x="428596" y="3929066"/>
            <a:ext cx="423514" cy="369332"/>
          </a:xfrm>
          <a:prstGeom prst="rect">
            <a:avLst/>
          </a:prstGeom>
          <a:noFill/>
        </p:spPr>
        <p:txBody>
          <a:bodyPr wrap="none" rtlCol="0">
            <a:spAutoFit/>
          </a:bodyPr>
          <a:lstStyle/>
          <a:p>
            <a:r>
              <a:rPr lang="en-US" altLang="zh-TW" dirty="0" smtClean="0"/>
              <a:t>P</a:t>
            </a:r>
            <a:r>
              <a:rPr lang="en-US" altLang="zh-TW" baseline="-25000" dirty="0" smtClean="0"/>
              <a:t>3</a:t>
            </a:r>
            <a:endParaRPr lang="zh-TW" altLang="en-US" baseline="-25000" dirty="0"/>
          </a:p>
        </p:txBody>
      </p:sp>
      <p:sp>
        <p:nvSpPr>
          <p:cNvPr id="55" name="文字方塊 54"/>
          <p:cNvSpPr txBox="1"/>
          <p:nvPr/>
        </p:nvSpPr>
        <p:spPr>
          <a:xfrm>
            <a:off x="4657952" y="6388226"/>
            <a:ext cx="449162" cy="369332"/>
          </a:xfrm>
          <a:prstGeom prst="rect">
            <a:avLst/>
          </a:prstGeom>
          <a:noFill/>
        </p:spPr>
        <p:txBody>
          <a:bodyPr wrap="none" rtlCol="0">
            <a:spAutoFit/>
          </a:bodyPr>
          <a:lstStyle/>
          <a:p>
            <a:r>
              <a:rPr lang="en-US" altLang="zh-TW" dirty="0" smtClean="0"/>
              <a:t>Q</a:t>
            </a:r>
            <a:r>
              <a:rPr lang="en-US" altLang="zh-TW" baseline="-25000" dirty="0" smtClean="0"/>
              <a:t>3</a:t>
            </a:r>
            <a:endParaRPr lang="zh-TW" altLang="en-US" baseline="-25000" dirty="0"/>
          </a:p>
        </p:txBody>
      </p:sp>
      <p:cxnSp>
        <p:nvCxnSpPr>
          <p:cNvPr id="57" name="直線單箭頭接點 56"/>
          <p:cNvCxnSpPr>
            <a:stCxn id="44" idx="1"/>
            <a:endCxn id="54" idx="1"/>
          </p:cNvCxnSpPr>
          <p:nvPr/>
        </p:nvCxnSpPr>
        <p:spPr>
          <a:xfrm rot="10800000" flipV="1">
            <a:off x="428596" y="3827980"/>
            <a:ext cx="1588" cy="28575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單箭頭接點 58"/>
          <p:cNvCxnSpPr/>
          <p:nvPr/>
        </p:nvCxnSpPr>
        <p:spPr>
          <a:xfrm>
            <a:off x="4572000" y="6570684"/>
            <a:ext cx="21431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直線單箭頭接點 60"/>
          <p:cNvCxnSpPr>
            <a:stCxn id="29" idx="1"/>
          </p:cNvCxnSpPr>
          <p:nvPr/>
        </p:nvCxnSpPr>
        <p:spPr>
          <a:xfrm rot="10800000">
            <a:off x="428596" y="4214818"/>
            <a:ext cx="1588" cy="38683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單箭頭接點 64"/>
          <p:cNvCxnSpPr/>
          <p:nvPr/>
        </p:nvCxnSpPr>
        <p:spPr>
          <a:xfrm>
            <a:off x="3643306" y="6572272"/>
            <a:ext cx="114300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41"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874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dissolve">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8" fill="hold"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slide(fromLeft)">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1"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slide(fromTop)">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dissolve">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8" fill="hold" nodeType="click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slide(fromLeft)">
                                      <p:cBhvr>
                                        <p:cTn id="65" dur="500"/>
                                        <p:tgtEl>
                                          <p:spTgt spid="34"/>
                                        </p:tgtEl>
                                      </p:cBhvr>
                                    </p:animEffect>
                                  </p:childTnLst>
                                </p:cTn>
                              </p:par>
                              <p:par>
                                <p:cTn id="66" presetID="12" presetClass="entr" presetSubtype="8" fill="hold" nodeType="with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slide(fromLeft)">
                                      <p:cBhvr>
                                        <p:cTn id="68" dur="500"/>
                                        <p:tgtEl>
                                          <p:spTgt spid="36"/>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dissolve">
                                      <p:cBhvr>
                                        <p:cTn id="73" dur="500"/>
                                        <p:tgtEl>
                                          <p:spTgt spid="15"/>
                                        </p:tgtEl>
                                      </p:cBhvr>
                                    </p:animEffect>
                                  </p:childTnLst>
                                </p:cTn>
                              </p:par>
                              <p:par>
                                <p:cTn id="74" presetID="2" presetClass="entr" presetSubtype="4"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additive="base">
                                        <p:cTn id="76" dur="500" fill="hold"/>
                                        <p:tgtEl>
                                          <p:spTgt spid="22"/>
                                        </p:tgtEl>
                                        <p:attrNameLst>
                                          <p:attrName>ppt_x</p:attrName>
                                        </p:attrNameLst>
                                      </p:cBhvr>
                                      <p:tavLst>
                                        <p:tav tm="0">
                                          <p:val>
                                            <p:strVal val="#ppt_x"/>
                                          </p:val>
                                        </p:tav>
                                        <p:tav tm="100000">
                                          <p:val>
                                            <p:strVal val="#ppt_x"/>
                                          </p:val>
                                        </p:tav>
                                      </p:tavLst>
                                    </p:anim>
                                    <p:anim calcmode="lin" valueType="num">
                                      <p:cBhvr additive="base">
                                        <p:cTn id="7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2" presetClass="entr" presetSubtype="4" fill="hold"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slide(fromBottom)">
                                      <p:cBhvr>
                                        <p:cTn id="82" dur="5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44"/>
                                        </p:tgtEl>
                                        <p:attrNameLst>
                                          <p:attrName>style.visibility</p:attrName>
                                        </p:attrNameLst>
                                      </p:cBhvr>
                                      <p:to>
                                        <p:strVal val="visible"/>
                                      </p:to>
                                    </p:set>
                                    <p:animEffect transition="in" filter="dissolve">
                                      <p:cBhvr>
                                        <p:cTn id="87" dur="500"/>
                                        <p:tgtEl>
                                          <p:spTgt spid="44"/>
                                        </p:tgtEl>
                                      </p:cBhvr>
                                    </p:animEffect>
                                  </p:childTnLst>
                                </p:cTn>
                              </p:par>
                            </p:childTnLst>
                          </p:cTn>
                        </p:par>
                      </p:childTnLst>
                    </p:cTn>
                  </p:par>
                  <p:par>
                    <p:cTn id="88" fill="hold">
                      <p:stCondLst>
                        <p:cond delay="indefinite"/>
                      </p:stCondLst>
                      <p:childTnLst>
                        <p:par>
                          <p:cTn id="89" fill="hold">
                            <p:stCondLst>
                              <p:cond delay="0"/>
                            </p:stCondLst>
                            <p:childTnLst>
                              <p:par>
                                <p:cTn id="90" presetID="12" presetClass="entr" presetSubtype="8" fill="hold" nodeType="click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slide(fromLeft)">
                                      <p:cBhvr>
                                        <p:cTn id="92" dur="500"/>
                                        <p:tgtEl>
                                          <p:spTgt spid="40"/>
                                        </p:tgtEl>
                                      </p:cBhvr>
                                    </p:animEffect>
                                  </p:childTnLst>
                                </p:cTn>
                              </p:par>
                            </p:childTnLst>
                          </p:cTn>
                        </p:par>
                      </p:childTnLst>
                    </p:cTn>
                  </p:par>
                  <p:par>
                    <p:cTn id="93" fill="hold">
                      <p:stCondLst>
                        <p:cond delay="indefinite"/>
                      </p:stCondLst>
                      <p:childTnLst>
                        <p:par>
                          <p:cTn id="94" fill="hold">
                            <p:stCondLst>
                              <p:cond delay="0"/>
                            </p:stCondLst>
                            <p:childTnLst>
                              <p:par>
                                <p:cTn id="95" presetID="12" presetClass="entr" presetSubtype="1" fill="hold" nodeType="click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slide(fromTop)">
                                      <p:cBhvr>
                                        <p:cTn id="97" dur="500"/>
                                        <p:tgtEl>
                                          <p:spTgt spid="42"/>
                                        </p:tgtEl>
                                      </p:cBhvr>
                                    </p:animEffect>
                                  </p:childTnLst>
                                </p:cTn>
                              </p:par>
                            </p:childTnLst>
                          </p:cTn>
                        </p:par>
                      </p:childTnLst>
                    </p:cTn>
                  </p:par>
                  <p:par>
                    <p:cTn id="98" fill="hold">
                      <p:stCondLst>
                        <p:cond delay="indefinite"/>
                      </p:stCondLst>
                      <p:childTnLst>
                        <p:par>
                          <p:cTn id="99" fill="hold">
                            <p:stCondLst>
                              <p:cond delay="0"/>
                            </p:stCondLst>
                            <p:childTnLst>
                              <p:par>
                                <p:cTn id="100" presetID="12" presetClass="entr" presetSubtype="8" fill="hold" nodeType="clickEffect">
                                  <p:stCondLst>
                                    <p:cond delay="0"/>
                                  </p:stCondLst>
                                  <p:childTnLst>
                                    <p:set>
                                      <p:cBhvr>
                                        <p:cTn id="101" dur="1" fill="hold">
                                          <p:stCondLst>
                                            <p:cond delay="0"/>
                                          </p:stCondLst>
                                        </p:cTn>
                                        <p:tgtEl>
                                          <p:spTgt spid="49"/>
                                        </p:tgtEl>
                                        <p:attrNameLst>
                                          <p:attrName>style.visibility</p:attrName>
                                        </p:attrNameLst>
                                      </p:cBhvr>
                                      <p:to>
                                        <p:strVal val="visible"/>
                                      </p:to>
                                    </p:set>
                                    <p:animEffect transition="in" filter="slide(fromLeft)">
                                      <p:cBhvr>
                                        <p:cTn id="102" dur="500"/>
                                        <p:tgtEl>
                                          <p:spTgt spid="49"/>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45"/>
                                        </p:tgtEl>
                                        <p:attrNameLst>
                                          <p:attrName>style.visibility</p:attrName>
                                        </p:attrNameLst>
                                      </p:cBhvr>
                                      <p:to>
                                        <p:strVal val="visible"/>
                                      </p:to>
                                    </p:set>
                                    <p:animEffect transition="in" filter="dissolve">
                                      <p:cBhvr>
                                        <p:cTn id="107" dur="500"/>
                                        <p:tgtEl>
                                          <p:spTgt spid="45"/>
                                        </p:tgtEl>
                                      </p:cBhvr>
                                    </p:animEffect>
                                  </p:childTnLst>
                                </p:cTn>
                              </p:par>
                            </p:childTnLst>
                          </p:cTn>
                        </p:par>
                      </p:childTnLst>
                    </p:cTn>
                  </p:par>
                  <p:par>
                    <p:cTn id="108" fill="hold">
                      <p:stCondLst>
                        <p:cond delay="indefinite"/>
                      </p:stCondLst>
                      <p:childTnLst>
                        <p:par>
                          <p:cTn id="109" fill="hold">
                            <p:stCondLst>
                              <p:cond delay="0"/>
                            </p:stCondLst>
                            <p:childTnLst>
                              <p:par>
                                <p:cTn id="110" presetID="12" presetClass="entr" presetSubtype="8" fill="hold" nodeType="click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slide(fromLeft)">
                                      <p:cBhvr>
                                        <p:cTn id="112" dur="500"/>
                                        <p:tgtEl>
                                          <p:spTgt spid="37"/>
                                        </p:tgtEl>
                                      </p:cBhvr>
                                    </p:animEffect>
                                  </p:childTnLst>
                                </p:cTn>
                              </p:par>
                              <p:par>
                                <p:cTn id="113" presetID="12" presetClass="entr" presetSubtype="8" fill="hold" nodeType="withEffect">
                                  <p:stCondLst>
                                    <p:cond delay="0"/>
                                  </p:stCondLst>
                                  <p:childTnLst>
                                    <p:set>
                                      <p:cBhvr>
                                        <p:cTn id="114" dur="1" fill="hold">
                                          <p:stCondLst>
                                            <p:cond delay="0"/>
                                          </p:stCondLst>
                                        </p:cTn>
                                        <p:tgtEl>
                                          <p:spTgt spid="38"/>
                                        </p:tgtEl>
                                        <p:attrNameLst>
                                          <p:attrName>style.visibility</p:attrName>
                                        </p:attrNameLst>
                                      </p:cBhvr>
                                      <p:to>
                                        <p:strVal val="visible"/>
                                      </p:to>
                                    </p:set>
                                    <p:animEffect transition="in" filter="slide(fromLeft)">
                                      <p:cBhvr>
                                        <p:cTn id="115" dur="500"/>
                                        <p:tgtEl>
                                          <p:spTgt spid="38"/>
                                        </p:tgtEl>
                                      </p:cBhvr>
                                    </p:animEffect>
                                  </p:childTnLst>
                                </p:cTn>
                              </p:par>
                            </p:childTnLst>
                          </p:cTn>
                        </p:par>
                      </p:childTnLst>
                    </p:cTn>
                  </p:par>
                  <p:par>
                    <p:cTn id="116" fill="hold">
                      <p:stCondLst>
                        <p:cond delay="indefinite"/>
                      </p:stCondLst>
                      <p:childTnLst>
                        <p:par>
                          <p:cTn id="117" fill="hold">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39"/>
                                        </p:tgtEl>
                                        <p:attrNameLst>
                                          <p:attrName>style.visibility</p:attrName>
                                        </p:attrNameLst>
                                      </p:cBhvr>
                                      <p:to>
                                        <p:strVal val="visible"/>
                                      </p:to>
                                    </p:set>
                                    <p:animEffect transition="in" filter="dissolve">
                                      <p:cBhvr>
                                        <p:cTn id="120" dur="500"/>
                                        <p:tgtEl>
                                          <p:spTgt spid="39"/>
                                        </p:tgtEl>
                                      </p:cBhvr>
                                    </p:animEffect>
                                  </p:childTnLst>
                                </p:cTn>
                              </p:par>
                              <p:par>
                                <p:cTn id="121" presetID="9" presetClass="entr" presetSubtype="0" fill="hold" nodeType="withEffect">
                                  <p:stCondLst>
                                    <p:cond delay="0"/>
                                  </p:stCondLst>
                                  <p:childTnLst>
                                    <p:set>
                                      <p:cBhvr>
                                        <p:cTn id="122" dur="1" fill="hold">
                                          <p:stCondLst>
                                            <p:cond delay="0"/>
                                          </p:stCondLst>
                                        </p:cTn>
                                        <p:tgtEl>
                                          <p:spTgt spid="33"/>
                                        </p:tgtEl>
                                        <p:attrNameLst>
                                          <p:attrName>style.visibility</p:attrName>
                                        </p:attrNameLst>
                                      </p:cBhvr>
                                      <p:to>
                                        <p:strVal val="visible"/>
                                      </p:to>
                                    </p:set>
                                    <p:animEffect transition="in" filter="dissolve">
                                      <p:cBhvr>
                                        <p:cTn id="123" dur="500"/>
                                        <p:tgtEl>
                                          <p:spTgt spid="33"/>
                                        </p:tgtEl>
                                      </p:cBhvr>
                                    </p:animEffect>
                                  </p:childTnLst>
                                </p:cTn>
                              </p:par>
                            </p:childTnLst>
                          </p:cTn>
                        </p:par>
                      </p:childTnLst>
                    </p:cTn>
                  </p:par>
                  <p:par>
                    <p:cTn id="124" fill="hold">
                      <p:stCondLst>
                        <p:cond delay="indefinite"/>
                      </p:stCondLst>
                      <p:childTnLst>
                        <p:par>
                          <p:cTn id="125" fill="hold">
                            <p:stCondLst>
                              <p:cond delay="0"/>
                            </p:stCondLst>
                            <p:childTnLst>
                              <p:par>
                                <p:cTn id="126" presetID="12" presetClass="entr" presetSubtype="1" fill="hold" nodeType="clickEffect">
                                  <p:stCondLst>
                                    <p:cond delay="0"/>
                                  </p:stCondLst>
                                  <p:childTnLst>
                                    <p:set>
                                      <p:cBhvr>
                                        <p:cTn id="127" dur="1" fill="hold">
                                          <p:stCondLst>
                                            <p:cond delay="0"/>
                                          </p:stCondLst>
                                        </p:cTn>
                                        <p:tgtEl>
                                          <p:spTgt spid="57"/>
                                        </p:tgtEl>
                                        <p:attrNameLst>
                                          <p:attrName>style.visibility</p:attrName>
                                        </p:attrNameLst>
                                      </p:cBhvr>
                                      <p:to>
                                        <p:strVal val="visible"/>
                                      </p:to>
                                    </p:set>
                                    <p:animEffect transition="in" filter="slide(fromTop)">
                                      <p:cBhvr>
                                        <p:cTn id="128" dur="500"/>
                                        <p:tgtEl>
                                          <p:spTgt spid="57"/>
                                        </p:tgtEl>
                                      </p:cBhvr>
                                    </p:animEffect>
                                  </p:childTnLst>
                                </p:cTn>
                              </p:par>
                              <p:par>
                                <p:cTn id="129" presetID="10" presetClass="exit" presetSubtype="0" fill="hold" nodeType="withEffect">
                                  <p:stCondLst>
                                    <p:cond delay="0"/>
                                  </p:stCondLst>
                                  <p:childTnLst>
                                    <p:animEffect transition="out" filter="fade">
                                      <p:cBhvr>
                                        <p:cTn id="130" dur="500"/>
                                        <p:tgtEl>
                                          <p:spTgt spid="47"/>
                                        </p:tgtEl>
                                      </p:cBhvr>
                                    </p:animEffect>
                                    <p:set>
                                      <p:cBhvr>
                                        <p:cTn id="131" dur="1" fill="hold">
                                          <p:stCondLst>
                                            <p:cond delay="499"/>
                                          </p:stCondLst>
                                        </p:cTn>
                                        <p:tgtEl>
                                          <p:spTgt spid="47"/>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9" presetClass="entr" presetSubtype="0" fill="hold" grpId="0" nodeType="clickEffect">
                                  <p:stCondLst>
                                    <p:cond delay="0"/>
                                  </p:stCondLst>
                                  <p:childTnLst>
                                    <p:set>
                                      <p:cBhvr>
                                        <p:cTn id="135" dur="1" fill="hold">
                                          <p:stCondLst>
                                            <p:cond delay="0"/>
                                          </p:stCondLst>
                                        </p:cTn>
                                        <p:tgtEl>
                                          <p:spTgt spid="54"/>
                                        </p:tgtEl>
                                        <p:attrNameLst>
                                          <p:attrName>style.visibility</p:attrName>
                                        </p:attrNameLst>
                                      </p:cBhvr>
                                      <p:to>
                                        <p:strVal val="visible"/>
                                      </p:to>
                                    </p:set>
                                    <p:animEffect transition="in" filter="dissolve">
                                      <p:cBhvr>
                                        <p:cTn id="136" dur="500"/>
                                        <p:tgtEl>
                                          <p:spTgt spid="54"/>
                                        </p:tgtEl>
                                      </p:cBhvr>
                                    </p:animEffect>
                                  </p:childTnLst>
                                </p:cTn>
                              </p:par>
                            </p:childTnLst>
                          </p:cTn>
                        </p:par>
                      </p:childTnLst>
                    </p:cTn>
                  </p:par>
                  <p:par>
                    <p:cTn id="137" fill="hold">
                      <p:stCondLst>
                        <p:cond delay="indefinite"/>
                      </p:stCondLst>
                      <p:childTnLst>
                        <p:par>
                          <p:cTn id="138" fill="hold">
                            <p:stCondLst>
                              <p:cond delay="0"/>
                            </p:stCondLst>
                            <p:childTnLst>
                              <p:par>
                                <p:cTn id="139" presetID="12" presetClass="entr" presetSubtype="8" fill="hold" nodeType="clickEffect">
                                  <p:stCondLst>
                                    <p:cond delay="0"/>
                                  </p:stCondLst>
                                  <p:childTnLst>
                                    <p:set>
                                      <p:cBhvr>
                                        <p:cTn id="140" dur="1" fill="hold">
                                          <p:stCondLst>
                                            <p:cond delay="0"/>
                                          </p:stCondLst>
                                        </p:cTn>
                                        <p:tgtEl>
                                          <p:spTgt spid="48"/>
                                        </p:tgtEl>
                                        <p:attrNameLst>
                                          <p:attrName>style.visibility</p:attrName>
                                        </p:attrNameLst>
                                      </p:cBhvr>
                                      <p:to>
                                        <p:strVal val="visible"/>
                                      </p:to>
                                    </p:set>
                                    <p:animEffect transition="in" filter="slide(fromLeft)">
                                      <p:cBhvr>
                                        <p:cTn id="141" dur="500"/>
                                        <p:tgtEl>
                                          <p:spTgt spid="48"/>
                                        </p:tgtEl>
                                      </p:cBhvr>
                                    </p:animEffect>
                                  </p:childTnLst>
                                </p:cTn>
                              </p:par>
                            </p:childTnLst>
                          </p:cTn>
                        </p:par>
                      </p:childTnLst>
                    </p:cTn>
                  </p:par>
                  <p:par>
                    <p:cTn id="142" fill="hold">
                      <p:stCondLst>
                        <p:cond delay="indefinite"/>
                      </p:stCondLst>
                      <p:childTnLst>
                        <p:par>
                          <p:cTn id="143" fill="hold">
                            <p:stCondLst>
                              <p:cond delay="0"/>
                            </p:stCondLst>
                            <p:childTnLst>
                              <p:par>
                                <p:cTn id="144" presetID="12" presetClass="entr" presetSubtype="1" fill="hold" nodeType="clickEffect">
                                  <p:stCondLst>
                                    <p:cond delay="0"/>
                                  </p:stCondLst>
                                  <p:childTnLst>
                                    <p:set>
                                      <p:cBhvr>
                                        <p:cTn id="145" dur="1" fill="hold">
                                          <p:stCondLst>
                                            <p:cond delay="0"/>
                                          </p:stCondLst>
                                        </p:cTn>
                                        <p:tgtEl>
                                          <p:spTgt spid="51"/>
                                        </p:tgtEl>
                                        <p:attrNameLst>
                                          <p:attrName>style.visibility</p:attrName>
                                        </p:attrNameLst>
                                      </p:cBhvr>
                                      <p:to>
                                        <p:strVal val="visible"/>
                                      </p:to>
                                    </p:set>
                                    <p:animEffect transition="in" filter="slide(fromTop)">
                                      <p:cBhvr>
                                        <p:cTn id="146" dur="500"/>
                                        <p:tgtEl>
                                          <p:spTgt spid="51"/>
                                        </p:tgtEl>
                                      </p:cBhvr>
                                    </p:animEffect>
                                  </p:childTnLst>
                                </p:cTn>
                              </p:par>
                            </p:childTnLst>
                          </p:cTn>
                        </p:par>
                      </p:childTnLst>
                    </p:cTn>
                  </p:par>
                  <p:par>
                    <p:cTn id="147" fill="hold">
                      <p:stCondLst>
                        <p:cond delay="indefinite"/>
                      </p:stCondLst>
                      <p:childTnLst>
                        <p:par>
                          <p:cTn id="148" fill="hold">
                            <p:stCondLst>
                              <p:cond delay="0"/>
                            </p:stCondLst>
                            <p:childTnLst>
                              <p:par>
                                <p:cTn id="149" presetID="12" presetClass="entr" presetSubtype="8" fill="hold" nodeType="clickEffect">
                                  <p:stCondLst>
                                    <p:cond delay="0"/>
                                  </p:stCondLst>
                                  <p:childTnLst>
                                    <p:set>
                                      <p:cBhvr>
                                        <p:cTn id="150" dur="1" fill="hold">
                                          <p:stCondLst>
                                            <p:cond delay="0"/>
                                          </p:stCondLst>
                                        </p:cTn>
                                        <p:tgtEl>
                                          <p:spTgt spid="59"/>
                                        </p:tgtEl>
                                        <p:attrNameLst>
                                          <p:attrName>style.visibility</p:attrName>
                                        </p:attrNameLst>
                                      </p:cBhvr>
                                      <p:to>
                                        <p:strVal val="visible"/>
                                      </p:to>
                                    </p:set>
                                    <p:animEffect transition="in" filter="slide(fromLeft)">
                                      <p:cBhvr>
                                        <p:cTn id="151" dur="500"/>
                                        <p:tgtEl>
                                          <p:spTgt spid="59"/>
                                        </p:tgtEl>
                                      </p:cBhvr>
                                    </p:animEffect>
                                  </p:childTnLst>
                                </p:cTn>
                              </p:par>
                            </p:childTnLst>
                          </p:cTn>
                        </p:par>
                      </p:childTnLst>
                    </p:cTn>
                  </p:par>
                  <p:par>
                    <p:cTn id="152" fill="hold">
                      <p:stCondLst>
                        <p:cond delay="indefinite"/>
                      </p:stCondLst>
                      <p:childTnLst>
                        <p:par>
                          <p:cTn id="153" fill="hold">
                            <p:stCondLst>
                              <p:cond delay="0"/>
                            </p:stCondLst>
                            <p:childTnLst>
                              <p:par>
                                <p:cTn id="154" presetID="9" presetClass="entr" presetSubtype="0" fill="hold" grpId="0" nodeType="clickEffect">
                                  <p:stCondLst>
                                    <p:cond delay="0"/>
                                  </p:stCondLst>
                                  <p:childTnLst>
                                    <p:set>
                                      <p:cBhvr>
                                        <p:cTn id="155" dur="1" fill="hold">
                                          <p:stCondLst>
                                            <p:cond delay="0"/>
                                          </p:stCondLst>
                                        </p:cTn>
                                        <p:tgtEl>
                                          <p:spTgt spid="55"/>
                                        </p:tgtEl>
                                        <p:attrNameLst>
                                          <p:attrName>style.visibility</p:attrName>
                                        </p:attrNameLst>
                                      </p:cBhvr>
                                      <p:to>
                                        <p:strVal val="visible"/>
                                      </p:to>
                                    </p:set>
                                    <p:animEffect transition="in" filter="dissolve">
                                      <p:cBhvr>
                                        <p:cTn id="156" dur="500"/>
                                        <p:tgtEl>
                                          <p:spTgt spid="55"/>
                                        </p:tgtEl>
                                      </p:cBhvr>
                                    </p:animEffect>
                                  </p:childTnLst>
                                </p:cTn>
                              </p:par>
                            </p:childTnLst>
                          </p:cTn>
                        </p:par>
                      </p:childTnLst>
                    </p:cTn>
                  </p:par>
                  <p:par>
                    <p:cTn id="157" fill="hold">
                      <p:stCondLst>
                        <p:cond delay="indefinite"/>
                      </p:stCondLst>
                      <p:childTnLst>
                        <p:par>
                          <p:cTn id="158" fill="hold">
                            <p:stCondLst>
                              <p:cond delay="0"/>
                            </p:stCondLst>
                            <p:childTnLst>
                              <p:par>
                                <p:cTn id="159" presetID="12" presetClass="entr" presetSubtype="8" fill="hold" nodeType="clickEffect">
                                  <p:stCondLst>
                                    <p:cond delay="0"/>
                                  </p:stCondLst>
                                  <p:childTnLst>
                                    <p:set>
                                      <p:cBhvr>
                                        <p:cTn id="160" dur="1" fill="hold">
                                          <p:stCondLst>
                                            <p:cond delay="0"/>
                                          </p:stCondLst>
                                        </p:cTn>
                                        <p:tgtEl>
                                          <p:spTgt spid="65"/>
                                        </p:tgtEl>
                                        <p:attrNameLst>
                                          <p:attrName>style.visibility</p:attrName>
                                        </p:attrNameLst>
                                      </p:cBhvr>
                                      <p:to>
                                        <p:strVal val="visible"/>
                                      </p:to>
                                    </p:set>
                                    <p:animEffect transition="in" filter="slide(fromLeft)">
                                      <p:cBhvr>
                                        <p:cTn id="161" dur="500"/>
                                        <p:tgtEl>
                                          <p:spTgt spid="65"/>
                                        </p:tgtEl>
                                      </p:cBhvr>
                                    </p:animEffect>
                                  </p:childTnLst>
                                </p:cTn>
                              </p:par>
                              <p:par>
                                <p:cTn id="162" presetID="10" presetClass="exit" presetSubtype="0" fill="hold" nodeType="withEffect">
                                  <p:stCondLst>
                                    <p:cond delay="0"/>
                                  </p:stCondLst>
                                  <p:childTnLst>
                                    <p:animEffect transition="out" filter="fade">
                                      <p:cBhvr>
                                        <p:cTn id="163" dur="500"/>
                                        <p:tgtEl>
                                          <p:spTgt spid="59"/>
                                        </p:tgtEl>
                                      </p:cBhvr>
                                    </p:animEffect>
                                    <p:set>
                                      <p:cBhvr>
                                        <p:cTn id="164" dur="1" fill="hold">
                                          <p:stCondLst>
                                            <p:cond delay="499"/>
                                          </p:stCondLst>
                                        </p:cTn>
                                        <p:tgtEl>
                                          <p:spTgt spid="59"/>
                                        </p:tgtEl>
                                        <p:attrNameLst>
                                          <p:attrName>style.visibility</p:attrName>
                                        </p:attrNameLst>
                                      </p:cBhvr>
                                      <p:to>
                                        <p:strVal val="hidden"/>
                                      </p:to>
                                    </p:set>
                                  </p:childTnLst>
                                </p:cTn>
                              </p:par>
                              <p:par>
                                <p:cTn id="165" presetID="10" presetClass="exit" presetSubtype="0" fill="hold" nodeType="withEffect">
                                  <p:stCondLst>
                                    <p:cond delay="0"/>
                                  </p:stCondLst>
                                  <p:childTnLst>
                                    <p:animEffect transition="out" filter="fade">
                                      <p:cBhvr>
                                        <p:cTn id="166" dur="500"/>
                                        <p:tgtEl>
                                          <p:spTgt spid="49"/>
                                        </p:tgtEl>
                                      </p:cBhvr>
                                    </p:animEffect>
                                    <p:set>
                                      <p:cBhvr>
                                        <p:cTn id="167" dur="1" fill="hold">
                                          <p:stCondLst>
                                            <p:cond delay="499"/>
                                          </p:stCondLst>
                                        </p:cTn>
                                        <p:tgtEl>
                                          <p:spTgt spid="49"/>
                                        </p:tgtEl>
                                        <p:attrNameLst>
                                          <p:attrName>style.visibility</p:attrName>
                                        </p:attrNameLst>
                                      </p:cBhvr>
                                      <p:to>
                                        <p:strVal val="hidden"/>
                                      </p:to>
                                    </p:set>
                                  </p:childTnLst>
                                </p:cTn>
                              </p:par>
                            </p:childTnLst>
                          </p:cTn>
                        </p:par>
                      </p:childTnLst>
                    </p:cTn>
                  </p:par>
                  <p:par>
                    <p:cTn id="168" fill="hold">
                      <p:stCondLst>
                        <p:cond delay="indefinite"/>
                      </p:stCondLst>
                      <p:childTnLst>
                        <p:par>
                          <p:cTn id="169" fill="hold">
                            <p:stCondLst>
                              <p:cond delay="0"/>
                            </p:stCondLst>
                            <p:childTnLst>
                              <p:par>
                                <p:cTn id="170" presetID="12" presetClass="entr" presetSubtype="4" fill="hold" nodeType="clickEffect">
                                  <p:stCondLst>
                                    <p:cond delay="0"/>
                                  </p:stCondLst>
                                  <p:childTnLst>
                                    <p:set>
                                      <p:cBhvr>
                                        <p:cTn id="171" dur="1" fill="hold">
                                          <p:stCondLst>
                                            <p:cond delay="0"/>
                                          </p:stCondLst>
                                        </p:cTn>
                                        <p:tgtEl>
                                          <p:spTgt spid="61"/>
                                        </p:tgtEl>
                                        <p:attrNameLst>
                                          <p:attrName>style.visibility</p:attrName>
                                        </p:attrNameLst>
                                      </p:cBhvr>
                                      <p:to>
                                        <p:strVal val="visible"/>
                                      </p:to>
                                    </p:set>
                                    <p:animEffect transition="in" filter="slide(fromBottom)">
                                      <p:cBhvr>
                                        <p:cTn id="172" dur="500"/>
                                        <p:tgtEl>
                                          <p:spTgt spid="61"/>
                                        </p:tgtEl>
                                      </p:cBhvr>
                                    </p:animEffect>
                                  </p:childTnLst>
                                </p:cTn>
                              </p:par>
                              <p:par>
                                <p:cTn id="173" presetID="10" presetClass="exit" presetSubtype="0" fill="hold" nodeType="withEffect">
                                  <p:stCondLst>
                                    <p:cond delay="0"/>
                                  </p:stCondLst>
                                  <p:childTnLst>
                                    <p:animEffect transition="out" filter="fade">
                                      <p:cBhvr>
                                        <p:cTn id="174" dur="500"/>
                                        <p:tgtEl>
                                          <p:spTgt spid="57"/>
                                        </p:tgtEl>
                                      </p:cBhvr>
                                    </p:animEffect>
                                    <p:set>
                                      <p:cBhvr>
                                        <p:cTn id="175" dur="1" fill="hold">
                                          <p:stCondLst>
                                            <p:cond delay="499"/>
                                          </p:stCondLst>
                                        </p:cTn>
                                        <p:tgtEl>
                                          <p:spTgt spid="57"/>
                                        </p:tgtEl>
                                        <p:attrNameLst>
                                          <p:attrName>style.visibility</p:attrName>
                                        </p:attrNameLst>
                                      </p:cBhvr>
                                      <p:to>
                                        <p:strVal val="hidden"/>
                                      </p:to>
                                    </p:set>
                                  </p:childTnLst>
                                </p:cTn>
                              </p:par>
                            </p:childTnLst>
                          </p:cTn>
                        </p:par>
                      </p:childTnLst>
                    </p:cTn>
                  </p:par>
                  <p:par>
                    <p:cTn id="176" fill="hold">
                      <p:stCondLst>
                        <p:cond delay="indefinite"/>
                      </p:stCondLst>
                      <p:childTnLst>
                        <p:par>
                          <p:cTn id="177" fill="hold">
                            <p:stCondLst>
                              <p:cond delay="0"/>
                            </p:stCondLst>
                            <p:childTnLst>
                              <p:par>
                                <p:cTn id="178" presetID="2" presetClass="entr" presetSubtype="4" fill="hold" grpId="0" nodeType="clickEffect">
                                  <p:stCondLst>
                                    <p:cond delay="0"/>
                                  </p:stCondLst>
                                  <p:childTnLst>
                                    <p:set>
                                      <p:cBhvr>
                                        <p:cTn id="179" dur="1" fill="hold">
                                          <p:stCondLst>
                                            <p:cond delay="0"/>
                                          </p:stCondLst>
                                        </p:cTn>
                                        <p:tgtEl>
                                          <p:spTgt spid="3">
                                            <p:txEl>
                                              <p:pRg st="0" end="0"/>
                                            </p:txEl>
                                          </p:spTgt>
                                        </p:tgtEl>
                                        <p:attrNameLst>
                                          <p:attrName>style.visibility</p:attrName>
                                        </p:attrNameLst>
                                      </p:cBhvr>
                                      <p:to>
                                        <p:strVal val="visible"/>
                                      </p:to>
                                    </p:set>
                                    <p:anim calcmode="lin" valueType="num">
                                      <p:cBhvr additive="base">
                                        <p:cTn id="180"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1"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2" fill="hold">
                      <p:stCondLst>
                        <p:cond delay="indefinite"/>
                      </p:stCondLst>
                      <p:childTnLst>
                        <p:par>
                          <p:cTn id="183" fill="hold">
                            <p:stCondLst>
                              <p:cond delay="0"/>
                            </p:stCondLst>
                            <p:childTnLst>
                              <p:par>
                                <p:cTn id="184" presetID="9" presetClass="entr" presetSubtype="0" fill="hold" grpId="0" nodeType="clickEffect">
                                  <p:stCondLst>
                                    <p:cond delay="0"/>
                                  </p:stCondLst>
                                  <p:childTnLst>
                                    <p:set>
                                      <p:cBhvr>
                                        <p:cTn id="185" dur="1" fill="hold">
                                          <p:stCondLst>
                                            <p:cond delay="0"/>
                                          </p:stCondLst>
                                        </p:cTn>
                                        <p:tgtEl>
                                          <p:spTgt spid="4"/>
                                        </p:tgtEl>
                                        <p:attrNameLst>
                                          <p:attrName>style.visibility</p:attrName>
                                        </p:attrNameLst>
                                      </p:cBhvr>
                                      <p:to>
                                        <p:strVal val="visible"/>
                                      </p:to>
                                    </p:set>
                                    <p:animEffect transition="in" filter="dissolve">
                                      <p:cBhvr>
                                        <p:cTn id="18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p:bldP spid="17" grpId="0"/>
      <p:bldP spid="19" grpId="0"/>
      <p:bldP spid="20" grpId="0"/>
      <p:bldP spid="21" grpId="0"/>
      <p:bldP spid="22" grpId="0"/>
      <p:bldP spid="29" grpId="0"/>
      <p:bldP spid="32" grpId="0"/>
      <p:bldP spid="44" grpId="0"/>
      <p:bldP spid="45" grpId="0"/>
      <p:bldP spid="39" grpId="0"/>
      <p:bldP spid="54" grpId="0"/>
      <p:bldP spid="5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需求升幅</a:t>
            </a:r>
            <a:r>
              <a:rPr lang="zh-TW" altLang="en-US" b="1" dirty="0" smtClean="0">
                <a:solidFill>
                  <a:srgbClr val="FF0000"/>
                </a:solidFill>
              </a:rPr>
              <a:t>小於</a:t>
            </a:r>
            <a:r>
              <a:rPr lang="zh-TW" altLang="en-US" b="1" dirty="0" smtClean="0">
                <a:solidFill>
                  <a:srgbClr val="00CC00"/>
                </a:solidFill>
              </a:rPr>
              <a:t>供給升幅</a:t>
            </a:r>
            <a:endParaRPr lang="zh-TW" altLang="en-US" b="1" dirty="0">
              <a:solidFill>
                <a:srgbClr val="00CC00"/>
              </a:solidFill>
            </a:endParaRPr>
          </a:p>
        </p:txBody>
      </p:sp>
      <p:sp>
        <p:nvSpPr>
          <p:cNvPr id="3" name="內容版面配置區 2"/>
          <p:cNvSpPr>
            <a:spLocks noGrp="1"/>
          </p:cNvSpPr>
          <p:nvPr>
            <p:ph sz="quarter" idx="1"/>
          </p:nvPr>
        </p:nvSpPr>
        <p:spPr>
          <a:xfrm>
            <a:off x="457200" y="1285860"/>
            <a:ext cx="7467600" cy="5188092"/>
          </a:xfrm>
        </p:spPr>
        <p:txBody>
          <a:bodyPr/>
          <a:lstStyle/>
          <a:p>
            <a:r>
              <a:rPr lang="zh-TW" altLang="en-US" dirty="0" smtClean="0">
                <a:solidFill>
                  <a:srgbClr val="0000FF"/>
                </a:solidFill>
              </a:rPr>
              <a:t>需求升幅</a:t>
            </a:r>
            <a:r>
              <a:rPr lang="zh-TW" altLang="en-US" b="1" dirty="0" smtClean="0">
                <a:solidFill>
                  <a:srgbClr val="FF0000"/>
                </a:solidFill>
              </a:rPr>
              <a:t>小於</a:t>
            </a:r>
            <a:r>
              <a:rPr lang="zh-TW" altLang="en-US" dirty="0" smtClean="0">
                <a:solidFill>
                  <a:srgbClr val="0000FF"/>
                </a:solidFill>
              </a:rPr>
              <a:t>供給升幅</a:t>
            </a:r>
            <a:r>
              <a:rPr lang="zh-TW" altLang="en-US" dirty="0" smtClean="0"/>
              <a:t>會使</a:t>
            </a:r>
            <a:r>
              <a:rPr lang="zh-TW" altLang="en-US" b="1" dirty="0" smtClean="0">
                <a:solidFill>
                  <a:srgbClr val="0000FF"/>
                </a:solidFill>
              </a:rPr>
              <a:t>均衡價格</a:t>
            </a:r>
            <a:r>
              <a:rPr lang="en-US" altLang="zh-TW" dirty="0" smtClean="0"/>
              <a:t>________</a:t>
            </a:r>
            <a:endParaRPr lang="zh-TW" altLang="en-US" dirty="0"/>
          </a:p>
        </p:txBody>
      </p:sp>
      <p:sp>
        <p:nvSpPr>
          <p:cNvPr id="4" name="文字方塊 3"/>
          <p:cNvSpPr txBox="1"/>
          <p:nvPr/>
        </p:nvSpPr>
        <p:spPr>
          <a:xfrm>
            <a:off x="5843483" y="1244582"/>
            <a:ext cx="800219" cy="461665"/>
          </a:xfrm>
          <a:prstGeom prst="rect">
            <a:avLst/>
          </a:prstGeom>
          <a:noFill/>
        </p:spPr>
        <p:txBody>
          <a:bodyPr wrap="none" rtlCol="0">
            <a:spAutoFit/>
          </a:bodyPr>
          <a:lstStyle/>
          <a:p>
            <a:r>
              <a:rPr lang="zh-TW" altLang="en-US" sz="2400" b="1" dirty="0" smtClean="0">
                <a:solidFill>
                  <a:srgbClr val="FF0000"/>
                </a:solidFill>
              </a:rPr>
              <a:t>下降</a:t>
            </a:r>
            <a:endParaRPr lang="zh-TW" altLang="en-US" sz="2400" b="1" dirty="0">
              <a:solidFill>
                <a:srgbClr val="FF0000"/>
              </a:solidFill>
            </a:endParaRPr>
          </a:p>
        </p:txBody>
      </p:sp>
      <p:cxnSp>
        <p:nvCxnSpPr>
          <p:cNvPr id="7" name="直線接點 6"/>
          <p:cNvCxnSpPr/>
          <p:nvPr/>
        </p:nvCxnSpPr>
        <p:spPr>
          <a:xfrm rot="5400000">
            <a:off x="-1071602" y="4500570"/>
            <a:ext cx="385765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857224" y="6429396"/>
            <a:ext cx="578647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V="1">
            <a:off x="1214414" y="2643182"/>
            <a:ext cx="4786346" cy="364333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214414" y="2786058"/>
            <a:ext cx="4143404" cy="350046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2285984" y="2571744"/>
            <a:ext cx="4000528" cy="3429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00034" y="2214554"/>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7" name="文字方塊 16"/>
          <p:cNvSpPr txBox="1"/>
          <p:nvPr/>
        </p:nvSpPr>
        <p:spPr>
          <a:xfrm>
            <a:off x="571472" y="6286520"/>
            <a:ext cx="312906" cy="369332"/>
          </a:xfrm>
          <a:prstGeom prst="rect">
            <a:avLst/>
          </a:prstGeom>
          <a:noFill/>
        </p:spPr>
        <p:txBody>
          <a:bodyPr wrap="none" rtlCol="0">
            <a:spAutoFit/>
          </a:bodyPr>
          <a:lstStyle/>
          <a:p>
            <a:r>
              <a:rPr lang="en-US" altLang="zh-TW" dirty="0" smtClean="0"/>
              <a:t>0</a:t>
            </a:r>
            <a:endParaRPr lang="zh-TW" altLang="en-US" dirty="0"/>
          </a:p>
        </p:txBody>
      </p:sp>
      <p:sp>
        <p:nvSpPr>
          <p:cNvPr id="19" name="文字方塊 18"/>
          <p:cNvSpPr txBox="1"/>
          <p:nvPr/>
        </p:nvSpPr>
        <p:spPr>
          <a:xfrm>
            <a:off x="6715140" y="6215082"/>
            <a:ext cx="646331" cy="369332"/>
          </a:xfrm>
          <a:prstGeom prst="rect">
            <a:avLst/>
          </a:prstGeom>
          <a:noFill/>
        </p:spPr>
        <p:txBody>
          <a:bodyPr wrap="none" rtlCol="0">
            <a:spAutoFit/>
          </a:bodyPr>
          <a:lstStyle/>
          <a:p>
            <a:r>
              <a:rPr lang="zh-TW" altLang="en-US" dirty="0" smtClean="0"/>
              <a:t>數量</a:t>
            </a:r>
            <a:endParaRPr lang="zh-TW" altLang="en-US" dirty="0"/>
          </a:p>
        </p:txBody>
      </p:sp>
      <p:sp>
        <p:nvSpPr>
          <p:cNvPr id="20" name="文字方塊 19"/>
          <p:cNvSpPr txBox="1"/>
          <p:nvPr/>
        </p:nvSpPr>
        <p:spPr>
          <a:xfrm>
            <a:off x="6143636" y="2285992"/>
            <a:ext cx="415498" cy="369332"/>
          </a:xfrm>
          <a:prstGeom prst="rect">
            <a:avLst/>
          </a:prstGeom>
          <a:noFill/>
        </p:spPr>
        <p:txBody>
          <a:bodyPr wrap="none" rtlCol="0">
            <a:spAutoFit/>
          </a:bodyPr>
          <a:lstStyle/>
          <a:p>
            <a:r>
              <a:rPr lang="en-US" altLang="zh-TW" dirty="0" smtClean="0"/>
              <a:t>S</a:t>
            </a:r>
            <a:r>
              <a:rPr lang="en-US" altLang="zh-TW" baseline="-25000" dirty="0" smtClean="0"/>
              <a:t>1</a:t>
            </a:r>
            <a:endParaRPr lang="zh-TW" altLang="en-US" baseline="-25000" dirty="0"/>
          </a:p>
        </p:txBody>
      </p:sp>
      <p:sp>
        <p:nvSpPr>
          <p:cNvPr id="21" name="文字方塊 20"/>
          <p:cNvSpPr txBox="1"/>
          <p:nvPr/>
        </p:nvSpPr>
        <p:spPr>
          <a:xfrm>
            <a:off x="4929190" y="6072206"/>
            <a:ext cx="449162" cy="369332"/>
          </a:xfrm>
          <a:prstGeom prst="rect">
            <a:avLst/>
          </a:prstGeom>
          <a:noFill/>
        </p:spPr>
        <p:txBody>
          <a:bodyPr wrap="none" rtlCol="0">
            <a:spAutoFit/>
          </a:bodyPr>
          <a:lstStyle/>
          <a:p>
            <a:r>
              <a:rPr lang="en-US" altLang="zh-TW" dirty="0" smtClean="0"/>
              <a:t>D</a:t>
            </a:r>
            <a:r>
              <a:rPr lang="en-US" altLang="zh-TW" baseline="-25000" dirty="0" smtClean="0"/>
              <a:t>1</a:t>
            </a:r>
            <a:endParaRPr lang="zh-TW" altLang="en-US" baseline="-25000" dirty="0"/>
          </a:p>
        </p:txBody>
      </p:sp>
      <p:sp>
        <p:nvSpPr>
          <p:cNvPr id="22" name="文字方塊 21"/>
          <p:cNvSpPr txBox="1"/>
          <p:nvPr/>
        </p:nvSpPr>
        <p:spPr>
          <a:xfrm>
            <a:off x="6286512" y="5715016"/>
            <a:ext cx="449162" cy="369332"/>
          </a:xfrm>
          <a:prstGeom prst="rect">
            <a:avLst/>
          </a:prstGeom>
          <a:noFill/>
        </p:spPr>
        <p:txBody>
          <a:bodyPr wrap="none" rtlCol="0">
            <a:spAutoFit/>
          </a:bodyPr>
          <a:lstStyle/>
          <a:p>
            <a:r>
              <a:rPr lang="en-US" altLang="zh-TW" dirty="0" smtClean="0"/>
              <a:t>D</a:t>
            </a:r>
            <a:r>
              <a:rPr lang="en-US" altLang="zh-TW" baseline="-25000" dirty="0" smtClean="0"/>
              <a:t>2</a:t>
            </a:r>
            <a:endParaRPr lang="zh-TW" altLang="en-US" baseline="-25000" dirty="0"/>
          </a:p>
        </p:txBody>
      </p:sp>
      <p:cxnSp>
        <p:nvCxnSpPr>
          <p:cNvPr id="28" name="直線接點 27"/>
          <p:cNvCxnSpPr/>
          <p:nvPr/>
        </p:nvCxnSpPr>
        <p:spPr>
          <a:xfrm rot="10800000">
            <a:off x="857224" y="4628932"/>
            <a:ext cx="257176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文字方塊 28"/>
          <p:cNvSpPr txBox="1"/>
          <p:nvPr/>
        </p:nvSpPr>
        <p:spPr>
          <a:xfrm>
            <a:off x="428596" y="4416990"/>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cxnSp>
        <p:nvCxnSpPr>
          <p:cNvPr id="31" name="直線接點 30"/>
          <p:cNvCxnSpPr/>
          <p:nvPr/>
        </p:nvCxnSpPr>
        <p:spPr>
          <a:xfrm rot="5400000">
            <a:off x="2536017" y="5536421"/>
            <a:ext cx="178595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文字方塊 31"/>
          <p:cNvSpPr txBox="1"/>
          <p:nvPr/>
        </p:nvSpPr>
        <p:spPr>
          <a:xfrm>
            <a:off x="3214678" y="638698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34" name="直線單箭頭接點 33"/>
          <p:cNvCxnSpPr/>
          <p:nvPr/>
        </p:nvCxnSpPr>
        <p:spPr>
          <a:xfrm>
            <a:off x="2571736" y="6000768"/>
            <a:ext cx="150019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p:nvPr/>
        </p:nvCxnSpPr>
        <p:spPr>
          <a:xfrm>
            <a:off x="5786446" y="3143248"/>
            <a:ext cx="157163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428596" y="3845486"/>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45" name="文字方塊 44"/>
          <p:cNvSpPr txBox="1"/>
          <p:nvPr/>
        </p:nvSpPr>
        <p:spPr>
          <a:xfrm>
            <a:off x="3857620" y="6388118"/>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cxnSp>
        <p:nvCxnSpPr>
          <p:cNvPr id="47" name="直線單箭頭接點 46"/>
          <p:cNvCxnSpPr>
            <a:stCxn id="29" idx="0"/>
            <a:endCxn id="44" idx="2"/>
          </p:cNvCxnSpPr>
          <p:nvPr/>
        </p:nvCxnSpPr>
        <p:spPr>
          <a:xfrm rot="5400000" flipH="1" flipV="1">
            <a:off x="539267" y="4315904"/>
            <a:ext cx="20217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p:nvPr/>
        </p:nvCxnSpPr>
        <p:spPr>
          <a:xfrm>
            <a:off x="4286248" y="6572272"/>
            <a:ext cx="908160" cy="11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V="1">
            <a:off x="4000496" y="3071810"/>
            <a:ext cx="4214842" cy="32861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單箭頭接點 36"/>
          <p:cNvCxnSpPr/>
          <p:nvPr/>
        </p:nvCxnSpPr>
        <p:spPr>
          <a:xfrm>
            <a:off x="5500694" y="6072206"/>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單箭頭接點 37"/>
          <p:cNvCxnSpPr/>
          <p:nvPr/>
        </p:nvCxnSpPr>
        <p:spPr>
          <a:xfrm>
            <a:off x="1714480" y="2857496"/>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文字方塊 38"/>
          <p:cNvSpPr txBox="1"/>
          <p:nvPr/>
        </p:nvSpPr>
        <p:spPr>
          <a:xfrm>
            <a:off x="8085592" y="2643182"/>
            <a:ext cx="415498" cy="369332"/>
          </a:xfrm>
          <a:prstGeom prst="rect">
            <a:avLst/>
          </a:prstGeom>
          <a:noFill/>
        </p:spPr>
        <p:txBody>
          <a:bodyPr wrap="none" rtlCol="0">
            <a:spAutoFit/>
          </a:bodyPr>
          <a:lstStyle/>
          <a:p>
            <a:r>
              <a:rPr lang="en-US" altLang="zh-TW" dirty="0" smtClean="0"/>
              <a:t>S</a:t>
            </a:r>
            <a:r>
              <a:rPr lang="en-US" altLang="zh-TW" baseline="-25000" dirty="0" smtClean="0"/>
              <a:t>2</a:t>
            </a:r>
            <a:endParaRPr lang="zh-TW" altLang="en-US" baseline="-25000" dirty="0"/>
          </a:p>
        </p:txBody>
      </p:sp>
      <p:cxnSp>
        <p:nvCxnSpPr>
          <p:cNvPr id="51" name="直線接點 50"/>
          <p:cNvCxnSpPr/>
          <p:nvPr/>
        </p:nvCxnSpPr>
        <p:spPr>
          <a:xfrm rot="5400000">
            <a:off x="2929720" y="5286388"/>
            <a:ext cx="228601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文字方塊 53"/>
          <p:cNvSpPr txBox="1"/>
          <p:nvPr/>
        </p:nvSpPr>
        <p:spPr>
          <a:xfrm>
            <a:off x="428596" y="5072074"/>
            <a:ext cx="423514" cy="369332"/>
          </a:xfrm>
          <a:prstGeom prst="rect">
            <a:avLst/>
          </a:prstGeom>
          <a:noFill/>
        </p:spPr>
        <p:txBody>
          <a:bodyPr wrap="none" rtlCol="0">
            <a:spAutoFit/>
          </a:bodyPr>
          <a:lstStyle/>
          <a:p>
            <a:r>
              <a:rPr lang="en-US" altLang="zh-TW" dirty="0" smtClean="0"/>
              <a:t>P</a:t>
            </a:r>
            <a:r>
              <a:rPr lang="en-US" altLang="zh-TW" baseline="-25000" dirty="0" smtClean="0"/>
              <a:t>3</a:t>
            </a:r>
            <a:endParaRPr lang="zh-TW" altLang="en-US" baseline="-25000" dirty="0"/>
          </a:p>
        </p:txBody>
      </p:sp>
      <p:sp>
        <p:nvSpPr>
          <p:cNvPr id="55" name="文字方塊 54"/>
          <p:cNvSpPr txBox="1"/>
          <p:nvPr/>
        </p:nvSpPr>
        <p:spPr>
          <a:xfrm>
            <a:off x="5194408" y="6388226"/>
            <a:ext cx="449162" cy="369332"/>
          </a:xfrm>
          <a:prstGeom prst="rect">
            <a:avLst/>
          </a:prstGeom>
          <a:noFill/>
        </p:spPr>
        <p:txBody>
          <a:bodyPr wrap="none" rtlCol="0">
            <a:spAutoFit/>
          </a:bodyPr>
          <a:lstStyle/>
          <a:p>
            <a:r>
              <a:rPr lang="en-US" altLang="zh-TW" dirty="0" smtClean="0"/>
              <a:t>Q</a:t>
            </a:r>
            <a:r>
              <a:rPr lang="en-US" altLang="zh-TW" baseline="-25000" dirty="0" smtClean="0"/>
              <a:t>3</a:t>
            </a:r>
            <a:endParaRPr lang="zh-TW" altLang="en-US" baseline="-25000" dirty="0"/>
          </a:p>
        </p:txBody>
      </p:sp>
      <p:cxnSp>
        <p:nvCxnSpPr>
          <p:cNvPr id="57" name="直線單箭頭接點 56"/>
          <p:cNvCxnSpPr/>
          <p:nvPr/>
        </p:nvCxnSpPr>
        <p:spPr>
          <a:xfrm rot="16200000" flipH="1">
            <a:off x="-278434" y="4636095"/>
            <a:ext cx="1273742" cy="255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單箭頭接點 58"/>
          <p:cNvCxnSpPr/>
          <p:nvPr/>
        </p:nvCxnSpPr>
        <p:spPr>
          <a:xfrm>
            <a:off x="3571868" y="6572272"/>
            <a:ext cx="35719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直線單箭頭接點 60"/>
          <p:cNvCxnSpPr/>
          <p:nvPr/>
        </p:nvCxnSpPr>
        <p:spPr>
          <a:xfrm rot="5400000">
            <a:off x="408495" y="4949299"/>
            <a:ext cx="47041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單箭頭接點 64"/>
          <p:cNvCxnSpPr/>
          <p:nvPr/>
        </p:nvCxnSpPr>
        <p:spPr>
          <a:xfrm>
            <a:off x="3643306" y="6572272"/>
            <a:ext cx="157163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接點 61"/>
          <p:cNvCxnSpPr/>
          <p:nvPr/>
        </p:nvCxnSpPr>
        <p:spPr>
          <a:xfrm rot="10800000">
            <a:off x="852110" y="4113732"/>
            <a:ext cx="3219824" cy="151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接點 69"/>
          <p:cNvCxnSpPr/>
          <p:nvPr/>
        </p:nvCxnSpPr>
        <p:spPr>
          <a:xfrm rot="10800000">
            <a:off x="858356" y="5257360"/>
            <a:ext cx="4557518" cy="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接點 75"/>
          <p:cNvCxnSpPr/>
          <p:nvPr/>
        </p:nvCxnSpPr>
        <p:spPr>
          <a:xfrm rot="5400000">
            <a:off x="4857752" y="5857892"/>
            <a:ext cx="114300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547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dissolve">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8" fill="hold"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slide(fromLeft)">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1"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slide(fromTop)">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dissolve">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8" fill="hold" nodeType="click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slide(fromLeft)">
                                      <p:cBhvr>
                                        <p:cTn id="65" dur="500"/>
                                        <p:tgtEl>
                                          <p:spTgt spid="37"/>
                                        </p:tgtEl>
                                      </p:cBhvr>
                                    </p:animEffect>
                                  </p:childTnLst>
                                </p:cTn>
                              </p:par>
                              <p:par>
                                <p:cTn id="66" presetID="12" presetClass="entr" presetSubtype="8" fill="hold"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slide(fromLeft)">
                                      <p:cBhvr>
                                        <p:cTn id="68" dur="500"/>
                                        <p:tgtEl>
                                          <p:spTgt spid="38"/>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dissolve">
                                      <p:cBhvr>
                                        <p:cTn id="73" dur="500"/>
                                        <p:tgtEl>
                                          <p:spTgt spid="15"/>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dissolve">
                                      <p:cBhvr>
                                        <p:cTn id="76" dur="500"/>
                                        <p:tgtEl>
                                          <p:spTgt spid="22"/>
                                        </p:tgtEl>
                                      </p:cBhvr>
                                    </p:animEffect>
                                  </p:childTnLst>
                                </p:cTn>
                              </p:par>
                            </p:childTnLst>
                          </p:cTn>
                        </p:par>
                      </p:childTnLst>
                    </p:cTn>
                  </p:par>
                  <p:par>
                    <p:cTn id="77" fill="hold">
                      <p:stCondLst>
                        <p:cond delay="indefinite"/>
                      </p:stCondLst>
                      <p:childTnLst>
                        <p:par>
                          <p:cTn id="78" fill="hold">
                            <p:stCondLst>
                              <p:cond delay="0"/>
                            </p:stCondLst>
                            <p:childTnLst>
                              <p:par>
                                <p:cTn id="79" presetID="12" presetClass="entr" presetSubtype="4" fill="hold" nodeType="clickEffect">
                                  <p:stCondLst>
                                    <p:cond delay="0"/>
                                  </p:stCondLst>
                                  <p:childTnLst>
                                    <p:set>
                                      <p:cBhvr>
                                        <p:cTn id="80" dur="1" fill="hold">
                                          <p:stCondLst>
                                            <p:cond delay="0"/>
                                          </p:stCondLst>
                                        </p:cTn>
                                        <p:tgtEl>
                                          <p:spTgt spid="47"/>
                                        </p:tgtEl>
                                        <p:attrNameLst>
                                          <p:attrName>style.visibility</p:attrName>
                                        </p:attrNameLst>
                                      </p:cBhvr>
                                      <p:to>
                                        <p:strVal val="visible"/>
                                      </p:to>
                                    </p:set>
                                    <p:animEffect transition="in" filter="slide(fromBottom)">
                                      <p:cBhvr>
                                        <p:cTn id="81" dur="500"/>
                                        <p:tgtEl>
                                          <p:spTgt spid="47"/>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dissolve">
                                      <p:cBhvr>
                                        <p:cTn id="86" dur="500"/>
                                        <p:tgtEl>
                                          <p:spTgt spid="44"/>
                                        </p:tgtEl>
                                      </p:cBhvr>
                                    </p:animEffect>
                                  </p:childTnLst>
                                </p:cTn>
                              </p:par>
                            </p:childTnLst>
                          </p:cTn>
                        </p:par>
                      </p:childTnLst>
                    </p:cTn>
                  </p:par>
                  <p:par>
                    <p:cTn id="87" fill="hold">
                      <p:stCondLst>
                        <p:cond delay="indefinite"/>
                      </p:stCondLst>
                      <p:childTnLst>
                        <p:par>
                          <p:cTn id="88" fill="hold">
                            <p:stCondLst>
                              <p:cond delay="0"/>
                            </p:stCondLst>
                            <p:childTnLst>
                              <p:par>
                                <p:cTn id="89" presetID="12" presetClass="entr" presetSubtype="8" fill="hold" nodeType="click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slide(fromLeft)">
                                      <p:cBhvr>
                                        <p:cTn id="91" dur="500"/>
                                        <p:tgtEl>
                                          <p:spTgt spid="62"/>
                                        </p:tgtEl>
                                      </p:cBhvr>
                                    </p:animEffect>
                                  </p:childTnLst>
                                </p:cTn>
                              </p:par>
                            </p:childTnLst>
                          </p:cTn>
                        </p:par>
                      </p:childTnLst>
                    </p:cTn>
                  </p:par>
                  <p:par>
                    <p:cTn id="92" fill="hold">
                      <p:stCondLst>
                        <p:cond delay="indefinite"/>
                      </p:stCondLst>
                      <p:childTnLst>
                        <p:par>
                          <p:cTn id="93" fill="hold">
                            <p:stCondLst>
                              <p:cond delay="0"/>
                            </p:stCondLst>
                            <p:childTnLst>
                              <p:par>
                                <p:cTn id="94" presetID="12" presetClass="entr" presetSubtype="1" fill="hold" nodeType="click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slide(fromTop)">
                                      <p:cBhvr>
                                        <p:cTn id="96" dur="500"/>
                                        <p:tgtEl>
                                          <p:spTgt spid="51"/>
                                        </p:tgtEl>
                                      </p:cBhvr>
                                    </p:animEffect>
                                  </p:childTnLst>
                                </p:cTn>
                              </p:par>
                            </p:childTnLst>
                          </p:cTn>
                        </p:par>
                      </p:childTnLst>
                    </p:cTn>
                  </p:par>
                  <p:par>
                    <p:cTn id="97" fill="hold">
                      <p:stCondLst>
                        <p:cond delay="indefinite"/>
                      </p:stCondLst>
                      <p:childTnLst>
                        <p:par>
                          <p:cTn id="98" fill="hold">
                            <p:stCondLst>
                              <p:cond delay="0"/>
                            </p:stCondLst>
                            <p:childTnLst>
                              <p:par>
                                <p:cTn id="99" presetID="12" presetClass="entr" presetSubtype="8" fill="hold" nodeType="clickEffect">
                                  <p:stCondLst>
                                    <p:cond delay="0"/>
                                  </p:stCondLst>
                                  <p:childTnLst>
                                    <p:set>
                                      <p:cBhvr>
                                        <p:cTn id="100" dur="1" fill="hold">
                                          <p:stCondLst>
                                            <p:cond delay="0"/>
                                          </p:stCondLst>
                                        </p:cTn>
                                        <p:tgtEl>
                                          <p:spTgt spid="59"/>
                                        </p:tgtEl>
                                        <p:attrNameLst>
                                          <p:attrName>style.visibility</p:attrName>
                                        </p:attrNameLst>
                                      </p:cBhvr>
                                      <p:to>
                                        <p:strVal val="visible"/>
                                      </p:to>
                                    </p:set>
                                    <p:animEffect transition="in" filter="slide(fromLeft)">
                                      <p:cBhvr>
                                        <p:cTn id="101" dur="500"/>
                                        <p:tgtEl>
                                          <p:spTgt spid="59"/>
                                        </p:tgtEl>
                                      </p:cBhvr>
                                    </p:animEffect>
                                  </p:childTnLst>
                                </p:cTn>
                              </p:par>
                            </p:childTnLst>
                          </p:cTn>
                        </p:par>
                      </p:childTnLst>
                    </p:cTn>
                  </p:par>
                  <p:par>
                    <p:cTn id="102" fill="hold">
                      <p:stCondLst>
                        <p:cond delay="indefinite"/>
                      </p:stCondLst>
                      <p:childTnLst>
                        <p:par>
                          <p:cTn id="103" fill="hold">
                            <p:stCondLst>
                              <p:cond delay="0"/>
                            </p:stCondLst>
                            <p:childTnLst>
                              <p:par>
                                <p:cTn id="104" presetID="9" presetClass="entr" presetSubtype="0" fill="hold" grpId="0" nodeType="clickEffect">
                                  <p:stCondLst>
                                    <p:cond delay="0"/>
                                  </p:stCondLst>
                                  <p:childTnLst>
                                    <p:set>
                                      <p:cBhvr>
                                        <p:cTn id="105" dur="1" fill="hold">
                                          <p:stCondLst>
                                            <p:cond delay="0"/>
                                          </p:stCondLst>
                                        </p:cTn>
                                        <p:tgtEl>
                                          <p:spTgt spid="45"/>
                                        </p:tgtEl>
                                        <p:attrNameLst>
                                          <p:attrName>style.visibility</p:attrName>
                                        </p:attrNameLst>
                                      </p:cBhvr>
                                      <p:to>
                                        <p:strVal val="visible"/>
                                      </p:to>
                                    </p:set>
                                    <p:animEffect transition="in" filter="dissolve">
                                      <p:cBhvr>
                                        <p:cTn id="106" dur="500"/>
                                        <p:tgtEl>
                                          <p:spTgt spid="45"/>
                                        </p:tgtEl>
                                      </p:cBhvr>
                                    </p:animEffect>
                                  </p:childTnLst>
                                </p:cTn>
                              </p:par>
                            </p:childTnLst>
                          </p:cTn>
                        </p:par>
                      </p:childTnLst>
                    </p:cTn>
                  </p:par>
                  <p:par>
                    <p:cTn id="107" fill="hold">
                      <p:stCondLst>
                        <p:cond delay="indefinite"/>
                      </p:stCondLst>
                      <p:childTnLst>
                        <p:par>
                          <p:cTn id="108" fill="hold">
                            <p:stCondLst>
                              <p:cond delay="0"/>
                            </p:stCondLst>
                            <p:childTnLst>
                              <p:par>
                                <p:cTn id="109" presetID="12" presetClass="entr" presetSubtype="8" fill="hold" nodeType="clickEffect">
                                  <p:stCondLst>
                                    <p:cond delay="0"/>
                                  </p:stCondLst>
                                  <p:childTnLst>
                                    <p:set>
                                      <p:cBhvr>
                                        <p:cTn id="110" dur="1" fill="hold">
                                          <p:stCondLst>
                                            <p:cond delay="0"/>
                                          </p:stCondLst>
                                        </p:cTn>
                                        <p:tgtEl>
                                          <p:spTgt spid="36"/>
                                        </p:tgtEl>
                                        <p:attrNameLst>
                                          <p:attrName>style.visibility</p:attrName>
                                        </p:attrNameLst>
                                      </p:cBhvr>
                                      <p:to>
                                        <p:strVal val="visible"/>
                                      </p:to>
                                    </p:set>
                                    <p:animEffect transition="in" filter="slide(fromLeft)">
                                      <p:cBhvr>
                                        <p:cTn id="111" dur="500"/>
                                        <p:tgtEl>
                                          <p:spTgt spid="36"/>
                                        </p:tgtEl>
                                      </p:cBhvr>
                                    </p:animEffect>
                                  </p:childTnLst>
                                </p:cTn>
                              </p:par>
                              <p:par>
                                <p:cTn id="112" presetID="12" presetClass="entr" presetSubtype="8" fill="hold" nodeType="withEffect">
                                  <p:stCondLst>
                                    <p:cond delay="0"/>
                                  </p:stCondLst>
                                  <p:childTnLst>
                                    <p:set>
                                      <p:cBhvr>
                                        <p:cTn id="113" dur="1" fill="hold">
                                          <p:stCondLst>
                                            <p:cond delay="0"/>
                                          </p:stCondLst>
                                        </p:cTn>
                                        <p:tgtEl>
                                          <p:spTgt spid="34"/>
                                        </p:tgtEl>
                                        <p:attrNameLst>
                                          <p:attrName>style.visibility</p:attrName>
                                        </p:attrNameLst>
                                      </p:cBhvr>
                                      <p:to>
                                        <p:strVal val="visible"/>
                                      </p:to>
                                    </p:set>
                                    <p:animEffect transition="in" filter="slide(fromLeft)">
                                      <p:cBhvr>
                                        <p:cTn id="114" dur="500"/>
                                        <p:tgtEl>
                                          <p:spTgt spid="34"/>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nodeType="clickEffect">
                                  <p:stCondLst>
                                    <p:cond delay="0"/>
                                  </p:stCondLst>
                                  <p:childTnLst>
                                    <p:set>
                                      <p:cBhvr>
                                        <p:cTn id="118" dur="1" fill="hold">
                                          <p:stCondLst>
                                            <p:cond delay="0"/>
                                          </p:stCondLst>
                                        </p:cTn>
                                        <p:tgtEl>
                                          <p:spTgt spid="33"/>
                                        </p:tgtEl>
                                        <p:attrNameLst>
                                          <p:attrName>style.visibility</p:attrName>
                                        </p:attrNameLst>
                                      </p:cBhvr>
                                      <p:to>
                                        <p:strVal val="visible"/>
                                      </p:to>
                                    </p:set>
                                    <p:animEffect transition="in" filter="dissolve">
                                      <p:cBhvr>
                                        <p:cTn id="119" dur="500"/>
                                        <p:tgtEl>
                                          <p:spTgt spid="33"/>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39"/>
                                        </p:tgtEl>
                                        <p:attrNameLst>
                                          <p:attrName>style.visibility</p:attrName>
                                        </p:attrNameLst>
                                      </p:cBhvr>
                                      <p:to>
                                        <p:strVal val="visible"/>
                                      </p:to>
                                    </p:set>
                                    <p:animEffect transition="in" filter="dissolve">
                                      <p:cBhvr>
                                        <p:cTn id="122" dur="500"/>
                                        <p:tgtEl>
                                          <p:spTgt spid="39"/>
                                        </p:tgtEl>
                                      </p:cBhvr>
                                    </p:animEffect>
                                  </p:childTnLst>
                                </p:cTn>
                              </p:par>
                            </p:childTnLst>
                          </p:cTn>
                        </p:par>
                      </p:childTnLst>
                    </p:cTn>
                  </p:par>
                  <p:par>
                    <p:cTn id="123" fill="hold">
                      <p:stCondLst>
                        <p:cond delay="indefinite"/>
                      </p:stCondLst>
                      <p:childTnLst>
                        <p:par>
                          <p:cTn id="124" fill="hold">
                            <p:stCondLst>
                              <p:cond delay="0"/>
                            </p:stCondLst>
                            <p:childTnLst>
                              <p:par>
                                <p:cTn id="125" presetID="12" presetClass="entr" presetSubtype="1" fill="hold" nodeType="click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slide(fromTop)">
                                      <p:cBhvr>
                                        <p:cTn id="127" dur="500"/>
                                        <p:tgtEl>
                                          <p:spTgt spid="57"/>
                                        </p:tgtEl>
                                      </p:cBhvr>
                                    </p:animEffect>
                                  </p:childTnLst>
                                </p:cTn>
                              </p:par>
                              <p:par>
                                <p:cTn id="128" presetID="10" presetClass="exit" presetSubtype="0" fill="hold" nodeType="withEffect">
                                  <p:stCondLst>
                                    <p:cond delay="0"/>
                                  </p:stCondLst>
                                  <p:childTnLst>
                                    <p:animEffect transition="out" filter="fade">
                                      <p:cBhvr>
                                        <p:cTn id="129" dur="500"/>
                                        <p:tgtEl>
                                          <p:spTgt spid="47"/>
                                        </p:tgtEl>
                                      </p:cBhvr>
                                    </p:animEffect>
                                    <p:set>
                                      <p:cBhvr>
                                        <p:cTn id="130" dur="1" fill="hold">
                                          <p:stCondLst>
                                            <p:cond delay="499"/>
                                          </p:stCondLst>
                                        </p:cTn>
                                        <p:tgtEl>
                                          <p:spTgt spid="47"/>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grpId="0" nodeType="clickEffect">
                                  <p:stCondLst>
                                    <p:cond delay="0"/>
                                  </p:stCondLst>
                                  <p:childTnLst>
                                    <p:set>
                                      <p:cBhvr>
                                        <p:cTn id="134" dur="1" fill="hold">
                                          <p:stCondLst>
                                            <p:cond delay="0"/>
                                          </p:stCondLst>
                                        </p:cTn>
                                        <p:tgtEl>
                                          <p:spTgt spid="54"/>
                                        </p:tgtEl>
                                        <p:attrNameLst>
                                          <p:attrName>style.visibility</p:attrName>
                                        </p:attrNameLst>
                                      </p:cBhvr>
                                      <p:to>
                                        <p:strVal val="visible"/>
                                      </p:to>
                                    </p:set>
                                    <p:animEffect transition="in" filter="dissolve">
                                      <p:cBhvr>
                                        <p:cTn id="135" dur="500"/>
                                        <p:tgtEl>
                                          <p:spTgt spid="54"/>
                                        </p:tgtEl>
                                      </p:cBhvr>
                                    </p:animEffect>
                                  </p:childTnLst>
                                </p:cTn>
                              </p:par>
                            </p:childTnLst>
                          </p:cTn>
                        </p:par>
                      </p:childTnLst>
                    </p:cTn>
                  </p:par>
                  <p:par>
                    <p:cTn id="136" fill="hold">
                      <p:stCondLst>
                        <p:cond delay="indefinite"/>
                      </p:stCondLst>
                      <p:childTnLst>
                        <p:par>
                          <p:cTn id="137" fill="hold">
                            <p:stCondLst>
                              <p:cond delay="0"/>
                            </p:stCondLst>
                            <p:childTnLst>
                              <p:par>
                                <p:cTn id="138" presetID="12" presetClass="entr" presetSubtype="8" fill="hold" nodeType="clickEffect">
                                  <p:stCondLst>
                                    <p:cond delay="0"/>
                                  </p:stCondLst>
                                  <p:childTnLst>
                                    <p:set>
                                      <p:cBhvr>
                                        <p:cTn id="139" dur="1" fill="hold">
                                          <p:stCondLst>
                                            <p:cond delay="0"/>
                                          </p:stCondLst>
                                        </p:cTn>
                                        <p:tgtEl>
                                          <p:spTgt spid="70"/>
                                        </p:tgtEl>
                                        <p:attrNameLst>
                                          <p:attrName>style.visibility</p:attrName>
                                        </p:attrNameLst>
                                      </p:cBhvr>
                                      <p:to>
                                        <p:strVal val="visible"/>
                                      </p:to>
                                    </p:set>
                                    <p:animEffect transition="in" filter="slide(fromLeft)">
                                      <p:cBhvr>
                                        <p:cTn id="140" dur="500"/>
                                        <p:tgtEl>
                                          <p:spTgt spid="70"/>
                                        </p:tgtEl>
                                      </p:cBhvr>
                                    </p:animEffect>
                                  </p:childTnLst>
                                </p:cTn>
                              </p:par>
                            </p:childTnLst>
                          </p:cTn>
                        </p:par>
                      </p:childTnLst>
                    </p:cTn>
                  </p:par>
                  <p:par>
                    <p:cTn id="141" fill="hold">
                      <p:stCondLst>
                        <p:cond delay="indefinite"/>
                      </p:stCondLst>
                      <p:childTnLst>
                        <p:par>
                          <p:cTn id="142" fill="hold">
                            <p:stCondLst>
                              <p:cond delay="0"/>
                            </p:stCondLst>
                            <p:childTnLst>
                              <p:par>
                                <p:cTn id="143" presetID="12" presetClass="entr" presetSubtype="1" fill="hold" nodeType="clickEffect">
                                  <p:stCondLst>
                                    <p:cond delay="0"/>
                                  </p:stCondLst>
                                  <p:childTnLst>
                                    <p:set>
                                      <p:cBhvr>
                                        <p:cTn id="144" dur="1" fill="hold">
                                          <p:stCondLst>
                                            <p:cond delay="0"/>
                                          </p:stCondLst>
                                        </p:cTn>
                                        <p:tgtEl>
                                          <p:spTgt spid="76"/>
                                        </p:tgtEl>
                                        <p:attrNameLst>
                                          <p:attrName>style.visibility</p:attrName>
                                        </p:attrNameLst>
                                      </p:cBhvr>
                                      <p:to>
                                        <p:strVal val="visible"/>
                                      </p:to>
                                    </p:set>
                                    <p:animEffect transition="in" filter="slide(fromTop)">
                                      <p:cBhvr>
                                        <p:cTn id="145" dur="500"/>
                                        <p:tgtEl>
                                          <p:spTgt spid="76"/>
                                        </p:tgtEl>
                                      </p:cBhvr>
                                    </p:animEffect>
                                  </p:childTnLst>
                                </p:cTn>
                              </p:par>
                            </p:childTnLst>
                          </p:cTn>
                        </p:par>
                      </p:childTnLst>
                    </p:cTn>
                  </p:par>
                  <p:par>
                    <p:cTn id="146" fill="hold">
                      <p:stCondLst>
                        <p:cond delay="indefinite"/>
                      </p:stCondLst>
                      <p:childTnLst>
                        <p:par>
                          <p:cTn id="147" fill="hold">
                            <p:stCondLst>
                              <p:cond delay="0"/>
                            </p:stCondLst>
                            <p:childTnLst>
                              <p:par>
                                <p:cTn id="148" presetID="12" presetClass="entr" presetSubtype="8" fill="hold" nodeType="clickEffect">
                                  <p:stCondLst>
                                    <p:cond delay="0"/>
                                  </p:stCondLst>
                                  <p:childTnLst>
                                    <p:set>
                                      <p:cBhvr>
                                        <p:cTn id="149" dur="1" fill="hold">
                                          <p:stCondLst>
                                            <p:cond delay="0"/>
                                          </p:stCondLst>
                                        </p:cTn>
                                        <p:tgtEl>
                                          <p:spTgt spid="49"/>
                                        </p:tgtEl>
                                        <p:attrNameLst>
                                          <p:attrName>style.visibility</p:attrName>
                                        </p:attrNameLst>
                                      </p:cBhvr>
                                      <p:to>
                                        <p:strVal val="visible"/>
                                      </p:to>
                                    </p:set>
                                    <p:animEffect transition="in" filter="slide(fromLeft)">
                                      <p:cBhvr>
                                        <p:cTn id="150" dur="500"/>
                                        <p:tgtEl>
                                          <p:spTgt spid="49"/>
                                        </p:tgtEl>
                                      </p:cBhvr>
                                    </p:animEffect>
                                  </p:childTnLst>
                                </p:cTn>
                              </p:par>
                              <p:par>
                                <p:cTn id="151" presetID="10" presetClass="exit" presetSubtype="0" fill="hold" nodeType="withEffect">
                                  <p:stCondLst>
                                    <p:cond delay="0"/>
                                  </p:stCondLst>
                                  <p:childTnLst>
                                    <p:animEffect transition="out" filter="fade">
                                      <p:cBhvr>
                                        <p:cTn id="152" dur="500"/>
                                        <p:tgtEl>
                                          <p:spTgt spid="59"/>
                                        </p:tgtEl>
                                      </p:cBhvr>
                                    </p:animEffect>
                                    <p:set>
                                      <p:cBhvr>
                                        <p:cTn id="153" dur="1" fill="hold">
                                          <p:stCondLst>
                                            <p:cond delay="499"/>
                                          </p:stCondLst>
                                        </p:cTn>
                                        <p:tgtEl>
                                          <p:spTgt spid="59"/>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9" presetClass="entr" presetSubtype="0" fill="hold" grpId="0" nodeType="clickEffect">
                                  <p:stCondLst>
                                    <p:cond delay="0"/>
                                  </p:stCondLst>
                                  <p:childTnLst>
                                    <p:set>
                                      <p:cBhvr>
                                        <p:cTn id="157" dur="1" fill="hold">
                                          <p:stCondLst>
                                            <p:cond delay="0"/>
                                          </p:stCondLst>
                                        </p:cTn>
                                        <p:tgtEl>
                                          <p:spTgt spid="55"/>
                                        </p:tgtEl>
                                        <p:attrNameLst>
                                          <p:attrName>style.visibility</p:attrName>
                                        </p:attrNameLst>
                                      </p:cBhvr>
                                      <p:to>
                                        <p:strVal val="visible"/>
                                      </p:to>
                                    </p:set>
                                    <p:animEffect transition="in" filter="dissolve">
                                      <p:cBhvr>
                                        <p:cTn id="158" dur="500"/>
                                        <p:tgtEl>
                                          <p:spTgt spid="55"/>
                                        </p:tgtEl>
                                      </p:cBhvr>
                                    </p:animEffect>
                                  </p:childTnLst>
                                </p:cTn>
                              </p:par>
                            </p:childTnLst>
                          </p:cTn>
                        </p:par>
                      </p:childTnLst>
                    </p:cTn>
                  </p:par>
                  <p:par>
                    <p:cTn id="159" fill="hold">
                      <p:stCondLst>
                        <p:cond delay="indefinite"/>
                      </p:stCondLst>
                      <p:childTnLst>
                        <p:par>
                          <p:cTn id="160" fill="hold">
                            <p:stCondLst>
                              <p:cond delay="0"/>
                            </p:stCondLst>
                            <p:childTnLst>
                              <p:par>
                                <p:cTn id="161" presetID="12" presetClass="entr" presetSubtype="1" fill="hold" nodeType="clickEffect">
                                  <p:stCondLst>
                                    <p:cond delay="0"/>
                                  </p:stCondLst>
                                  <p:childTnLst>
                                    <p:set>
                                      <p:cBhvr>
                                        <p:cTn id="162" dur="1" fill="hold">
                                          <p:stCondLst>
                                            <p:cond delay="0"/>
                                          </p:stCondLst>
                                        </p:cTn>
                                        <p:tgtEl>
                                          <p:spTgt spid="61"/>
                                        </p:tgtEl>
                                        <p:attrNameLst>
                                          <p:attrName>style.visibility</p:attrName>
                                        </p:attrNameLst>
                                      </p:cBhvr>
                                      <p:to>
                                        <p:strVal val="visible"/>
                                      </p:to>
                                    </p:set>
                                    <p:animEffect transition="in" filter="slide(fromTop)">
                                      <p:cBhvr>
                                        <p:cTn id="163" dur="500"/>
                                        <p:tgtEl>
                                          <p:spTgt spid="61"/>
                                        </p:tgtEl>
                                      </p:cBhvr>
                                    </p:animEffect>
                                  </p:childTnLst>
                                </p:cTn>
                              </p:par>
                              <p:par>
                                <p:cTn id="164" presetID="10" presetClass="exit" presetSubtype="0" fill="hold" nodeType="withEffect">
                                  <p:stCondLst>
                                    <p:cond delay="0"/>
                                  </p:stCondLst>
                                  <p:childTnLst>
                                    <p:animEffect transition="out" filter="fade">
                                      <p:cBhvr>
                                        <p:cTn id="165" dur="500"/>
                                        <p:tgtEl>
                                          <p:spTgt spid="57"/>
                                        </p:tgtEl>
                                      </p:cBhvr>
                                    </p:animEffect>
                                    <p:set>
                                      <p:cBhvr>
                                        <p:cTn id="166" dur="1" fill="hold">
                                          <p:stCondLst>
                                            <p:cond delay="499"/>
                                          </p:stCondLst>
                                        </p:cTn>
                                        <p:tgtEl>
                                          <p:spTgt spid="57"/>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12" presetClass="entr" presetSubtype="8" fill="hold" nodeType="clickEffect">
                                  <p:stCondLst>
                                    <p:cond delay="0"/>
                                  </p:stCondLst>
                                  <p:childTnLst>
                                    <p:set>
                                      <p:cBhvr>
                                        <p:cTn id="170" dur="1" fill="hold">
                                          <p:stCondLst>
                                            <p:cond delay="0"/>
                                          </p:stCondLst>
                                        </p:cTn>
                                        <p:tgtEl>
                                          <p:spTgt spid="65"/>
                                        </p:tgtEl>
                                        <p:attrNameLst>
                                          <p:attrName>style.visibility</p:attrName>
                                        </p:attrNameLst>
                                      </p:cBhvr>
                                      <p:to>
                                        <p:strVal val="visible"/>
                                      </p:to>
                                    </p:set>
                                    <p:animEffect transition="in" filter="slide(fromLeft)">
                                      <p:cBhvr>
                                        <p:cTn id="171" dur="500"/>
                                        <p:tgtEl>
                                          <p:spTgt spid="65"/>
                                        </p:tgtEl>
                                      </p:cBhvr>
                                    </p:animEffect>
                                  </p:childTnLst>
                                </p:cTn>
                              </p:par>
                              <p:par>
                                <p:cTn id="172" presetID="10" presetClass="exit" presetSubtype="0" fill="hold" nodeType="withEffect">
                                  <p:stCondLst>
                                    <p:cond delay="0"/>
                                  </p:stCondLst>
                                  <p:childTnLst>
                                    <p:animEffect transition="out" filter="fade">
                                      <p:cBhvr>
                                        <p:cTn id="173" dur="500"/>
                                        <p:tgtEl>
                                          <p:spTgt spid="49"/>
                                        </p:tgtEl>
                                      </p:cBhvr>
                                    </p:animEffect>
                                    <p:set>
                                      <p:cBhvr>
                                        <p:cTn id="174" dur="1" fill="hold">
                                          <p:stCondLst>
                                            <p:cond delay="499"/>
                                          </p:stCondLst>
                                        </p:cTn>
                                        <p:tgtEl>
                                          <p:spTgt spid="49"/>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2" presetClass="entr" presetSubtype="4" fill="hold" grpId="0" nodeType="clickEffect">
                                  <p:stCondLst>
                                    <p:cond delay="0"/>
                                  </p:stCondLst>
                                  <p:childTnLst>
                                    <p:set>
                                      <p:cBhvr>
                                        <p:cTn id="178" dur="1" fill="hold">
                                          <p:stCondLst>
                                            <p:cond delay="0"/>
                                          </p:stCondLst>
                                        </p:cTn>
                                        <p:tgtEl>
                                          <p:spTgt spid="3">
                                            <p:txEl>
                                              <p:pRg st="0" end="0"/>
                                            </p:txEl>
                                          </p:spTgt>
                                        </p:tgtEl>
                                        <p:attrNameLst>
                                          <p:attrName>style.visibility</p:attrName>
                                        </p:attrNameLst>
                                      </p:cBhvr>
                                      <p:to>
                                        <p:strVal val="visible"/>
                                      </p:to>
                                    </p:set>
                                    <p:anim calcmode="lin" valueType="num">
                                      <p:cBhvr additive="base">
                                        <p:cTn id="17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1" fill="hold">
                      <p:stCondLst>
                        <p:cond delay="indefinite"/>
                      </p:stCondLst>
                      <p:childTnLst>
                        <p:par>
                          <p:cTn id="182" fill="hold">
                            <p:stCondLst>
                              <p:cond delay="0"/>
                            </p:stCondLst>
                            <p:childTnLst>
                              <p:par>
                                <p:cTn id="183" presetID="3" presetClass="entr" presetSubtype="10" fill="hold" grpId="0" nodeType="clickEffect">
                                  <p:stCondLst>
                                    <p:cond delay="0"/>
                                  </p:stCondLst>
                                  <p:childTnLst>
                                    <p:set>
                                      <p:cBhvr>
                                        <p:cTn id="184" dur="1" fill="hold">
                                          <p:stCondLst>
                                            <p:cond delay="0"/>
                                          </p:stCondLst>
                                        </p:cTn>
                                        <p:tgtEl>
                                          <p:spTgt spid="4"/>
                                        </p:tgtEl>
                                        <p:attrNameLst>
                                          <p:attrName>style.visibility</p:attrName>
                                        </p:attrNameLst>
                                      </p:cBhvr>
                                      <p:to>
                                        <p:strVal val="visible"/>
                                      </p:to>
                                    </p:set>
                                    <p:animEffect transition="in" filter="blinds(horizontal)">
                                      <p:cBhvr>
                                        <p:cTn id="18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p:bldP spid="17" grpId="0"/>
      <p:bldP spid="19" grpId="0"/>
      <p:bldP spid="20" grpId="0"/>
      <p:bldP spid="21" grpId="0"/>
      <p:bldP spid="22" grpId="0"/>
      <p:bldP spid="29" grpId="0"/>
      <p:bldP spid="32" grpId="0"/>
      <p:bldP spid="44" grpId="0"/>
      <p:bldP spid="45" grpId="0"/>
      <p:bldP spid="39" grpId="0"/>
      <p:bldP spid="54" grpId="0"/>
      <p:bldP spid="5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需求升幅</a:t>
            </a:r>
            <a:r>
              <a:rPr lang="zh-TW" altLang="en-US" b="1" dirty="0" smtClean="0">
                <a:solidFill>
                  <a:srgbClr val="FF0000"/>
                </a:solidFill>
              </a:rPr>
              <a:t>等於</a:t>
            </a:r>
            <a:r>
              <a:rPr lang="zh-TW" altLang="en-US" b="1" dirty="0" smtClean="0">
                <a:solidFill>
                  <a:srgbClr val="00CC00"/>
                </a:solidFill>
              </a:rPr>
              <a:t>供給升幅</a:t>
            </a:r>
            <a:endParaRPr lang="zh-TW" altLang="en-US" b="1" dirty="0">
              <a:solidFill>
                <a:srgbClr val="00CC00"/>
              </a:solidFill>
            </a:endParaRPr>
          </a:p>
        </p:txBody>
      </p:sp>
      <p:sp>
        <p:nvSpPr>
          <p:cNvPr id="3" name="內容版面配置區 2"/>
          <p:cNvSpPr>
            <a:spLocks noGrp="1"/>
          </p:cNvSpPr>
          <p:nvPr>
            <p:ph sz="quarter" idx="1"/>
          </p:nvPr>
        </p:nvSpPr>
        <p:spPr>
          <a:xfrm>
            <a:off x="457200" y="1285860"/>
            <a:ext cx="7467600" cy="5188092"/>
          </a:xfrm>
        </p:spPr>
        <p:txBody>
          <a:bodyPr/>
          <a:lstStyle/>
          <a:p>
            <a:r>
              <a:rPr lang="zh-TW" altLang="en-US" dirty="0" smtClean="0">
                <a:solidFill>
                  <a:srgbClr val="0000FF"/>
                </a:solidFill>
              </a:rPr>
              <a:t>需求升幅</a:t>
            </a:r>
            <a:r>
              <a:rPr lang="zh-TW" altLang="en-US" b="1" dirty="0" smtClean="0">
                <a:solidFill>
                  <a:srgbClr val="FF0000"/>
                </a:solidFill>
              </a:rPr>
              <a:t>等於</a:t>
            </a:r>
            <a:r>
              <a:rPr lang="zh-TW" altLang="en-US" dirty="0" smtClean="0">
                <a:solidFill>
                  <a:srgbClr val="0000FF"/>
                </a:solidFill>
              </a:rPr>
              <a:t>供給升幅</a:t>
            </a:r>
            <a:r>
              <a:rPr lang="zh-TW" altLang="en-US" dirty="0" smtClean="0"/>
              <a:t>會使</a:t>
            </a:r>
            <a:r>
              <a:rPr lang="zh-TW" altLang="en-US" b="1" dirty="0" smtClean="0">
                <a:solidFill>
                  <a:srgbClr val="0000FF"/>
                </a:solidFill>
              </a:rPr>
              <a:t>均衡價格</a:t>
            </a:r>
            <a:r>
              <a:rPr lang="en-US" altLang="zh-TW" dirty="0" smtClean="0"/>
              <a:t>________</a:t>
            </a:r>
            <a:endParaRPr lang="zh-TW" altLang="en-US" dirty="0"/>
          </a:p>
        </p:txBody>
      </p:sp>
      <p:sp>
        <p:nvSpPr>
          <p:cNvPr id="4" name="文字方塊 3"/>
          <p:cNvSpPr txBox="1"/>
          <p:nvPr/>
        </p:nvSpPr>
        <p:spPr>
          <a:xfrm>
            <a:off x="5843483" y="1244582"/>
            <a:ext cx="800219" cy="461665"/>
          </a:xfrm>
          <a:prstGeom prst="rect">
            <a:avLst/>
          </a:prstGeom>
          <a:noFill/>
        </p:spPr>
        <p:txBody>
          <a:bodyPr wrap="none" rtlCol="0">
            <a:spAutoFit/>
          </a:bodyPr>
          <a:lstStyle/>
          <a:p>
            <a:r>
              <a:rPr lang="zh-TW" altLang="en-US" sz="2400" b="1" dirty="0" smtClean="0">
                <a:solidFill>
                  <a:srgbClr val="FF0000"/>
                </a:solidFill>
              </a:rPr>
              <a:t>不變</a:t>
            </a:r>
            <a:endParaRPr lang="zh-TW" altLang="en-US" sz="2400" b="1" dirty="0">
              <a:solidFill>
                <a:srgbClr val="FF0000"/>
              </a:solidFill>
            </a:endParaRPr>
          </a:p>
        </p:txBody>
      </p:sp>
      <p:cxnSp>
        <p:nvCxnSpPr>
          <p:cNvPr id="7" name="直線接點 6"/>
          <p:cNvCxnSpPr/>
          <p:nvPr/>
        </p:nvCxnSpPr>
        <p:spPr>
          <a:xfrm rot="5400000">
            <a:off x="-1071602" y="4500570"/>
            <a:ext cx="385765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857224" y="6429396"/>
            <a:ext cx="578647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V="1">
            <a:off x="1214414" y="2643182"/>
            <a:ext cx="4786346" cy="364333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214414" y="2786058"/>
            <a:ext cx="4143404" cy="350046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3000364" y="2571744"/>
            <a:ext cx="4000528" cy="3429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00034" y="2214554"/>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7" name="文字方塊 16"/>
          <p:cNvSpPr txBox="1"/>
          <p:nvPr/>
        </p:nvSpPr>
        <p:spPr>
          <a:xfrm>
            <a:off x="571472" y="6286520"/>
            <a:ext cx="312906" cy="369332"/>
          </a:xfrm>
          <a:prstGeom prst="rect">
            <a:avLst/>
          </a:prstGeom>
          <a:noFill/>
        </p:spPr>
        <p:txBody>
          <a:bodyPr wrap="none" rtlCol="0">
            <a:spAutoFit/>
          </a:bodyPr>
          <a:lstStyle/>
          <a:p>
            <a:r>
              <a:rPr lang="en-US" altLang="zh-TW" dirty="0" smtClean="0"/>
              <a:t>0</a:t>
            </a:r>
            <a:endParaRPr lang="zh-TW" altLang="en-US" dirty="0"/>
          </a:p>
        </p:txBody>
      </p:sp>
      <p:sp>
        <p:nvSpPr>
          <p:cNvPr id="19" name="文字方塊 18"/>
          <p:cNvSpPr txBox="1"/>
          <p:nvPr/>
        </p:nvSpPr>
        <p:spPr>
          <a:xfrm>
            <a:off x="6715140" y="6215082"/>
            <a:ext cx="646331" cy="369332"/>
          </a:xfrm>
          <a:prstGeom prst="rect">
            <a:avLst/>
          </a:prstGeom>
          <a:noFill/>
        </p:spPr>
        <p:txBody>
          <a:bodyPr wrap="none" rtlCol="0">
            <a:spAutoFit/>
          </a:bodyPr>
          <a:lstStyle/>
          <a:p>
            <a:r>
              <a:rPr lang="zh-TW" altLang="en-US" dirty="0" smtClean="0"/>
              <a:t>數量</a:t>
            </a:r>
            <a:endParaRPr lang="zh-TW" altLang="en-US" dirty="0"/>
          </a:p>
        </p:txBody>
      </p:sp>
      <p:sp>
        <p:nvSpPr>
          <p:cNvPr id="20" name="文字方塊 19"/>
          <p:cNvSpPr txBox="1"/>
          <p:nvPr/>
        </p:nvSpPr>
        <p:spPr>
          <a:xfrm>
            <a:off x="6143636" y="2285992"/>
            <a:ext cx="415498" cy="369332"/>
          </a:xfrm>
          <a:prstGeom prst="rect">
            <a:avLst/>
          </a:prstGeom>
          <a:noFill/>
        </p:spPr>
        <p:txBody>
          <a:bodyPr wrap="none" rtlCol="0">
            <a:spAutoFit/>
          </a:bodyPr>
          <a:lstStyle/>
          <a:p>
            <a:r>
              <a:rPr lang="en-US" altLang="zh-TW" dirty="0" smtClean="0"/>
              <a:t>S</a:t>
            </a:r>
            <a:r>
              <a:rPr lang="en-US" altLang="zh-TW" baseline="-25000" dirty="0" smtClean="0"/>
              <a:t>1</a:t>
            </a:r>
            <a:endParaRPr lang="zh-TW" altLang="en-US" baseline="-25000" dirty="0"/>
          </a:p>
        </p:txBody>
      </p:sp>
      <p:sp>
        <p:nvSpPr>
          <p:cNvPr id="21" name="文字方塊 20"/>
          <p:cNvSpPr txBox="1"/>
          <p:nvPr/>
        </p:nvSpPr>
        <p:spPr>
          <a:xfrm>
            <a:off x="4929190" y="6072206"/>
            <a:ext cx="449162" cy="369332"/>
          </a:xfrm>
          <a:prstGeom prst="rect">
            <a:avLst/>
          </a:prstGeom>
          <a:noFill/>
        </p:spPr>
        <p:txBody>
          <a:bodyPr wrap="none" rtlCol="0">
            <a:spAutoFit/>
          </a:bodyPr>
          <a:lstStyle/>
          <a:p>
            <a:r>
              <a:rPr lang="en-US" altLang="zh-TW" dirty="0" smtClean="0"/>
              <a:t>D</a:t>
            </a:r>
            <a:r>
              <a:rPr lang="en-US" altLang="zh-TW" baseline="-25000" dirty="0" smtClean="0"/>
              <a:t>1</a:t>
            </a:r>
            <a:endParaRPr lang="zh-TW" altLang="en-US" baseline="-25000" dirty="0"/>
          </a:p>
        </p:txBody>
      </p:sp>
      <p:sp>
        <p:nvSpPr>
          <p:cNvPr id="22" name="文字方塊 21"/>
          <p:cNvSpPr txBox="1"/>
          <p:nvPr/>
        </p:nvSpPr>
        <p:spPr>
          <a:xfrm>
            <a:off x="6286512" y="5715016"/>
            <a:ext cx="449162" cy="369332"/>
          </a:xfrm>
          <a:prstGeom prst="rect">
            <a:avLst/>
          </a:prstGeom>
          <a:noFill/>
        </p:spPr>
        <p:txBody>
          <a:bodyPr wrap="none" rtlCol="0">
            <a:spAutoFit/>
          </a:bodyPr>
          <a:lstStyle/>
          <a:p>
            <a:r>
              <a:rPr lang="en-US" altLang="zh-TW" dirty="0" smtClean="0"/>
              <a:t>D</a:t>
            </a:r>
            <a:r>
              <a:rPr lang="en-US" altLang="zh-TW" baseline="-25000" dirty="0" smtClean="0"/>
              <a:t>2</a:t>
            </a:r>
            <a:endParaRPr lang="zh-TW" altLang="en-US" baseline="-25000" dirty="0"/>
          </a:p>
        </p:txBody>
      </p:sp>
      <p:cxnSp>
        <p:nvCxnSpPr>
          <p:cNvPr id="28" name="直線接點 27"/>
          <p:cNvCxnSpPr/>
          <p:nvPr/>
        </p:nvCxnSpPr>
        <p:spPr>
          <a:xfrm rot="10800000">
            <a:off x="857224" y="4628932"/>
            <a:ext cx="257176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文字方塊 28"/>
          <p:cNvSpPr txBox="1"/>
          <p:nvPr/>
        </p:nvSpPr>
        <p:spPr>
          <a:xfrm>
            <a:off x="428596" y="4416990"/>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cxnSp>
        <p:nvCxnSpPr>
          <p:cNvPr id="31" name="直線接點 30"/>
          <p:cNvCxnSpPr/>
          <p:nvPr/>
        </p:nvCxnSpPr>
        <p:spPr>
          <a:xfrm rot="5400000">
            <a:off x="2536017" y="5536421"/>
            <a:ext cx="178595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文字方塊 31"/>
          <p:cNvSpPr txBox="1"/>
          <p:nvPr/>
        </p:nvSpPr>
        <p:spPr>
          <a:xfrm>
            <a:off x="3214678" y="638698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34" name="直線單箭頭接點 33"/>
          <p:cNvCxnSpPr/>
          <p:nvPr/>
        </p:nvCxnSpPr>
        <p:spPr>
          <a:xfrm>
            <a:off x="2000232" y="6000768"/>
            <a:ext cx="121444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p:nvPr/>
        </p:nvCxnSpPr>
        <p:spPr>
          <a:xfrm>
            <a:off x="5786446" y="3143248"/>
            <a:ext cx="100013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428596" y="3571876"/>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45" name="文字方塊 44"/>
          <p:cNvSpPr txBox="1"/>
          <p:nvPr/>
        </p:nvSpPr>
        <p:spPr>
          <a:xfrm>
            <a:off x="4265714" y="6388118"/>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cxnSp>
        <p:nvCxnSpPr>
          <p:cNvPr id="47" name="直線單箭頭接點 46"/>
          <p:cNvCxnSpPr>
            <a:stCxn id="29" idx="0"/>
            <a:endCxn id="44" idx="2"/>
          </p:cNvCxnSpPr>
          <p:nvPr/>
        </p:nvCxnSpPr>
        <p:spPr>
          <a:xfrm rot="5400000" flipH="1" flipV="1">
            <a:off x="402462" y="4179099"/>
            <a:ext cx="47578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p:nvPr/>
        </p:nvCxnSpPr>
        <p:spPr>
          <a:xfrm>
            <a:off x="4674942" y="6572272"/>
            <a:ext cx="540000" cy="11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V="1">
            <a:off x="3214678" y="3071810"/>
            <a:ext cx="4214842" cy="32861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單箭頭接點 36"/>
          <p:cNvCxnSpPr/>
          <p:nvPr/>
        </p:nvCxnSpPr>
        <p:spPr>
          <a:xfrm>
            <a:off x="5357818" y="5927742"/>
            <a:ext cx="85725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單箭頭接點 37"/>
          <p:cNvCxnSpPr/>
          <p:nvPr/>
        </p:nvCxnSpPr>
        <p:spPr>
          <a:xfrm>
            <a:off x="1714480" y="2857496"/>
            <a:ext cx="121444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文字方塊 38"/>
          <p:cNvSpPr txBox="1"/>
          <p:nvPr/>
        </p:nvSpPr>
        <p:spPr>
          <a:xfrm>
            <a:off x="7358082" y="2773916"/>
            <a:ext cx="415498" cy="369332"/>
          </a:xfrm>
          <a:prstGeom prst="rect">
            <a:avLst/>
          </a:prstGeom>
          <a:noFill/>
        </p:spPr>
        <p:txBody>
          <a:bodyPr wrap="none" rtlCol="0">
            <a:spAutoFit/>
          </a:bodyPr>
          <a:lstStyle/>
          <a:p>
            <a:r>
              <a:rPr lang="en-US" altLang="zh-TW" dirty="0" smtClean="0"/>
              <a:t>S</a:t>
            </a:r>
            <a:r>
              <a:rPr lang="en-US" altLang="zh-TW" baseline="-25000" dirty="0" smtClean="0"/>
              <a:t>2</a:t>
            </a:r>
            <a:endParaRPr lang="zh-TW" altLang="en-US" baseline="-25000" dirty="0"/>
          </a:p>
        </p:txBody>
      </p:sp>
      <p:cxnSp>
        <p:nvCxnSpPr>
          <p:cNvPr id="51" name="直線接點 50"/>
          <p:cNvCxnSpPr/>
          <p:nvPr/>
        </p:nvCxnSpPr>
        <p:spPr>
          <a:xfrm rot="5400000">
            <a:off x="3160226" y="5110424"/>
            <a:ext cx="2592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文字方塊 53"/>
          <p:cNvSpPr txBox="1"/>
          <p:nvPr/>
        </p:nvSpPr>
        <p:spPr>
          <a:xfrm>
            <a:off x="428596" y="4500570"/>
            <a:ext cx="423514" cy="369332"/>
          </a:xfrm>
          <a:prstGeom prst="rect">
            <a:avLst/>
          </a:prstGeom>
          <a:noFill/>
        </p:spPr>
        <p:txBody>
          <a:bodyPr wrap="none" rtlCol="0">
            <a:spAutoFit/>
          </a:bodyPr>
          <a:lstStyle/>
          <a:p>
            <a:r>
              <a:rPr lang="en-US" altLang="zh-TW" dirty="0" smtClean="0"/>
              <a:t>P</a:t>
            </a:r>
            <a:r>
              <a:rPr lang="en-US" altLang="zh-TW" baseline="-25000" dirty="0" smtClean="0"/>
              <a:t>3</a:t>
            </a:r>
            <a:endParaRPr lang="zh-TW" altLang="en-US" baseline="-25000" dirty="0"/>
          </a:p>
        </p:txBody>
      </p:sp>
      <p:sp>
        <p:nvSpPr>
          <p:cNvPr id="55" name="文字方塊 54"/>
          <p:cNvSpPr txBox="1"/>
          <p:nvPr/>
        </p:nvSpPr>
        <p:spPr>
          <a:xfrm>
            <a:off x="5194408" y="6388226"/>
            <a:ext cx="449162" cy="369332"/>
          </a:xfrm>
          <a:prstGeom prst="rect">
            <a:avLst/>
          </a:prstGeom>
          <a:noFill/>
        </p:spPr>
        <p:txBody>
          <a:bodyPr wrap="none" rtlCol="0">
            <a:spAutoFit/>
          </a:bodyPr>
          <a:lstStyle/>
          <a:p>
            <a:r>
              <a:rPr lang="en-US" altLang="zh-TW" dirty="0" smtClean="0"/>
              <a:t>Q</a:t>
            </a:r>
            <a:r>
              <a:rPr lang="en-US" altLang="zh-TW" baseline="-25000" dirty="0" smtClean="0"/>
              <a:t>3</a:t>
            </a:r>
            <a:endParaRPr lang="zh-TW" altLang="en-US" baseline="-25000" dirty="0"/>
          </a:p>
        </p:txBody>
      </p:sp>
      <p:cxnSp>
        <p:nvCxnSpPr>
          <p:cNvPr id="57" name="直線單箭頭接點 56"/>
          <p:cNvCxnSpPr/>
          <p:nvPr/>
        </p:nvCxnSpPr>
        <p:spPr>
          <a:xfrm rot="16200000" flipH="1">
            <a:off x="266751" y="4233788"/>
            <a:ext cx="612000" cy="255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單箭頭接點 58"/>
          <p:cNvCxnSpPr/>
          <p:nvPr/>
        </p:nvCxnSpPr>
        <p:spPr>
          <a:xfrm>
            <a:off x="3571868" y="6572272"/>
            <a:ext cx="684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單箭頭接點 64"/>
          <p:cNvCxnSpPr/>
          <p:nvPr/>
        </p:nvCxnSpPr>
        <p:spPr>
          <a:xfrm>
            <a:off x="3643306" y="6572272"/>
            <a:ext cx="1548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接點 61"/>
          <p:cNvCxnSpPr/>
          <p:nvPr/>
        </p:nvCxnSpPr>
        <p:spPr>
          <a:xfrm rot="10800000">
            <a:off x="858152" y="3786190"/>
            <a:ext cx="3600000" cy="151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接點 69"/>
          <p:cNvCxnSpPr/>
          <p:nvPr/>
        </p:nvCxnSpPr>
        <p:spPr>
          <a:xfrm rot="10800000">
            <a:off x="858356" y="4628931"/>
            <a:ext cx="4557518" cy="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接點 75"/>
          <p:cNvCxnSpPr/>
          <p:nvPr/>
        </p:nvCxnSpPr>
        <p:spPr>
          <a:xfrm rot="5400000">
            <a:off x="4535487" y="5536421"/>
            <a:ext cx="1786744"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31384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dissolve">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8" fill="hold"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slide(fromLeft)">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1"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slide(fromTop)">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dissolve">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8" fill="hold" nodeType="click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slide(fromLeft)">
                                      <p:cBhvr>
                                        <p:cTn id="65" dur="500"/>
                                        <p:tgtEl>
                                          <p:spTgt spid="37"/>
                                        </p:tgtEl>
                                      </p:cBhvr>
                                    </p:animEffect>
                                  </p:childTnLst>
                                </p:cTn>
                              </p:par>
                              <p:par>
                                <p:cTn id="66" presetID="12" presetClass="entr" presetSubtype="8" fill="hold"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slide(fromLeft)">
                                      <p:cBhvr>
                                        <p:cTn id="68" dur="500"/>
                                        <p:tgtEl>
                                          <p:spTgt spid="38"/>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dissolve">
                                      <p:cBhvr>
                                        <p:cTn id="73" dur="500"/>
                                        <p:tgtEl>
                                          <p:spTgt spid="15"/>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dissolve">
                                      <p:cBhvr>
                                        <p:cTn id="76" dur="500"/>
                                        <p:tgtEl>
                                          <p:spTgt spid="22"/>
                                        </p:tgtEl>
                                      </p:cBhvr>
                                    </p:animEffect>
                                  </p:childTnLst>
                                </p:cTn>
                              </p:par>
                            </p:childTnLst>
                          </p:cTn>
                        </p:par>
                      </p:childTnLst>
                    </p:cTn>
                  </p:par>
                  <p:par>
                    <p:cTn id="77" fill="hold">
                      <p:stCondLst>
                        <p:cond delay="indefinite"/>
                      </p:stCondLst>
                      <p:childTnLst>
                        <p:par>
                          <p:cTn id="78" fill="hold">
                            <p:stCondLst>
                              <p:cond delay="0"/>
                            </p:stCondLst>
                            <p:childTnLst>
                              <p:par>
                                <p:cTn id="79" presetID="12" presetClass="entr" presetSubtype="4" fill="hold" nodeType="clickEffect">
                                  <p:stCondLst>
                                    <p:cond delay="0"/>
                                  </p:stCondLst>
                                  <p:childTnLst>
                                    <p:set>
                                      <p:cBhvr>
                                        <p:cTn id="80" dur="1" fill="hold">
                                          <p:stCondLst>
                                            <p:cond delay="0"/>
                                          </p:stCondLst>
                                        </p:cTn>
                                        <p:tgtEl>
                                          <p:spTgt spid="47"/>
                                        </p:tgtEl>
                                        <p:attrNameLst>
                                          <p:attrName>style.visibility</p:attrName>
                                        </p:attrNameLst>
                                      </p:cBhvr>
                                      <p:to>
                                        <p:strVal val="visible"/>
                                      </p:to>
                                    </p:set>
                                    <p:animEffect transition="in" filter="slide(fromBottom)">
                                      <p:cBhvr>
                                        <p:cTn id="81" dur="500"/>
                                        <p:tgtEl>
                                          <p:spTgt spid="47"/>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dissolve">
                                      <p:cBhvr>
                                        <p:cTn id="86" dur="500"/>
                                        <p:tgtEl>
                                          <p:spTgt spid="44"/>
                                        </p:tgtEl>
                                      </p:cBhvr>
                                    </p:animEffect>
                                  </p:childTnLst>
                                </p:cTn>
                              </p:par>
                            </p:childTnLst>
                          </p:cTn>
                        </p:par>
                      </p:childTnLst>
                    </p:cTn>
                  </p:par>
                  <p:par>
                    <p:cTn id="87" fill="hold">
                      <p:stCondLst>
                        <p:cond delay="indefinite"/>
                      </p:stCondLst>
                      <p:childTnLst>
                        <p:par>
                          <p:cTn id="88" fill="hold">
                            <p:stCondLst>
                              <p:cond delay="0"/>
                            </p:stCondLst>
                            <p:childTnLst>
                              <p:par>
                                <p:cTn id="89" presetID="12" presetClass="entr" presetSubtype="8" fill="hold" nodeType="click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slide(fromLeft)">
                                      <p:cBhvr>
                                        <p:cTn id="91" dur="500"/>
                                        <p:tgtEl>
                                          <p:spTgt spid="62"/>
                                        </p:tgtEl>
                                      </p:cBhvr>
                                    </p:animEffect>
                                  </p:childTnLst>
                                </p:cTn>
                              </p:par>
                            </p:childTnLst>
                          </p:cTn>
                        </p:par>
                      </p:childTnLst>
                    </p:cTn>
                  </p:par>
                  <p:par>
                    <p:cTn id="92" fill="hold">
                      <p:stCondLst>
                        <p:cond delay="indefinite"/>
                      </p:stCondLst>
                      <p:childTnLst>
                        <p:par>
                          <p:cTn id="93" fill="hold">
                            <p:stCondLst>
                              <p:cond delay="0"/>
                            </p:stCondLst>
                            <p:childTnLst>
                              <p:par>
                                <p:cTn id="94" presetID="12" presetClass="entr" presetSubtype="1" fill="hold" nodeType="click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slide(fromTop)">
                                      <p:cBhvr>
                                        <p:cTn id="96" dur="500"/>
                                        <p:tgtEl>
                                          <p:spTgt spid="51"/>
                                        </p:tgtEl>
                                      </p:cBhvr>
                                    </p:animEffect>
                                  </p:childTnLst>
                                </p:cTn>
                              </p:par>
                            </p:childTnLst>
                          </p:cTn>
                        </p:par>
                      </p:childTnLst>
                    </p:cTn>
                  </p:par>
                  <p:par>
                    <p:cTn id="97" fill="hold">
                      <p:stCondLst>
                        <p:cond delay="indefinite"/>
                      </p:stCondLst>
                      <p:childTnLst>
                        <p:par>
                          <p:cTn id="98" fill="hold">
                            <p:stCondLst>
                              <p:cond delay="0"/>
                            </p:stCondLst>
                            <p:childTnLst>
                              <p:par>
                                <p:cTn id="99" presetID="12" presetClass="entr" presetSubtype="8" fill="hold" nodeType="clickEffect">
                                  <p:stCondLst>
                                    <p:cond delay="0"/>
                                  </p:stCondLst>
                                  <p:childTnLst>
                                    <p:set>
                                      <p:cBhvr>
                                        <p:cTn id="100" dur="1" fill="hold">
                                          <p:stCondLst>
                                            <p:cond delay="0"/>
                                          </p:stCondLst>
                                        </p:cTn>
                                        <p:tgtEl>
                                          <p:spTgt spid="59"/>
                                        </p:tgtEl>
                                        <p:attrNameLst>
                                          <p:attrName>style.visibility</p:attrName>
                                        </p:attrNameLst>
                                      </p:cBhvr>
                                      <p:to>
                                        <p:strVal val="visible"/>
                                      </p:to>
                                    </p:set>
                                    <p:animEffect transition="in" filter="slide(fromLeft)">
                                      <p:cBhvr>
                                        <p:cTn id="101" dur="500"/>
                                        <p:tgtEl>
                                          <p:spTgt spid="59"/>
                                        </p:tgtEl>
                                      </p:cBhvr>
                                    </p:animEffect>
                                  </p:childTnLst>
                                </p:cTn>
                              </p:par>
                            </p:childTnLst>
                          </p:cTn>
                        </p:par>
                      </p:childTnLst>
                    </p:cTn>
                  </p:par>
                  <p:par>
                    <p:cTn id="102" fill="hold">
                      <p:stCondLst>
                        <p:cond delay="indefinite"/>
                      </p:stCondLst>
                      <p:childTnLst>
                        <p:par>
                          <p:cTn id="103" fill="hold">
                            <p:stCondLst>
                              <p:cond delay="0"/>
                            </p:stCondLst>
                            <p:childTnLst>
                              <p:par>
                                <p:cTn id="104" presetID="9" presetClass="entr" presetSubtype="0" fill="hold" grpId="0" nodeType="clickEffect">
                                  <p:stCondLst>
                                    <p:cond delay="0"/>
                                  </p:stCondLst>
                                  <p:childTnLst>
                                    <p:set>
                                      <p:cBhvr>
                                        <p:cTn id="105" dur="1" fill="hold">
                                          <p:stCondLst>
                                            <p:cond delay="0"/>
                                          </p:stCondLst>
                                        </p:cTn>
                                        <p:tgtEl>
                                          <p:spTgt spid="45"/>
                                        </p:tgtEl>
                                        <p:attrNameLst>
                                          <p:attrName>style.visibility</p:attrName>
                                        </p:attrNameLst>
                                      </p:cBhvr>
                                      <p:to>
                                        <p:strVal val="visible"/>
                                      </p:to>
                                    </p:set>
                                    <p:animEffect transition="in" filter="dissolve">
                                      <p:cBhvr>
                                        <p:cTn id="106" dur="500"/>
                                        <p:tgtEl>
                                          <p:spTgt spid="45"/>
                                        </p:tgtEl>
                                      </p:cBhvr>
                                    </p:animEffect>
                                  </p:childTnLst>
                                </p:cTn>
                              </p:par>
                            </p:childTnLst>
                          </p:cTn>
                        </p:par>
                      </p:childTnLst>
                    </p:cTn>
                  </p:par>
                  <p:par>
                    <p:cTn id="107" fill="hold">
                      <p:stCondLst>
                        <p:cond delay="indefinite"/>
                      </p:stCondLst>
                      <p:childTnLst>
                        <p:par>
                          <p:cTn id="108" fill="hold">
                            <p:stCondLst>
                              <p:cond delay="0"/>
                            </p:stCondLst>
                            <p:childTnLst>
                              <p:par>
                                <p:cTn id="109" presetID="12" presetClass="entr" presetSubtype="8" fill="hold" nodeType="clickEffect">
                                  <p:stCondLst>
                                    <p:cond delay="0"/>
                                  </p:stCondLst>
                                  <p:childTnLst>
                                    <p:set>
                                      <p:cBhvr>
                                        <p:cTn id="110" dur="1" fill="hold">
                                          <p:stCondLst>
                                            <p:cond delay="0"/>
                                          </p:stCondLst>
                                        </p:cTn>
                                        <p:tgtEl>
                                          <p:spTgt spid="36"/>
                                        </p:tgtEl>
                                        <p:attrNameLst>
                                          <p:attrName>style.visibility</p:attrName>
                                        </p:attrNameLst>
                                      </p:cBhvr>
                                      <p:to>
                                        <p:strVal val="visible"/>
                                      </p:to>
                                    </p:set>
                                    <p:animEffect transition="in" filter="slide(fromLeft)">
                                      <p:cBhvr>
                                        <p:cTn id="111" dur="500"/>
                                        <p:tgtEl>
                                          <p:spTgt spid="36"/>
                                        </p:tgtEl>
                                      </p:cBhvr>
                                    </p:animEffect>
                                  </p:childTnLst>
                                </p:cTn>
                              </p:par>
                              <p:par>
                                <p:cTn id="112" presetID="12" presetClass="entr" presetSubtype="8" fill="hold" nodeType="withEffect">
                                  <p:stCondLst>
                                    <p:cond delay="0"/>
                                  </p:stCondLst>
                                  <p:childTnLst>
                                    <p:set>
                                      <p:cBhvr>
                                        <p:cTn id="113" dur="1" fill="hold">
                                          <p:stCondLst>
                                            <p:cond delay="0"/>
                                          </p:stCondLst>
                                        </p:cTn>
                                        <p:tgtEl>
                                          <p:spTgt spid="34"/>
                                        </p:tgtEl>
                                        <p:attrNameLst>
                                          <p:attrName>style.visibility</p:attrName>
                                        </p:attrNameLst>
                                      </p:cBhvr>
                                      <p:to>
                                        <p:strVal val="visible"/>
                                      </p:to>
                                    </p:set>
                                    <p:animEffect transition="in" filter="slide(fromLeft)">
                                      <p:cBhvr>
                                        <p:cTn id="114" dur="500"/>
                                        <p:tgtEl>
                                          <p:spTgt spid="34"/>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nodeType="clickEffect">
                                  <p:stCondLst>
                                    <p:cond delay="0"/>
                                  </p:stCondLst>
                                  <p:childTnLst>
                                    <p:set>
                                      <p:cBhvr>
                                        <p:cTn id="118" dur="1" fill="hold">
                                          <p:stCondLst>
                                            <p:cond delay="0"/>
                                          </p:stCondLst>
                                        </p:cTn>
                                        <p:tgtEl>
                                          <p:spTgt spid="33"/>
                                        </p:tgtEl>
                                        <p:attrNameLst>
                                          <p:attrName>style.visibility</p:attrName>
                                        </p:attrNameLst>
                                      </p:cBhvr>
                                      <p:to>
                                        <p:strVal val="visible"/>
                                      </p:to>
                                    </p:set>
                                    <p:animEffect transition="in" filter="dissolve">
                                      <p:cBhvr>
                                        <p:cTn id="119" dur="500"/>
                                        <p:tgtEl>
                                          <p:spTgt spid="33"/>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39"/>
                                        </p:tgtEl>
                                        <p:attrNameLst>
                                          <p:attrName>style.visibility</p:attrName>
                                        </p:attrNameLst>
                                      </p:cBhvr>
                                      <p:to>
                                        <p:strVal val="visible"/>
                                      </p:to>
                                    </p:set>
                                    <p:animEffect transition="in" filter="dissolve">
                                      <p:cBhvr>
                                        <p:cTn id="122" dur="500"/>
                                        <p:tgtEl>
                                          <p:spTgt spid="39"/>
                                        </p:tgtEl>
                                      </p:cBhvr>
                                    </p:animEffect>
                                  </p:childTnLst>
                                </p:cTn>
                              </p:par>
                            </p:childTnLst>
                          </p:cTn>
                        </p:par>
                      </p:childTnLst>
                    </p:cTn>
                  </p:par>
                  <p:par>
                    <p:cTn id="123" fill="hold">
                      <p:stCondLst>
                        <p:cond delay="indefinite"/>
                      </p:stCondLst>
                      <p:childTnLst>
                        <p:par>
                          <p:cTn id="124" fill="hold">
                            <p:stCondLst>
                              <p:cond delay="0"/>
                            </p:stCondLst>
                            <p:childTnLst>
                              <p:par>
                                <p:cTn id="125" presetID="12" presetClass="entr" presetSubtype="1" fill="hold" nodeType="click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slide(fromTop)">
                                      <p:cBhvr>
                                        <p:cTn id="127" dur="500"/>
                                        <p:tgtEl>
                                          <p:spTgt spid="57"/>
                                        </p:tgtEl>
                                      </p:cBhvr>
                                    </p:animEffect>
                                  </p:childTnLst>
                                </p:cTn>
                              </p:par>
                              <p:par>
                                <p:cTn id="128" presetID="10" presetClass="exit" presetSubtype="0" fill="hold" nodeType="withEffect">
                                  <p:stCondLst>
                                    <p:cond delay="0"/>
                                  </p:stCondLst>
                                  <p:childTnLst>
                                    <p:animEffect transition="out" filter="fade">
                                      <p:cBhvr>
                                        <p:cTn id="129" dur="500"/>
                                        <p:tgtEl>
                                          <p:spTgt spid="47"/>
                                        </p:tgtEl>
                                      </p:cBhvr>
                                    </p:animEffect>
                                    <p:set>
                                      <p:cBhvr>
                                        <p:cTn id="130" dur="1" fill="hold">
                                          <p:stCondLst>
                                            <p:cond delay="499"/>
                                          </p:stCondLst>
                                        </p:cTn>
                                        <p:tgtEl>
                                          <p:spTgt spid="47"/>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grpId="0" nodeType="clickEffect">
                                  <p:stCondLst>
                                    <p:cond delay="0"/>
                                  </p:stCondLst>
                                  <p:childTnLst>
                                    <p:set>
                                      <p:cBhvr>
                                        <p:cTn id="134" dur="1" fill="hold">
                                          <p:stCondLst>
                                            <p:cond delay="0"/>
                                          </p:stCondLst>
                                        </p:cTn>
                                        <p:tgtEl>
                                          <p:spTgt spid="54"/>
                                        </p:tgtEl>
                                        <p:attrNameLst>
                                          <p:attrName>style.visibility</p:attrName>
                                        </p:attrNameLst>
                                      </p:cBhvr>
                                      <p:to>
                                        <p:strVal val="visible"/>
                                      </p:to>
                                    </p:set>
                                    <p:animEffect transition="in" filter="dissolve">
                                      <p:cBhvr>
                                        <p:cTn id="135" dur="500"/>
                                        <p:tgtEl>
                                          <p:spTgt spid="54"/>
                                        </p:tgtEl>
                                      </p:cBhvr>
                                    </p:animEffect>
                                  </p:childTnLst>
                                </p:cTn>
                              </p:par>
                              <p:par>
                                <p:cTn id="136" presetID="10" presetClass="exit" presetSubtype="0" fill="hold" grpId="1" nodeType="withEffect">
                                  <p:stCondLst>
                                    <p:cond delay="0"/>
                                  </p:stCondLst>
                                  <p:childTnLst>
                                    <p:animEffect transition="out" filter="fade">
                                      <p:cBhvr>
                                        <p:cTn id="137" dur="500"/>
                                        <p:tgtEl>
                                          <p:spTgt spid="29"/>
                                        </p:tgtEl>
                                      </p:cBhvr>
                                    </p:animEffect>
                                    <p:set>
                                      <p:cBhvr>
                                        <p:cTn id="138" dur="1" fill="hold">
                                          <p:stCondLst>
                                            <p:cond delay="499"/>
                                          </p:stCondLst>
                                        </p:cTn>
                                        <p:tgtEl>
                                          <p:spTgt spid="29"/>
                                        </p:tgtEl>
                                        <p:attrNameLst>
                                          <p:attrName>style.visibility</p:attrName>
                                        </p:attrNameLst>
                                      </p:cBhvr>
                                      <p:to>
                                        <p:strVal val="hidden"/>
                                      </p:to>
                                    </p:set>
                                  </p:childTnLst>
                                </p:cTn>
                              </p:par>
                            </p:childTnLst>
                          </p:cTn>
                        </p:par>
                      </p:childTnLst>
                    </p:cTn>
                  </p:par>
                  <p:par>
                    <p:cTn id="139" fill="hold">
                      <p:stCondLst>
                        <p:cond delay="indefinite"/>
                      </p:stCondLst>
                      <p:childTnLst>
                        <p:par>
                          <p:cTn id="140" fill="hold">
                            <p:stCondLst>
                              <p:cond delay="0"/>
                            </p:stCondLst>
                            <p:childTnLst>
                              <p:par>
                                <p:cTn id="141" presetID="12" presetClass="entr" presetSubtype="8" fill="hold" nodeType="clickEffect">
                                  <p:stCondLst>
                                    <p:cond delay="0"/>
                                  </p:stCondLst>
                                  <p:childTnLst>
                                    <p:set>
                                      <p:cBhvr>
                                        <p:cTn id="142" dur="1" fill="hold">
                                          <p:stCondLst>
                                            <p:cond delay="0"/>
                                          </p:stCondLst>
                                        </p:cTn>
                                        <p:tgtEl>
                                          <p:spTgt spid="70"/>
                                        </p:tgtEl>
                                        <p:attrNameLst>
                                          <p:attrName>style.visibility</p:attrName>
                                        </p:attrNameLst>
                                      </p:cBhvr>
                                      <p:to>
                                        <p:strVal val="visible"/>
                                      </p:to>
                                    </p:set>
                                    <p:animEffect transition="in" filter="slide(fromLeft)">
                                      <p:cBhvr>
                                        <p:cTn id="143" dur="500"/>
                                        <p:tgtEl>
                                          <p:spTgt spid="70"/>
                                        </p:tgtEl>
                                      </p:cBhvr>
                                    </p:animEffect>
                                  </p:childTnLst>
                                </p:cTn>
                              </p:par>
                            </p:childTnLst>
                          </p:cTn>
                        </p:par>
                      </p:childTnLst>
                    </p:cTn>
                  </p:par>
                  <p:par>
                    <p:cTn id="144" fill="hold">
                      <p:stCondLst>
                        <p:cond delay="indefinite"/>
                      </p:stCondLst>
                      <p:childTnLst>
                        <p:par>
                          <p:cTn id="145" fill="hold">
                            <p:stCondLst>
                              <p:cond delay="0"/>
                            </p:stCondLst>
                            <p:childTnLst>
                              <p:par>
                                <p:cTn id="146" presetID="12" presetClass="entr" presetSubtype="1" fill="hold" nodeType="clickEffect">
                                  <p:stCondLst>
                                    <p:cond delay="0"/>
                                  </p:stCondLst>
                                  <p:childTnLst>
                                    <p:set>
                                      <p:cBhvr>
                                        <p:cTn id="147" dur="1" fill="hold">
                                          <p:stCondLst>
                                            <p:cond delay="0"/>
                                          </p:stCondLst>
                                        </p:cTn>
                                        <p:tgtEl>
                                          <p:spTgt spid="76"/>
                                        </p:tgtEl>
                                        <p:attrNameLst>
                                          <p:attrName>style.visibility</p:attrName>
                                        </p:attrNameLst>
                                      </p:cBhvr>
                                      <p:to>
                                        <p:strVal val="visible"/>
                                      </p:to>
                                    </p:set>
                                    <p:animEffect transition="in" filter="slide(fromTop)">
                                      <p:cBhvr>
                                        <p:cTn id="148" dur="500"/>
                                        <p:tgtEl>
                                          <p:spTgt spid="76"/>
                                        </p:tgtEl>
                                      </p:cBhvr>
                                    </p:animEffect>
                                  </p:childTnLst>
                                </p:cTn>
                              </p:par>
                            </p:childTnLst>
                          </p:cTn>
                        </p:par>
                      </p:childTnLst>
                    </p:cTn>
                  </p:par>
                  <p:par>
                    <p:cTn id="149" fill="hold">
                      <p:stCondLst>
                        <p:cond delay="indefinite"/>
                      </p:stCondLst>
                      <p:childTnLst>
                        <p:par>
                          <p:cTn id="150" fill="hold">
                            <p:stCondLst>
                              <p:cond delay="0"/>
                            </p:stCondLst>
                            <p:childTnLst>
                              <p:par>
                                <p:cTn id="151" presetID="12" presetClass="entr" presetSubtype="8" fill="hold" nodeType="clickEffect">
                                  <p:stCondLst>
                                    <p:cond delay="0"/>
                                  </p:stCondLst>
                                  <p:childTnLst>
                                    <p:set>
                                      <p:cBhvr>
                                        <p:cTn id="152" dur="1" fill="hold">
                                          <p:stCondLst>
                                            <p:cond delay="0"/>
                                          </p:stCondLst>
                                        </p:cTn>
                                        <p:tgtEl>
                                          <p:spTgt spid="49"/>
                                        </p:tgtEl>
                                        <p:attrNameLst>
                                          <p:attrName>style.visibility</p:attrName>
                                        </p:attrNameLst>
                                      </p:cBhvr>
                                      <p:to>
                                        <p:strVal val="visible"/>
                                      </p:to>
                                    </p:set>
                                    <p:animEffect transition="in" filter="slide(fromLeft)">
                                      <p:cBhvr>
                                        <p:cTn id="153" dur="500"/>
                                        <p:tgtEl>
                                          <p:spTgt spid="49"/>
                                        </p:tgtEl>
                                      </p:cBhvr>
                                    </p:animEffect>
                                  </p:childTnLst>
                                </p:cTn>
                              </p:par>
                              <p:par>
                                <p:cTn id="154" presetID="10" presetClass="exit" presetSubtype="0" fill="hold" nodeType="withEffect">
                                  <p:stCondLst>
                                    <p:cond delay="0"/>
                                  </p:stCondLst>
                                  <p:childTnLst>
                                    <p:animEffect transition="out" filter="fade">
                                      <p:cBhvr>
                                        <p:cTn id="155" dur="500"/>
                                        <p:tgtEl>
                                          <p:spTgt spid="59"/>
                                        </p:tgtEl>
                                      </p:cBhvr>
                                    </p:animEffect>
                                    <p:set>
                                      <p:cBhvr>
                                        <p:cTn id="156" dur="1" fill="hold">
                                          <p:stCondLst>
                                            <p:cond delay="499"/>
                                          </p:stCondLst>
                                        </p:cTn>
                                        <p:tgtEl>
                                          <p:spTgt spid="59"/>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9" presetClass="entr" presetSubtype="0" fill="hold" grpId="0" nodeType="clickEffect">
                                  <p:stCondLst>
                                    <p:cond delay="0"/>
                                  </p:stCondLst>
                                  <p:childTnLst>
                                    <p:set>
                                      <p:cBhvr>
                                        <p:cTn id="160" dur="1" fill="hold">
                                          <p:stCondLst>
                                            <p:cond delay="0"/>
                                          </p:stCondLst>
                                        </p:cTn>
                                        <p:tgtEl>
                                          <p:spTgt spid="55"/>
                                        </p:tgtEl>
                                        <p:attrNameLst>
                                          <p:attrName>style.visibility</p:attrName>
                                        </p:attrNameLst>
                                      </p:cBhvr>
                                      <p:to>
                                        <p:strVal val="visible"/>
                                      </p:to>
                                    </p:set>
                                    <p:animEffect transition="in" filter="dissolve">
                                      <p:cBhvr>
                                        <p:cTn id="161" dur="500"/>
                                        <p:tgtEl>
                                          <p:spTgt spid="55"/>
                                        </p:tgtEl>
                                      </p:cBhvr>
                                    </p:animEffect>
                                  </p:childTnLst>
                                </p:cTn>
                              </p:par>
                              <p:par>
                                <p:cTn id="162" presetID="10" presetClass="exit" presetSubtype="0" fill="hold" nodeType="withEffect">
                                  <p:stCondLst>
                                    <p:cond delay="0"/>
                                  </p:stCondLst>
                                  <p:childTnLst>
                                    <p:animEffect transition="out" filter="fade">
                                      <p:cBhvr>
                                        <p:cTn id="163" dur="500"/>
                                        <p:tgtEl>
                                          <p:spTgt spid="57"/>
                                        </p:tgtEl>
                                      </p:cBhvr>
                                    </p:animEffect>
                                    <p:set>
                                      <p:cBhvr>
                                        <p:cTn id="164" dur="1" fill="hold">
                                          <p:stCondLst>
                                            <p:cond delay="499"/>
                                          </p:stCondLst>
                                        </p:cTn>
                                        <p:tgtEl>
                                          <p:spTgt spid="57"/>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12" presetClass="entr" presetSubtype="8" fill="hold" nodeType="clickEffect">
                                  <p:stCondLst>
                                    <p:cond delay="0"/>
                                  </p:stCondLst>
                                  <p:childTnLst>
                                    <p:set>
                                      <p:cBhvr>
                                        <p:cTn id="168" dur="1" fill="hold">
                                          <p:stCondLst>
                                            <p:cond delay="0"/>
                                          </p:stCondLst>
                                        </p:cTn>
                                        <p:tgtEl>
                                          <p:spTgt spid="65"/>
                                        </p:tgtEl>
                                        <p:attrNameLst>
                                          <p:attrName>style.visibility</p:attrName>
                                        </p:attrNameLst>
                                      </p:cBhvr>
                                      <p:to>
                                        <p:strVal val="visible"/>
                                      </p:to>
                                    </p:set>
                                    <p:animEffect transition="in" filter="slide(fromLeft)">
                                      <p:cBhvr>
                                        <p:cTn id="169" dur="500"/>
                                        <p:tgtEl>
                                          <p:spTgt spid="65"/>
                                        </p:tgtEl>
                                      </p:cBhvr>
                                    </p:animEffect>
                                  </p:childTnLst>
                                </p:cTn>
                              </p:par>
                              <p:par>
                                <p:cTn id="170" presetID="10" presetClass="exit" presetSubtype="0" fill="hold" nodeType="withEffect">
                                  <p:stCondLst>
                                    <p:cond delay="0"/>
                                  </p:stCondLst>
                                  <p:childTnLst>
                                    <p:animEffect transition="out" filter="fade">
                                      <p:cBhvr>
                                        <p:cTn id="171" dur="500"/>
                                        <p:tgtEl>
                                          <p:spTgt spid="49"/>
                                        </p:tgtEl>
                                      </p:cBhvr>
                                    </p:animEffect>
                                    <p:set>
                                      <p:cBhvr>
                                        <p:cTn id="172" dur="1" fill="hold">
                                          <p:stCondLst>
                                            <p:cond delay="499"/>
                                          </p:stCondLst>
                                        </p:cTn>
                                        <p:tgtEl>
                                          <p:spTgt spid="49"/>
                                        </p:tgtEl>
                                        <p:attrNameLst>
                                          <p:attrName>style.visibility</p:attrName>
                                        </p:attrNameLst>
                                      </p:cBhvr>
                                      <p:to>
                                        <p:strVal val="hidden"/>
                                      </p:to>
                                    </p:set>
                                  </p:childTnLst>
                                </p:cTn>
                              </p:par>
                            </p:childTnLst>
                          </p:cTn>
                        </p:par>
                      </p:childTnLst>
                    </p:cTn>
                  </p:par>
                  <p:par>
                    <p:cTn id="173" fill="hold">
                      <p:stCondLst>
                        <p:cond delay="indefinite"/>
                      </p:stCondLst>
                      <p:childTnLst>
                        <p:par>
                          <p:cTn id="174" fill="hold">
                            <p:stCondLst>
                              <p:cond delay="0"/>
                            </p:stCondLst>
                            <p:childTnLst>
                              <p:par>
                                <p:cTn id="175" presetID="2" presetClass="entr" presetSubtype="4" fill="hold" grpId="0" nodeType="clickEffect">
                                  <p:stCondLst>
                                    <p:cond delay="0"/>
                                  </p:stCondLst>
                                  <p:childTnLst>
                                    <p:set>
                                      <p:cBhvr>
                                        <p:cTn id="176" dur="1" fill="hold">
                                          <p:stCondLst>
                                            <p:cond delay="0"/>
                                          </p:stCondLst>
                                        </p:cTn>
                                        <p:tgtEl>
                                          <p:spTgt spid="3">
                                            <p:txEl>
                                              <p:pRg st="0" end="0"/>
                                            </p:txEl>
                                          </p:spTgt>
                                        </p:tgtEl>
                                        <p:attrNameLst>
                                          <p:attrName>style.visibility</p:attrName>
                                        </p:attrNameLst>
                                      </p:cBhvr>
                                      <p:to>
                                        <p:strVal val="visible"/>
                                      </p:to>
                                    </p:set>
                                    <p:anim calcmode="lin" valueType="num">
                                      <p:cBhvr additive="base">
                                        <p:cTn id="17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9" fill="hold">
                      <p:stCondLst>
                        <p:cond delay="indefinite"/>
                      </p:stCondLst>
                      <p:childTnLst>
                        <p:par>
                          <p:cTn id="180" fill="hold">
                            <p:stCondLst>
                              <p:cond delay="0"/>
                            </p:stCondLst>
                            <p:childTnLst>
                              <p:par>
                                <p:cTn id="181" presetID="3" presetClass="entr" presetSubtype="10" fill="hold" grpId="0" nodeType="clickEffect">
                                  <p:stCondLst>
                                    <p:cond delay="0"/>
                                  </p:stCondLst>
                                  <p:childTnLst>
                                    <p:set>
                                      <p:cBhvr>
                                        <p:cTn id="182" dur="1" fill="hold">
                                          <p:stCondLst>
                                            <p:cond delay="0"/>
                                          </p:stCondLst>
                                        </p:cTn>
                                        <p:tgtEl>
                                          <p:spTgt spid="4"/>
                                        </p:tgtEl>
                                        <p:attrNameLst>
                                          <p:attrName>style.visibility</p:attrName>
                                        </p:attrNameLst>
                                      </p:cBhvr>
                                      <p:to>
                                        <p:strVal val="visible"/>
                                      </p:to>
                                    </p:set>
                                    <p:animEffect transition="in" filter="blinds(horizontal)">
                                      <p:cBhvr>
                                        <p:cTn id="18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p:bldP spid="17" grpId="0"/>
      <p:bldP spid="19" grpId="0"/>
      <p:bldP spid="20" grpId="0"/>
      <p:bldP spid="21" grpId="0"/>
      <p:bldP spid="22" grpId="0"/>
      <p:bldP spid="29" grpId="0"/>
      <p:bldP spid="29" grpId="1"/>
      <p:bldP spid="32" grpId="0"/>
      <p:bldP spid="44" grpId="0"/>
      <p:bldP spid="45" grpId="0"/>
      <p:bldP spid="39" grpId="0"/>
      <p:bldP spid="54" grpId="0"/>
      <p:bldP spid="5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Q5</a:t>
            </a:r>
            <a:r>
              <a:rPr lang="zh-TW" altLang="en-US" dirty="0" smtClean="0"/>
              <a:t> </a:t>
            </a:r>
            <a:r>
              <a:rPr lang="en-US" altLang="zh-TW" dirty="0" smtClean="0"/>
              <a:t>DRAWING</a:t>
            </a:r>
            <a:endParaRPr lang="zh-HK" altLang="en-US" dirty="0"/>
          </a:p>
        </p:txBody>
      </p:sp>
      <p:sp>
        <p:nvSpPr>
          <p:cNvPr id="3" name="內容版面配置區 2"/>
          <p:cNvSpPr>
            <a:spLocks noGrp="1"/>
          </p:cNvSpPr>
          <p:nvPr>
            <p:ph sz="quarter" idx="1"/>
          </p:nvPr>
        </p:nvSpPr>
        <p:spPr/>
        <p:txBody>
          <a:bodyPr/>
          <a:lstStyle/>
          <a:p>
            <a:r>
              <a:rPr lang="zh-TW" altLang="en-US" dirty="0" smtClean="0"/>
              <a:t>假設颱風使蘋果失收。另一方面，近日有研究調查指出蘋果含有豐富有助健康的物質。試以圖輔助解釋上述情況會如何影響蘋果的均衡價格和交易量。</a:t>
            </a:r>
            <a:endParaRPr lang="zh-HK" altLang="en-US" dirty="0"/>
          </a:p>
        </p:txBody>
      </p:sp>
      <p:pic>
        <p:nvPicPr>
          <p:cNvPr id="4"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03333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654032"/>
          </a:xfrm>
        </p:spPr>
        <p:txBody>
          <a:bodyPr/>
          <a:lstStyle/>
          <a:p>
            <a:r>
              <a:rPr lang="zh-TW" altLang="en-US" b="1" dirty="0" smtClean="0">
                <a:solidFill>
                  <a:srgbClr val="00CC00"/>
                </a:solidFill>
              </a:rPr>
              <a:t>需求上升但供應下降</a:t>
            </a:r>
            <a:endParaRPr lang="zh-TW" altLang="en-US" b="1" dirty="0">
              <a:solidFill>
                <a:srgbClr val="00CC00"/>
              </a:solidFill>
            </a:endParaRPr>
          </a:p>
        </p:txBody>
      </p:sp>
      <p:sp>
        <p:nvSpPr>
          <p:cNvPr id="3" name="內容版面配置區 2"/>
          <p:cNvSpPr>
            <a:spLocks noGrp="1"/>
          </p:cNvSpPr>
          <p:nvPr>
            <p:ph sz="quarter" idx="1"/>
          </p:nvPr>
        </p:nvSpPr>
        <p:spPr>
          <a:xfrm>
            <a:off x="457200" y="1000108"/>
            <a:ext cx="7467600" cy="5473844"/>
          </a:xfrm>
        </p:spPr>
        <p:txBody>
          <a:bodyPr/>
          <a:lstStyle/>
          <a:p>
            <a:r>
              <a:rPr lang="zh-TW" altLang="en-US" dirty="0" smtClean="0">
                <a:solidFill>
                  <a:srgbClr val="0000FF"/>
                </a:solidFill>
              </a:rPr>
              <a:t>供應</a:t>
            </a:r>
            <a:r>
              <a:rPr lang="zh-TW" altLang="en-US" dirty="0" smtClean="0">
                <a:solidFill>
                  <a:srgbClr val="FF0000"/>
                </a:solidFill>
              </a:rPr>
              <a:t>下降</a:t>
            </a:r>
            <a:r>
              <a:rPr lang="zh-TW" altLang="en-US" dirty="0" smtClean="0"/>
              <a:t>會</a:t>
            </a:r>
            <a:r>
              <a:rPr lang="zh-TW" altLang="en-US" dirty="0" smtClean="0"/>
              <a:t>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p>
          <a:p>
            <a:r>
              <a:rPr lang="zh-TW" altLang="en-US" dirty="0" smtClean="0">
                <a:solidFill>
                  <a:srgbClr val="0000FF"/>
                </a:solidFill>
              </a:rPr>
              <a:t>需求</a:t>
            </a:r>
            <a:r>
              <a:rPr lang="zh-TW" altLang="en-US" dirty="0" smtClean="0">
                <a:solidFill>
                  <a:srgbClr val="FF0000"/>
                </a:solidFill>
              </a:rPr>
              <a:t>上升</a:t>
            </a:r>
            <a:r>
              <a:rPr lang="zh-TW" altLang="en-US" dirty="0" smtClean="0"/>
              <a:t>會</a:t>
            </a:r>
            <a:r>
              <a:rPr lang="zh-TW" altLang="en-US" dirty="0" smtClean="0"/>
              <a:t>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p>
          <a:p>
            <a:endParaRPr lang="en-US" altLang="zh-TW" dirty="0" smtClean="0"/>
          </a:p>
          <a:p>
            <a:r>
              <a:rPr lang="zh-TW" altLang="en-US" dirty="0" smtClean="0">
                <a:solidFill>
                  <a:srgbClr val="0000FF"/>
                </a:solidFill>
              </a:rPr>
              <a:t>均衡價格</a:t>
            </a:r>
            <a:r>
              <a:rPr lang="zh-TW" altLang="en-US" dirty="0" smtClean="0"/>
              <a:t>必定會</a:t>
            </a:r>
            <a:r>
              <a:rPr lang="en-US" altLang="zh-TW" dirty="0" smtClean="0"/>
              <a:t>________</a:t>
            </a:r>
            <a:r>
              <a:rPr lang="zh-TW" altLang="en-US" dirty="0" smtClean="0"/>
              <a:t>，但</a:t>
            </a:r>
            <a:r>
              <a:rPr lang="zh-TW" altLang="en-US" dirty="0" smtClean="0">
                <a:solidFill>
                  <a:srgbClr val="0000FF"/>
                </a:solidFill>
              </a:rPr>
              <a:t>交易量</a:t>
            </a:r>
            <a:r>
              <a:rPr lang="en-US" altLang="zh-TW" dirty="0" smtClean="0"/>
              <a:t>_____________</a:t>
            </a:r>
          </a:p>
          <a:p>
            <a:endParaRPr lang="en-US" altLang="zh-TW" dirty="0" smtClean="0"/>
          </a:p>
          <a:p>
            <a:pPr marL="0" indent="0">
              <a:buNone/>
            </a:pPr>
            <a:endParaRPr lang="en-US" altLang="zh-TW" dirty="0" smtClean="0"/>
          </a:p>
        </p:txBody>
      </p:sp>
      <p:sp>
        <p:nvSpPr>
          <p:cNvPr id="4" name="文字方塊 3"/>
          <p:cNvSpPr txBox="1"/>
          <p:nvPr/>
        </p:nvSpPr>
        <p:spPr>
          <a:xfrm>
            <a:off x="4142353" y="1424727"/>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5" name="文字方塊 4"/>
          <p:cNvSpPr txBox="1"/>
          <p:nvPr/>
        </p:nvSpPr>
        <p:spPr>
          <a:xfrm>
            <a:off x="6571132" y="957698"/>
            <a:ext cx="800219" cy="461665"/>
          </a:xfrm>
          <a:prstGeom prst="rect">
            <a:avLst/>
          </a:prstGeom>
          <a:noFill/>
        </p:spPr>
        <p:txBody>
          <a:bodyPr wrap="none" rtlCol="0">
            <a:spAutoFit/>
          </a:bodyPr>
          <a:lstStyle/>
          <a:p>
            <a:r>
              <a:rPr lang="zh-TW" altLang="en-US" sz="2400" b="1" dirty="0" smtClean="0">
                <a:solidFill>
                  <a:srgbClr val="FF0000"/>
                </a:solidFill>
              </a:rPr>
              <a:t>下降</a:t>
            </a:r>
            <a:endParaRPr lang="zh-TW" altLang="en-US" sz="2400" b="1" dirty="0">
              <a:solidFill>
                <a:srgbClr val="FF0000"/>
              </a:solidFill>
            </a:endParaRPr>
          </a:p>
        </p:txBody>
      </p:sp>
      <p:sp>
        <p:nvSpPr>
          <p:cNvPr id="30" name="文字方塊 29"/>
          <p:cNvSpPr txBox="1"/>
          <p:nvPr/>
        </p:nvSpPr>
        <p:spPr>
          <a:xfrm>
            <a:off x="6572264" y="1415354"/>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3" name="文字方塊 32"/>
          <p:cNvSpPr txBox="1"/>
          <p:nvPr/>
        </p:nvSpPr>
        <p:spPr>
          <a:xfrm>
            <a:off x="4143372" y="957698"/>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5" name="文字方塊 34"/>
          <p:cNvSpPr txBox="1"/>
          <p:nvPr/>
        </p:nvSpPr>
        <p:spPr>
          <a:xfrm>
            <a:off x="3114325" y="2300506"/>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7" name="文字方塊 36"/>
          <p:cNvSpPr txBox="1"/>
          <p:nvPr/>
        </p:nvSpPr>
        <p:spPr>
          <a:xfrm>
            <a:off x="6493814" y="2214554"/>
            <a:ext cx="364202" cy="523220"/>
          </a:xfrm>
          <a:prstGeom prst="rect">
            <a:avLst/>
          </a:prstGeom>
          <a:noFill/>
        </p:spPr>
        <p:txBody>
          <a:bodyPr wrap="none" rtlCol="0">
            <a:spAutoFit/>
          </a:bodyPr>
          <a:lstStyle/>
          <a:p>
            <a:r>
              <a:rPr lang="en-US" altLang="zh-TW" sz="2800" b="1" dirty="0" smtClean="0">
                <a:solidFill>
                  <a:srgbClr val="FF0000"/>
                </a:solidFill>
              </a:rPr>
              <a:t>?</a:t>
            </a:r>
            <a:endParaRPr lang="zh-TW" altLang="en-US" sz="2800" b="1" dirty="0">
              <a:solidFill>
                <a:srgbClr val="FF0000"/>
              </a:solidFill>
            </a:endParaRPr>
          </a:p>
        </p:txBody>
      </p:sp>
      <p:pic>
        <p:nvPicPr>
          <p:cNvPr id="1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991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dissolve">
                                      <p:cBhvr>
                                        <p:cTn id="19" dur="500"/>
                                        <p:tgtEl>
                                          <p:spTgt spid="3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dissolv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dissolv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35"/>
                                        </p:tgtEl>
                                        <p:attrNameLst>
                                          <p:attrName>style.visibility</p:attrName>
                                        </p:attrNameLst>
                                      </p:cBhvr>
                                      <p:to>
                                        <p:strVal val="visible"/>
                                      </p:to>
                                    </p:set>
                                    <p:animEffect transition="in" filter="dissolve">
                                      <p:cBhvr>
                                        <p:cTn id="45" dur="500"/>
                                        <p:tgtEl>
                                          <p:spTgt spid="35"/>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dissolve">
                                      <p:cBhvr>
                                        <p:cTn id="5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30" grpId="0"/>
      <p:bldP spid="33" grpId="0"/>
      <p:bldP spid="35" grpId="0"/>
      <p:bldP spid="3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Q6</a:t>
            </a:r>
            <a:r>
              <a:rPr lang="zh-TW" altLang="en-US" dirty="0" smtClean="0"/>
              <a:t> </a:t>
            </a:r>
            <a:r>
              <a:rPr lang="en-US" altLang="zh-TW" dirty="0" smtClean="0"/>
              <a:t>OPEN</a:t>
            </a:r>
            <a:r>
              <a:rPr lang="zh-TW" altLang="en-US" dirty="0" smtClean="0"/>
              <a:t> </a:t>
            </a:r>
            <a:r>
              <a:rPr lang="en-US" altLang="zh-TW" dirty="0" smtClean="0"/>
              <a:t>END</a:t>
            </a:r>
            <a:r>
              <a:rPr lang="zh-TW" altLang="en-US" dirty="0" smtClean="0"/>
              <a:t> </a:t>
            </a:r>
            <a:r>
              <a:rPr lang="en-US" altLang="zh-TW" dirty="0" smtClean="0"/>
              <a:t>Q</a:t>
            </a:r>
            <a:endParaRPr lang="zh-HK" altLang="en-US" dirty="0"/>
          </a:p>
        </p:txBody>
      </p:sp>
      <p:sp>
        <p:nvSpPr>
          <p:cNvPr id="3" name="內容版面配置區 2"/>
          <p:cNvSpPr>
            <a:spLocks noGrp="1"/>
          </p:cNvSpPr>
          <p:nvPr>
            <p:ph sz="quarter" idx="1"/>
          </p:nvPr>
        </p:nvSpPr>
        <p:spPr/>
        <p:txBody>
          <a:bodyPr/>
          <a:lstStyle/>
          <a:p>
            <a:r>
              <a:rPr lang="zh-TW" altLang="en-US" dirty="0" smtClean="0"/>
              <a:t>交易量的改變是</a:t>
            </a:r>
            <a:r>
              <a:rPr lang="en-US" altLang="zh-TW" dirty="0" smtClean="0"/>
              <a:t>____________</a:t>
            </a:r>
            <a:r>
              <a:rPr lang="zh-TW" altLang="en-US" dirty="0" smtClean="0"/>
              <a:t>？</a:t>
            </a:r>
            <a:endParaRPr lang="zh-HK" altLang="en-US" dirty="0"/>
          </a:p>
        </p:txBody>
      </p:sp>
      <p:pic>
        <p:nvPicPr>
          <p:cNvPr id="4"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131820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654032"/>
          </a:xfrm>
        </p:spPr>
        <p:txBody>
          <a:bodyPr/>
          <a:lstStyle/>
          <a:p>
            <a:r>
              <a:rPr lang="zh-TW" altLang="en-US" b="1" dirty="0" smtClean="0">
                <a:solidFill>
                  <a:srgbClr val="00CC00"/>
                </a:solidFill>
              </a:rPr>
              <a:t>需求上升但供應下降</a:t>
            </a:r>
            <a:endParaRPr lang="zh-TW" altLang="en-US" b="1" dirty="0">
              <a:solidFill>
                <a:srgbClr val="00CC00"/>
              </a:solidFill>
            </a:endParaRPr>
          </a:p>
        </p:txBody>
      </p:sp>
      <p:sp>
        <p:nvSpPr>
          <p:cNvPr id="3" name="內容版面配置區 2"/>
          <p:cNvSpPr>
            <a:spLocks noGrp="1"/>
          </p:cNvSpPr>
          <p:nvPr>
            <p:ph sz="quarter" idx="1"/>
          </p:nvPr>
        </p:nvSpPr>
        <p:spPr>
          <a:xfrm>
            <a:off x="457200" y="1000108"/>
            <a:ext cx="7467600" cy="5473844"/>
          </a:xfrm>
        </p:spPr>
        <p:txBody>
          <a:bodyPr/>
          <a:lstStyle/>
          <a:p>
            <a:r>
              <a:rPr lang="zh-TW" altLang="en-US" dirty="0" smtClean="0">
                <a:solidFill>
                  <a:srgbClr val="0000FF"/>
                </a:solidFill>
              </a:rPr>
              <a:t>供應</a:t>
            </a:r>
            <a:r>
              <a:rPr lang="zh-TW" altLang="en-US" dirty="0" smtClean="0">
                <a:solidFill>
                  <a:srgbClr val="FF0000"/>
                </a:solidFill>
              </a:rPr>
              <a:t>下降</a:t>
            </a:r>
            <a:r>
              <a:rPr lang="zh-TW" altLang="en-US" dirty="0" smtClean="0"/>
              <a:t>會</a:t>
            </a:r>
            <a:r>
              <a:rPr lang="zh-TW" altLang="en-US" dirty="0" smtClean="0"/>
              <a:t>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p>
          <a:p>
            <a:r>
              <a:rPr lang="zh-TW" altLang="en-US" dirty="0" smtClean="0">
                <a:solidFill>
                  <a:srgbClr val="0000FF"/>
                </a:solidFill>
              </a:rPr>
              <a:t>需求</a:t>
            </a:r>
            <a:r>
              <a:rPr lang="zh-TW" altLang="en-US" dirty="0" smtClean="0">
                <a:solidFill>
                  <a:srgbClr val="FF0000"/>
                </a:solidFill>
              </a:rPr>
              <a:t>上升</a:t>
            </a:r>
            <a:r>
              <a:rPr lang="zh-TW" altLang="en-US" dirty="0" smtClean="0"/>
              <a:t>會</a:t>
            </a:r>
            <a:r>
              <a:rPr lang="zh-TW" altLang="en-US" dirty="0" smtClean="0"/>
              <a:t>使</a:t>
            </a:r>
            <a:r>
              <a:rPr lang="zh-TW" altLang="en-US" dirty="0" smtClean="0">
                <a:solidFill>
                  <a:srgbClr val="0000FF"/>
                </a:solidFill>
              </a:rPr>
              <a:t>均衡價格</a:t>
            </a:r>
            <a:r>
              <a:rPr lang="en-US" altLang="zh-TW" dirty="0" smtClean="0"/>
              <a:t>________</a:t>
            </a:r>
            <a:r>
              <a:rPr lang="zh-TW" altLang="en-US" dirty="0" smtClean="0"/>
              <a:t>及</a:t>
            </a:r>
            <a:r>
              <a:rPr lang="zh-TW" altLang="en-US" dirty="0" smtClean="0">
                <a:solidFill>
                  <a:srgbClr val="0000FF"/>
                </a:solidFill>
              </a:rPr>
              <a:t>交易量</a:t>
            </a:r>
            <a:r>
              <a:rPr lang="en-US" altLang="zh-TW" dirty="0" smtClean="0"/>
              <a:t>_________</a:t>
            </a:r>
          </a:p>
          <a:p>
            <a:endParaRPr lang="en-US" altLang="zh-TW" dirty="0" smtClean="0"/>
          </a:p>
          <a:p>
            <a:r>
              <a:rPr lang="zh-TW" altLang="en-US" dirty="0" smtClean="0">
                <a:solidFill>
                  <a:srgbClr val="0000FF"/>
                </a:solidFill>
              </a:rPr>
              <a:t>均衡價格</a:t>
            </a:r>
            <a:r>
              <a:rPr lang="zh-TW" altLang="en-US" dirty="0" smtClean="0"/>
              <a:t>必定會</a:t>
            </a:r>
            <a:r>
              <a:rPr lang="en-US" altLang="zh-TW" dirty="0" smtClean="0"/>
              <a:t>________</a:t>
            </a:r>
            <a:r>
              <a:rPr lang="zh-TW" altLang="en-US" dirty="0" smtClean="0"/>
              <a:t>，但</a:t>
            </a:r>
            <a:r>
              <a:rPr lang="zh-TW" altLang="en-US" dirty="0" smtClean="0">
                <a:solidFill>
                  <a:srgbClr val="0000FF"/>
                </a:solidFill>
              </a:rPr>
              <a:t>交易量</a:t>
            </a:r>
            <a:r>
              <a:rPr lang="en-US" altLang="zh-TW" dirty="0" smtClean="0"/>
              <a:t>_____________</a:t>
            </a:r>
          </a:p>
          <a:p>
            <a:endParaRPr lang="en-US" altLang="zh-TW" dirty="0" smtClean="0"/>
          </a:p>
          <a:p>
            <a:endParaRPr lang="en-US" altLang="zh-TW" dirty="0" smtClean="0"/>
          </a:p>
          <a:p>
            <a:endParaRPr lang="en-US" altLang="zh-TW" dirty="0" smtClean="0"/>
          </a:p>
          <a:p>
            <a:r>
              <a:rPr lang="zh-TW" altLang="en-US" sz="2800" b="1" dirty="0">
                <a:solidFill>
                  <a:srgbClr val="0000FF"/>
                </a:solidFill>
              </a:rPr>
              <a:t>交易量的改變是</a:t>
            </a:r>
            <a:r>
              <a:rPr lang="zh-TW" altLang="en-US" sz="2800" b="1" dirty="0" smtClean="0">
                <a:solidFill>
                  <a:srgbClr val="FF0000"/>
                </a:solidFill>
              </a:rPr>
              <a:t>不確定</a:t>
            </a:r>
            <a:r>
              <a:rPr lang="zh-TW" altLang="en-US" sz="2800" b="1" dirty="0">
                <a:solidFill>
                  <a:srgbClr val="0000FF"/>
                </a:solidFill>
              </a:rPr>
              <a:t>，要視乎</a:t>
            </a:r>
            <a:r>
              <a:rPr lang="zh-TW" altLang="en-US" sz="2800" b="1" dirty="0" smtClean="0">
                <a:solidFill>
                  <a:srgbClr val="FF0000"/>
                </a:solidFill>
              </a:rPr>
              <a:t>需求的升幅大</a:t>
            </a:r>
            <a:r>
              <a:rPr lang="zh-TW" altLang="en-US" sz="2800" b="1" dirty="0">
                <a:solidFill>
                  <a:srgbClr val="0000FF"/>
                </a:solidFill>
              </a:rPr>
              <a:t>還是</a:t>
            </a:r>
            <a:r>
              <a:rPr lang="zh-TW" altLang="en-US" sz="2800" b="1" dirty="0" smtClean="0">
                <a:solidFill>
                  <a:srgbClr val="FF0000"/>
                </a:solidFill>
              </a:rPr>
              <a:t>供給的跌幅較大</a:t>
            </a:r>
          </a:p>
          <a:p>
            <a:endParaRPr lang="zh-TW" altLang="en-US" dirty="0"/>
          </a:p>
        </p:txBody>
      </p:sp>
      <p:sp>
        <p:nvSpPr>
          <p:cNvPr id="4" name="文字方塊 3"/>
          <p:cNvSpPr txBox="1"/>
          <p:nvPr/>
        </p:nvSpPr>
        <p:spPr>
          <a:xfrm>
            <a:off x="4142353" y="1424727"/>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5" name="文字方塊 4"/>
          <p:cNvSpPr txBox="1"/>
          <p:nvPr/>
        </p:nvSpPr>
        <p:spPr>
          <a:xfrm>
            <a:off x="6571132" y="957698"/>
            <a:ext cx="800219" cy="461665"/>
          </a:xfrm>
          <a:prstGeom prst="rect">
            <a:avLst/>
          </a:prstGeom>
          <a:noFill/>
        </p:spPr>
        <p:txBody>
          <a:bodyPr wrap="none" rtlCol="0">
            <a:spAutoFit/>
          </a:bodyPr>
          <a:lstStyle/>
          <a:p>
            <a:r>
              <a:rPr lang="zh-TW" altLang="en-US" sz="2400" b="1" dirty="0" smtClean="0">
                <a:solidFill>
                  <a:srgbClr val="FF0000"/>
                </a:solidFill>
              </a:rPr>
              <a:t>下降</a:t>
            </a:r>
            <a:endParaRPr lang="zh-TW" altLang="en-US" sz="2400" b="1" dirty="0">
              <a:solidFill>
                <a:srgbClr val="FF0000"/>
              </a:solidFill>
            </a:endParaRPr>
          </a:p>
        </p:txBody>
      </p:sp>
      <p:sp>
        <p:nvSpPr>
          <p:cNvPr id="30" name="文字方塊 29"/>
          <p:cNvSpPr txBox="1"/>
          <p:nvPr/>
        </p:nvSpPr>
        <p:spPr>
          <a:xfrm>
            <a:off x="6572264" y="1415354"/>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3" name="文字方塊 32"/>
          <p:cNvSpPr txBox="1"/>
          <p:nvPr/>
        </p:nvSpPr>
        <p:spPr>
          <a:xfrm>
            <a:off x="4143372" y="957698"/>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5" name="文字方塊 34"/>
          <p:cNvSpPr txBox="1"/>
          <p:nvPr/>
        </p:nvSpPr>
        <p:spPr>
          <a:xfrm>
            <a:off x="3114325" y="2300506"/>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sp>
        <p:nvSpPr>
          <p:cNvPr id="37" name="文字方塊 36"/>
          <p:cNvSpPr txBox="1"/>
          <p:nvPr/>
        </p:nvSpPr>
        <p:spPr>
          <a:xfrm>
            <a:off x="6493814" y="2214554"/>
            <a:ext cx="364202" cy="523220"/>
          </a:xfrm>
          <a:prstGeom prst="rect">
            <a:avLst/>
          </a:prstGeom>
          <a:noFill/>
        </p:spPr>
        <p:txBody>
          <a:bodyPr wrap="none" rtlCol="0">
            <a:spAutoFit/>
          </a:bodyPr>
          <a:lstStyle/>
          <a:p>
            <a:r>
              <a:rPr lang="en-US" altLang="zh-TW" sz="2800" b="1" dirty="0" smtClean="0">
                <a:solidFill>
                  <a:srgbClr val="FF0000"/>
                </a:solidFill>
              </a:rPr>
              <a:t>?</a:t>
            </a:r>
            <a:endParaRPr lang="zh-TW" altLang="en-US" sz="2800" b="1" dirty="0">
              <a:solidFill>
                <a:srgbClr val="FF0000"/>
              </a:solidFill>
            </a:endParaRPr>
          </a:p>
        </p:txBody>
      </p:sp>
      <p:pic>
        <p:nvPicPr>
          <p:cNvPr id="1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88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9"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dissolve">
                                      <p:cBhvr>
                                        <p:cTn id="19" dur="500"/>
                                        <p:tgtEl>
                                          <p:spTgt spid="33"/>
                                        </p:tgtEl>
                                      </p:cBhvr>
                                    </p:animEffect>
                                  </p:childTnLst>
                                </p:cTn>
                              </p:par>
                            </p:childTnLst>
                          </p:cTn>
                        </p:par>
                      </p:childTnLst>
                    </p:cTn>
                  </p:par>
                  <p:par>
                    <p:cTn id="20" fill="hold">
                      <p:stCondLst>
                        <p:cond delay="indefinite"/>
                      </p:stCondLst>
                      <p:childTnLst>
                        <p:par>
                          <p:cTn id="21" fill="hold">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dissolve">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Effect transition="in" filter="dissolve">
                                      <p:cBhvr>
                                        <p:cTn id="29" dur="500"/>
                                        <p:tgtEl>
                                          <p:spTgt spid="4"/>
                                        </p:tgtEl>
                                      </p:cBhvr>
                                    </p:animEffect>
                                  </p:childTnLst>
                                </p:cTn>
                              </p:par>
                            </p:childTnLst>
                          </p:cTn>
                        </p:par>
                      </p:childTnLst>
                    </p:cTn>
                  </p:par>
                  <p:par>
                    <p:cTn id="30" fill="hold">
                      <p:stCondLst>
                        <p:cond delay="indefinite"/>
                      </p:stCondLst>
                      <p:childTnLst>
                        <p:par>
                          <p:cTn id="31" fill="hold">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0"/>
                                        </p:tgtEl>
                                        <p:attrNameLst>
                                          <p:attrName>style.visibility</p:attrName>
                                        </p:attrNameLst>
                                      </p:cBhvr>
                                      <p:to>
                                        <p:strVal val="visible"/>
                                      </p:to>
                                    </p:set>
                                    <p:animEffect transition="in" filter="dissolve">
                                      <p:cBhvr>
                                        <p:cTn id="34" dur="500"/>
                                        <p:tgtEl>
                                          <p:spTgt spid="30"/>
                                        </p:tgtEl>
                                      </p:cBhvr>
                                    </p:animEffec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 calcmode="lin" valueType="num">
                                      <p:cBhvr additive="base">
                                        <p:cTn id="3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xEl>
                                              <p:pRg st="7" end="7"/>
                                            </p:txEl>
                                          </p:spTgt>
                                        </p:tgtEl>
                                        <p:attrNameLst>
                                          <p:attrName>style.visibility</p:attrName>
                                        </p:attrNameLst>
                                      </p:cBhvr>
                                      <p:to>
                                        <p:strVal val="visible"/>
                                      </p:to>
                                    </p:set>
                                    <p:anim calcmode="lin" valueType="num">
                                      <p:cBhvr additive="base">
                                        <p:cTn id="4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9"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animEffect transition="in" filter="dissolve">
                                      <p:cBhvr>
                                        <p:cTn id="51" dur="500"/>
                                        <p:tgtEl>
                                          <p:spTgt spid="35"/>
                                        </p:tgtEl>
                                      </p:cBhvr>
                                    </p:animEffect>
                                  </p:childTnLst>
                                </p:cTn>
                              </p:par>
                            </p:childTnLst>
                          </p:cTn>
                        </p:par>
                      </p:childTnLst>
                    </p:cTn>
                  </p:par>
                  <p:par>
                    <p:cTn id="52" fill="hold">
                      <p:stCondLst>
                        <p:cond delay="indefinite"/>
                      </p:stCondLst>
                      <p:childTnLst>
                        <p:par>
                          <p:cTn id="53" fill="hold">
                            <p:stCondLst>
                              <p:cond delay="0"/>
                            </p:stCondLst>
                            <p:childTnLst>
                              <p:par>
                                <p:cTn id="54" presetID="9" presetClass="entr" presetSubtype="0" fill="hold" grpId="0" nodeType="click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dissolve">
                                      <p:cBhvr>
                                        <p:cTn id="56"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30" grpId="0"/>
      <p:bldP spid="33" grpId="0"/>
      <p:bldP spid="35" grpId="0"/>
      <p:bldP spid="3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重溫</a:t>
            </a:r>
            <a:endParaRPr lang="zh-TW" altLang="en-US" b="1" dirty="0">
              <a:solidFill>
                <a:srgbClr val="00CC00"/>
              </a:solidFill>
            </a:endParaRPr>
          </a:p>
        </p:txBody>
      </p:sp>
      <p:sp>
        <p:nvSpPr>
          <p:cNvPr id="3" name="內容版面配置區 2"/>
          <p:cNvSpPr>
            <a:spLocks noGrp="1"/>
          </p:cNvSpPr>
          <p:nvPr>
            <p:ph sz="quarter" idx="1"/>
          </p:nvPr>
        </p:nvSpPr>
        <p:spPr>
          <a:xfrm>
            <a:off x="457200" y="1357298"/>
            <a:ext cx="7467600" cy="5116654"/>
          </a:xfrm>
        </p:spPr>
        <p:txBody>
          <a:bodyPr/>
          <a:lstStyle/>
          <a:p>
            <a:r>
              <a:rPr lang="zh-TW" altLang="en-US" b="1" dirty="0" smtClean="0">
                <a:solidFill>
                  <a:srgbClr val="FF00FF"/>
                </a:solidFill>
              </a:rPr>
              <a:t>需求定律</a:t>
            </a:r>
            <a:r>
              <a:rPr lang="zh-TW" altLang="en-US" dirty="0" smtClean="0"/>
              <a:t>：假設 </a:t>
            </a:r>
            <a:r>
              <a:rPr lang="en-US" altLang="zh-TW" dirty="0" smtClean="0"/>
              <a:t>______________</a:t>
            </a:r>
            <a:r>
              <a:rPr lang="zh-TW" altLang="en-US" dirty="0" smtClean="0"/>
              <a:t>，</a:t>
            </a:r>
            <a:r>
              <a:rPr lang="zh-TW" altLang="en-US" b="1" dirty="0" smtClean="0">
                <a:solidFill>
                  <a:srgbClr val="0000FF"/>
                </a:solidFill>
              </a:rPr>
              <a:t>價格</a:t>
            </a:r>
            <a:r>
              <a:rPr lang="zh-TW" altLang="en-US" dirty="0" smtClean="0"/>
              <a:t>與</a:t>
            </a:r>
            <a:r>
              <a:rPr lang="zh-TW" altLang="en-US" b="1" dirty="0" smtClean="0">
                <a:solidFill>
                  <a:srgbClr val="0000FF"/>
                </a:solidFill>
              </a:rPr>
              <a:t>需求量</a:t>
            </a:r>
            <a:r>
              <a:rPr lang="zh-TW" altLang="en-US" dirty="0" smtClean="0"/>
              <a:t>成</a:t>
            </a:r>
            <a:r>
              <a:rPr lang="en-US" altLang="zh-TW" dirty="0" smtClean="0"/>
              <a:t>________</a:t>
            </a:r>
            <a:r>
              <a:rPr lang="zh-TW" altLang="en-US" dirty="0" smtClean="0"/>
              <a:t>關係</a:t>
            </a:r>
            <a:endParaRPr lang="zh-TW" altLang="en-US" dirty="0"/>
          </a:p>
        </p:txBody>
      </p:sp>
      <p:sp>
        <p:nvSpPr>
          <p:cNvPr id="6" name="文字方塊 5"/>
          <p:cNvSpPr txBox="1"/>
          <p:nvPr/>
        </p:nvSpPr>
        <p:spPr>
          <a:xfrm>
            <a:off x="3069769" y="1314888"/>
            <a:ext cx="2031325" cy="461665"/>
          </a:xfrm>
          <a:prstGeom prst="rect">
            <a:avLst/>
          </a:prstGeom>
          <a:noFill/>
        </p:spPr>
        <p:txBody>
          <a:bodyPr wrap="none" rtlCol="0">
            <a:spAutoFit/>
          </a:bodyPr>
          <a:lstStyle/>
          <a:p>
            <a:r>
              <a:rPr lang="zh-TW" altLang="en-US" sz="2400" b="1" dirty="0" smtClean="0">
                <a:solidFill>
                  <a:srgbClr val="FF0000"/>
                </a:solidFill>
              </a:rPr>
              <a:t>其他因素不變</a:t>
            </a:r>
            <a:endParaRPr lang="zh-TW" altLang="en-US" sz="2400" b="1" dirty="0">
              <a:solidFill>
                <a:srgbClr val="FF0000"/>
              </a:solidFill>
            </a:endParaRPr>
          </a:p>
        </p:txBody>
      </p:sp>
      <p:sp>
        <p:nvSpPr>
          <p:cNvPr id="7" name="文字方塊 6"/>
          <p:cNvSpPr txBox="1"/>
          <p:nvPr/>
        </p:nvSpPr>
        <p:spPr>
          <a:xfrm>
            <a:off x="857224" y="1686592"/>
            <a:ext cx="1107996" cy="461665"/>
          </a:xfrm>
          <a:prstGeom prst="rect">
            <a:avLst/>
          </a:prstGeom>
          <a:noFill/>
        </p:spPr>
        <p:txBody>
          <a:bodyPr wrap="none" rtlCol="0">
            <a:spAutoFit/>
          </a:bodyPr>
          <a:lstStyle/>
          <a:p>
            <a:r>
              <a:rPr lang="zh-TW" altLang="en-US" sz="2400" b="1" dirty="0" smtClean="0">
                <a:solidFill>
                  <a:srgbClr val="FF0000"/>
                </a:solidFill>
              </a:rPr>
              <a:t>反方向</a:t>
            </a:r>
            <a:endParaRPr lang="zh-TW" altLang="en-US" sz="2400" b="1" dirty="0">
              <a:solidFill>
                <a:srgbClr val="FF0000"/>
              </a:solidFill>
            </a:endParaRPr>
          </a:p>
        </p:txBody>
      </p:sp>
      <p:cxnSp>
        <p:nvCxnSpPr>
          <p:cNvPr id="9" name="直線接點 8"/>
          <p:cNvCxnSpPr/>
          <p:nvPr/>
        </p:nvCxnSpPr>
        <p:spPr>
          <a:xfrm rot="5400000">
            <a:off x="-428660" y="4500570"/>
            <a:ext cx="35719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a:off x="1357290" y="6286520"/>
            <a:ext cx="428628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672070" y="2786058"/>
            <a:ext cx="3714776" cy="3286148"/>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sp>
        <p:nvSpPr>
          <p:cNvPr id="14" name="文字方塊 13"/>
          <p:cNvSpPr txBox="1"/>
          <p:nvPr/>
        </p:nvSpPr>
        <p:spPr>
          <a:xfrm>
            <a:off x="1000100" y="2357430"/>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5" name="文字方塊 14"/>
          <p:cNvSpPr txBox="1"/>
          <p:nvPr/>
        </p:nvSpPr>
        <p:spPr>
          <a:xfrm>
            <a:off x="1071538" y="6215082"/>
            <a:ext cx="312906" cy="369332"/>
          </a:xfrm>
          <a:prstGeom prst="rect">
            <a:avLst/>
          </a:prstGeom>
          <a:noFill/>
        </p:spPr>
        <p:txBody>
          <a:bodyPr wrap="none" rtlCol="0">
            <a:spAutoFit/>
          </a:bodyPr>
          <a:lstStyle/>
          <a:p>
            <a:r>
              <a:rPr lang="en-US" altLang="zh-TW" dirty="0" smtClean="0"/>
              <a:t>0</a:t>
            </a:r>
            <a:endParaRPr lang="zh-TW" altLang="en-US" dirty="0"/>
          </a:p>
        </p:txBody>
      </p:sp>
      <p:sp>
        <p:nvSpPr>
          <p:cNvPr id="16" name="文字方塊 15"/>
          <p:cNvSpPr txBox="1"/>
          <p:nvPr/>
        </p:nvSpPr>
        <p:spPr>
          <a:xfrm>
            <a:off x="5643570" y="6060064"/>
            <a:ext cx="2018501" cy="369332"/>
          </a:xfrm>
          <a:prstGeom prst="rect">
            <a:avLst/>
          </a:prstGeom>
          <a:noFill/>
        </p:spPr>
        <p:txBody>
          <a:bodyPr wrap="none" rtlCol="0">
            <a:spAutoFit/>
          </a:bodyPr>
          <a:lstStyle/>
          <a:p>
            <a:r>
              <a:rPr lang="zh-TW" altLang="en-US" dirty="0" smtClean="0"/>
              <a:t>需求量</a:t>
            </a:r>
            <a:r>
              <a:rPr lang="en-US" altLang="zh-TW" dirty="0" smtClean="0"/>
              <a:t>(</a:t>
            </a:r>
            <a:r>
              <a:rPr lang="zh-TW" altLang="en-US" dirty="0" smtClean="0"/>
              <a:t>數量</a:t>
            </a:r>
            <a:r>
              <a:rPr lang="en-US" altLang="zh-TW" dirty="0" smtClean="0"/>
              <a:t>/</a:t>
            </a:r>
            <a:r>
              <a:rPr lang="zh-TW" altLang="en-US" dirty="0" smtClean="0"/>
              <a:t>時間</a:t>
            </a:r>
            <a:r>
              <a:rPr lang="en-US" altLang="zh-TW" dirty="0" smtClean="0"/>
              <a:t>)</a:t>
            </a:r>
            <a:endParaRPr lang="zh-TW" altLang="en-US" dirty="0"/>
          </a:p>
        </p:txBody>
      </p:sp>
      <p:cxnSp>
        <p:nvCxnSpPr>
          <p:cNvPr id="20" name="直線接點 19"/>
          <p:cNvCxnSpPr/>
          <p:nvPr/>
        </p:nvCxnSpPr>
        <p:spPr>
          <a:xfrm>
            <a:off x="1357290" y="3143248"/>
            <a:ext cx="71438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接點 21"/>
          <p:cNvCxnSpPr/>
          <p:nvPr/>
        </p:nvCxnSpPr>
        <p:spPr>
          <a:xfrm rot="5400000">
            <a:off x="500034" y="4714884"/>
            <a:ext cx="314327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文字方塊 24"/>
          <p:cNvSpPr txBox="1"/>
          <p:nvPr/>
        </p:nvSpPr>
        <p:spPr>
          <a:xfrm>
            <a:off x="857224" y="3000372"/>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sp>
        <p:nvSpPr>
          <p:cNvPr id="26" name="文字方塊 25"/>
          <p:cNvSpPr txBox="1"/>
          <p:nvPr/>
        </p:nvSpPr>
        <p:spPr>
          <a:xfrm>
            <a:off x="1857356" y="630216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28" name="直線接點 27"/>
          <p:cNvCxnSpPr/>
          <p:nvPr/>
        </p:nvCxnSpPr>
        <p:spPr>
          <a:xfrm>
            <a:off x="1357290" y="4357694"/>
            <a:ext cx="207170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接點 31"/>
          <p:cNvCxnSpPr/>
          <p:nvPr/>
        </p:nvCxnSpPr>
        <p:spPr>
          <a:xfrm rot="5400000">
            <a:off x="2464579" y="5322107"/>
            <a:ext cx="192882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文字方塊 32"/>
          <p:cNvSpPr txBox="1"/>
          <p:nvPr/>
        </p:nvSpPr>
        <p:spPr>
          <a:xfrm>
            <a:off x="857224" y="4214818"/>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34" name="文字方塊 33"/>
          <p:cNvSpPr txBox="1"/>
          <p:nvPr/>
        </p:nvSpPr>
        <p:spPr>
          <a:xfrm>
            <a:off x="3214678" y="6286520"/>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sp>
        <p:nvSpPr>
          <p:cNvPr id="35" name="文字方塊 34"/>
          <p:cNvSpPr txBox="1"/>
          <p:nvPr/>
        </p:nvSpPr>
        <p:spPr>
          <a:xfrm>
            <a:off x="4929190" y="5357826"/>
            <a:ext cx="1107996" cy="369332"/>
          </a:xfrm>
          <a:prstGeom prst="rect">
            <a:avLst/>
          </a:prstGeom>
          <a:noFill/>
        </p:spPr>
        <p:txBody>
          <a:bodyPr wrap="none" rtlCol="0">
            <a:spAutoFit/>
          </a:bodyPr>
          <a:lstStyle/>
          <a:p>
            <a:r>
              <a:rPr lang="zh-TW" altLang="en-US" dirty="0" smtClean="0"/>
              <a:t>需求曲線</a:t>
            </a:r>
            <a:endParaRPr lang="zh-TW" altLang="en-US" dirty="0"/>
          </a:p>
        </p:txBody>
      </p:sp>
      <p:cxnSp>
        <p:nvCxnSpPr>
          <p:cNvPr id="37" name="直線單箭頭接點 36"/>
          <p:cNvCxnSpPr/>
          <p:nvPr/>
        </p:nvCxnSpPr>
        <p:spPr>
          <a:xfrm rot="5400000">
            <a:off x="678629" y="3821909"/>
            <a:ext cx="64294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單箭頭接點 45"/>
          <p:cNvCxnSpPr/>
          <p:nvPr/>
        </p:nvCxnSpPr>
        <p:spPr>
          <a:xfrm>
            <a:off x="2214546" y="6500834"/>
            <a:ext cx="100013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3"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0584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ppt_x"/>
                                          </p:val>
                                        </p:tav>
                                        <p:tav tm="100000">
                                          <p:val>
                                            <p:strVal val="#ppt_x"/>
                                          </p:val>
                                        </p:tav>
                                      </p:tavLst>
                                    </p:anim>
                                    <p:anim calcmode="lin" valueType="num">
                                      <p:cBhvr additive="base">
                                        <p:cTn id="40" dur="500" fill="hold"/>
                                        <p:tgtEl>
                                          <p:spTgt spid="3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25"/>
                                        </p:tgtEl>
                                        <p:attrNameLst>
                                          <p:attrName>style.visibility</p:attrName>
                                        </p:attrNameLst>
                                      </p:cBhvr>
                                      <p:to>
                                        <p:strVal val="visible"/>
                                      </p:to>
                                    </p:set>
                                    <p:animEffect transition="in" filter="dissolve">
                                      <p:cBhvr>
                                        <p:cTn id="53" dur="500"/>
                                        <p:tgtEl>
                                          <p:spTgt spid="25"/>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8" fill="hold" nodeType="click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slide(fromLeft)">
                                      <p:cBhvr>
                                        <p:cTn id="58" dur="500"/>
                                        <p:tgtEl>
                                          <p:spTgt spid="20"/>
                                        </p:tgtEl>
                                      </p:cBhvr>
                                    </p:animEffect>
                                  </p:childTnLst>
                                </p:cTn>
                              </p:par>
                            </p:childTnLst>
                          </p:cTn>
                        </p:par>
                      </p:childTnLst>
                    </p:cTn>
                  </p:par>
                  <p:par>
                    <p:cTn id="59" fill="hold">
                      <p:stCondLst>
                        <p:cond delay="indefinite"/>
                      </p:stCondLst>
                      <p:childTnLst>
                        <p:par>
                          <p:cTn id="60" fill="hold">
                            <p:stCondLst>
                              <p:cond delay="0"/>
                            </p:stCondLst>
                            <p:childTnLst>
                              <p:par>
                                <p:cTn id="61" presetID="12" presetClass="entr" presetSubtype="1" fill="hold" nodeType="clickEffect">
                                  <p:stCondLst>
                                    <p:cond delay="0"/>
                                  </p:stCondLst>
                                  <p:childTnLst>
                                    <p:set>
                                      <p:cBhvr>
                                        <p:cTn id="62" dur="1" fill="hold">
                                          <p:stCondLst>
                                            <p:cond delay="0"/>
                                          </p:stCondLst>
                                        </p:cTn>
                                        <p:tgtEl>
                                          <p:spTgt spid="22"/>
                                        </p:tgtEl>
                                        <p:attrNameLst>
                                          <p:attrName>style.visibility</p:attrName>
                                        </p:attrNameLst>
                                      </p:cBhvr>
                                      <p:to>
                                        <p:strVal val="visible"/>
                                      </p:to>
                                    </p:set>
                                    <p:animEffect transition="in" filter="slide(fromTop)">
                                      <p:cBhvr>
                                        <p:cTn id="63" dur="500"/>
                                        <p:tgtEl>
                                          <p:spTgt spid="22"/>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dissolve">
                                      <p:cBhvr>
                                        <p:cTn id="68" dur="500"/>
                                        <p:tgtEl>
                                          <p:spTgt spid="26"/>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1" fill="hold"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slide(fromTop)">
                                      <p:cBhvr>
                                        <p:cTn id="73" dur="500"/>
                                        <p:tgtEl>
                                          <p:spTgt spid="37"/>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33"/>
                                        </p:tgtEl>
                                        <p:attrNameLst>
                                          <p:attrName>style.visibility</p:attrName>
                                        </p:attrNameLst>
                                      </p:cBhvr>
                                      <p:to>
                                        <p:strVal val="visible"/>
                                      </p:to>
                                    </p:set>
                                    <p:animEffect transition="in" filter="dissolve">
                                      <p:cBhvr>
                                        <p:cTn id="78" dur="500"/>
                                        <p:tgtEl>
                                          <p:spTgt spid="33"/>
                                        </p:tgtEl>
                                      </p:cBhvr>
                                    </p:animEffect>
                                  </p:childTnLst>
                                </p:cTn>
                              </p:par>
                            </p:childTnLst>
                          </p:cTn>
                        </p:par>
                      </p:childTnLst>
                    </p:cTn>
                  </p:par>
                  <p:par>
                    <p:cTn id="79" fill="hold">
                      <p:stCondLst>
                        <p:cond delay="indefinite"/>
                      </p:stCondLst>
                      <p:childTnLst>
                        <p:par>
                          <p:cTn id="80" fill="hold">
                            <p:stCondLst>
                              <p:cond delay="0"/>
                            </p:stCondLst>
                            <p:childTnLst>
                              <p:par>
                                <p:cTn id="81" presetID="12" presetClass="entr" presetSubtype="8" fill="hold" nodeType="clickEffect">
                                  <p:stCondLst>
                                    <p:cond delay="0"/>
                                  </p:stCondLst>
                                  <p:childTnLst>
                                    <p:set>
                                      <p:cBhvr>
                                        <p:cTn id="82" dur="1" fill="hold">
                                          <p:stCondLst>
                                            <p:cond delay="0"/>
                                          </p:stCondLst>
                                        </p:cTn>
                                        <p:tgtEl>
                                          <p:spTgt spid="28"/>
                                        </p:tgtEl>
                                        <p:attrNameLst>
                                          <p:attrName>style.visibility</p:attrName>
                                        </p:attrNameLst>
                                      </p:cBhvr>
                                      <p:to>
                                        <p:strVal val="visible"/>
                                      </p:to>
                                    </p:set>
                                    <p:animEffect transition="in" filter="slide(fromLeft)">
                                      <p:cBhvr>
                                        <p:cTn id="83" dur="500"/>
                                        <p:tgtEl>
                                          <p:spTgt spid="28"/>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1" fill="hold" nodeType="click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slide(fromTop)">
                                      <p:cBhvr>
                                        <p:cTn id="88" dur="500"/>
                                        <p:tgtEl>
                                          <p:spTgt spid="32"/>
                                        </p:tgtEl>
                                      </p:cBhvr>
                                    </p:animEffect>
                                  </p:childTnLst>
                                </p:cTn>
                              </p:par>
                            </p:childTnLst>
                          </p:cTn>
                        </p:par>
                      </p:childTnLst>
                    </p:cTn>
                  </p:par>
                  <p:par>
                    <p:cTn id="89" fill="hold">
                      <p:stCondLst>
                        <p:cond delay="indefinite"/>
                      </p:stCondLst>
                      <p:childTnLst>
                        <p:par>
                          <p:cTn id="90" fill="hold">
                            <p:stCondLst>
                              <p:cond delay="0"/>
                            </p:stCondLst>
                            <p:childTnLst>
                              <p:par>
                                <p:cTn id="91" presetID="12" presetClass="entr" presetSubtype="8" fill="hold" nodeType="clickEffect">
                                  <p:stCondLst>
                                    <p:cond delay="0"/>
                                  </p:stCondLst>
                                  <p:childTnLst>
                                    <p:set>
                                      <p:cBhvr>
                                        <p:cTn id="92" dur="1" fill="hold">
                                          <p:stCondLst>
                                            <p:cond delay="0"/>
                                          </p:stCondLst>
                                        </p:cTn>
                                        <p:tgtEl>
                                          <p:spTgt spid="46"/>
                                        </p:tgtEl>
                                        <p:attrNameLst>
                                          <p:attrName>style.visibility</p:attrName>
                                        </p:attrNameLst>
                                      </p:cBhvr>
                                      <p:to>
                                        <p:strVal val="visible"/>
                                      </p:to>
                                    </p:set>
                                    <p:animEffect transition="in" filter="slide(fromLeft)">
                                      <p:cBhvr>
                                        <p:cTn id="93" dur="500"/>
                                        <p:tgtEl>
                                          <p:spTgt spid="46"/>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dissolve">
                                      <p:cBhvr>
                                        <p:cTn id="9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14" grpId="0"/>
      <p:bldP spid="15" grpId="0"/>
      <p:bldP spid="16" grpId="0"/>
      <p:bldP spid="25" grpId="0"/>
      <p:bldP spid="26" grpId="0"/>
      <p:bldP spid="33" grpId="0"/>
      <p:bldP spid="34" grpId="0"/>
      <p:bldP spid="35"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需求升幅大於供給跌幅</a:t>
            </a:r>
            <a:endParaRPr lang="zh-TW" altLang="en-US" b="1" dirty="0">
              <a:solidFill>
                <a:srgbClr val="00CC00"/>
              </a:solidFill>
            </a:endParaRPr>
          </a:p>
        </p:txBody>
      </p:sp>
      <p:sp>
        <p:nvSpPr>
          <p:cNvPr id="3" name="內容版面配置區 2"/>
          <p:cNvSpPr>
            <a:spLocks noGrp="1"/>
          </p:cNvSpPr>
          <p:nvPr>
            <p:ph sz="quarter" idx="1"/>
          </p:nvPr>
        </p:nvSpPr>
        <p:spPr>
          <a:xfrm>
            <a:off x="457200" y="1285860"/>
            <a:ext cx="7467600" cy="5188092"/>
          </a:xfrm>
        </p:spPr>
        <p:txBody>
          <a:bodyPr/>
          <a:lstStyle/>
          <a:p>
            <a:r>
              <a:rPr lang="zh-TW" altLang="en-US" dirty="0" smtClean="0">
                <a:solidFill>
                  <a:srgbClr val="0000FF"/>
                </a:solidFill>
              </a:rPr>
              <a:t>需求升幅</a:t>
            </a:r>
            <a:r>
              <a:rPr lang="zh-TW" altLang="en-US" b="1" dirty="0" smtClean="0">
                <a:solidFill>
                  <a:srgbClr val="FF0000"/>
                </a:solidFill>
              </a:rPr>
              <a:t>大於</a:t>
            </a:r>
            <a:r>
              <a:rPr lang="zh-TW" altLang="en-US" dirty="0" smtClean="0">
                <a:solidFill>
                  <a:srgbClr val="0000FF"/>
                </a:solidFill>
              </a:rPr>
              <a:t>供給跌幅</a:t>
            </a:r>
            <a:r>
              <a:rPr lang="zh-TW" altLang="en-US" dirty="0" smtClean="0"/>
              <a:t>會使</a:t>
            </a:r>
            <a:r>
              <a:rPr lang="zh-TW" altLang="en-US" b="1" dirty="0" smtClean="0">
                <a:solidFill>
                  <a:srgbClr val="0000FF"/>
                </a:solidFill>
              </a:rPr>
              <a:t>交易量</a:t>
            </a:r>
            <a:r>
              <a:rPr lang="en-US" altLang="zh-TW" dirty="0" smtClean="0"/>
              <a:t>________</a:t>
            </a:r>
            <a:endParaRPr lang="zh-TW" altLang="en-US" dirty="0"/>
          </a:p>
        </p:txBody>
      </p:sp>
      <p:sp>
        <p:nvSpPr>
          <p:cNvPr id="4" name="文字方塊 3"/>
          <p:cNvSpPr txBox="1"/>
          <p:nvPr/>
        </p:nvSpPr>
        <p:spPr>
          <a:xfrm>
            <a:off x="5572132" y="1244582"/>
            <a:ext cx="800219" cy="461665"/>
          </a:xfrm>
          <a:prstGeom prst="rect">
            <a:avLst/>
          </a:prstGeom>
          <a:noFill/>
        </p:spPr>
        <p:txBody>
          <a:bodyPr wrap="none" rtlCol="0">
            <a:spAutoFit/>
          </a:bodyPr>
          <a:lstStyle/>
          <a:p>
            <a:r>
              <a:rPr lang="zh-TW" altLang="en-US" sz="2400" b="1" dirty="0" smtClean="0">
                <a:solidFill>
                  <a:srgbClr val="FF0000"/>
                </a:solidFill>
              </a:rPr>
              <a:t>上升</a:t>
            </a:r>
            <a:endParaRPr lang="zh-TW" altLang="en-US" sz="2400" b="1" dirty="0">
              <a:solidFill>
                <a:srgbClr val="FF0000"/>
              </a:solidFill>
            </a:endParaRPr>
          </a:p>
        </p:txBody>
      </p:sp>
      <p:cxnSp>
        <p:nvCxnSpPr>
          <p:cNvPr id="7" name="直線接點 6"/>
          <p:cNvCxnSpPr/>
          <p:nvPr/>
        </p:nvCxnSpPr>
        <p:spPr>
          <a:xfrm rot="5400000">
            <a:off x="-1071602" y="4500570"/>
            <a:ext cx="385765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857224" y="6429396"/>
            <a:ext cx="578647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V="1">
            <a:off x="1214414" y="2643182"/>
            <a:ext cx="4786346" cy="364333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214414" y="2786058"/>
            <a:ext cx="4143404" cy="350046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2714612" y="2285992"/>
            <a:ext cx="4000528" cy="3429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00034" y="2214554"/>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7" name="文字方塊 16"/>
          <p:cNvSpPr txBox="1"/>
          <p:nvPr/>
        </p:nvSpPr>
        <p:spPr>
          <a:xfrm>
            <a:off x="571472" y="6286520"/>
            <a:ext cx="312906" cy="369332"/>
          </a:xfrm>
          <a:prstGeom prst="rect">
            <a:avLst/>
          </a:prstGeom>
          <a:noFill/>
        </p:spPr>
        <p:txBody>
          <a:bodyPr wrap="none" rtlCol="0">
            <a:spAutoFit/>
          </a:bodyPr>
          <a:lstStyle/>
          <a:p>
            <a:r>
              <a:rPr lang="en-US" altLang="zh-TW" dirty="0" smtClean="0"/>
              <a:t>0</a:t>
            </a:r>
            <a:endParaRPr lang="zh-TW" altLang="en-US" dirty="0"/>
          </a:p>
        </p:txBody>
      </p:sp>
      <p:sp>
        <p:nvSpPr>
          <p:cNvPr id="19" name="文字方塊 18"/>
          <p:cNvSpPr txBox="1"/>
          <p:nvPr/>
        </p:nvSpPr>
        <p:spPr>
          <a:xfrm>
            <a:off x="6715140" y="6215082"/>
            <a:ext cx="646331" cy="369332"/>
          </a:xfrm>
          <a:prstGeom prst="rect">
            <a:avLst/>
          </a:prstGeom>
          <a:noFill/>
        </p:spPr>
        <p:txBody>
          <a:bodyPr wrap="none" rtlCol="0">
            <a:spAutoFit/>
          </a:bodyPr>
          <a:lstStyle/>
          <a:p>
            <a:r>
              <a:rPr lang="zh-TW" altLang="en-US" dirty="0" smtClean="0"/>
              <a:t>數量</a:t>
            </a:r>
            <a:endParaRPr lang="zh-TW" altLang="en-US" dirty="0"/>
          </a:p>
        </p:txBody>
      </p:sp>
      <p:sp>
        <p:nvSpPr>
          <p:cNvPr id="20" name="文字方塊 19"/>
          <p:cNvSpPr txBox="1"/>
          <p:nvPr/>
        </p:nvSpPr>
        <p:spPr>
          <a:xfrm>
            <a:off x="6143636" y="2285992"/>
            <a:ext cx="415498" cy="369332"/>
          </a:xfrm>
          <a:prstGeom prst="rect">
            <a:avLst/>
          </a:prstGeom>
          <a:noFill/>
        </p:spPr>
        <p:txBody>
          <a:bodyPr wrap="none" rtlCol="0">
            <a:spAutoFit/>
          </a:bodyPr>
          <a:lstStyle/>
          <a:p>
            <a:r>
              <a:rPr lang="en-US" altLang="zh-TW" dirty="0" smtClean="0"/>
              <a:t>S</a:t>
            </a:r>
            <a:r>
              <a:rPr lang="en-US" altLang="zh-TW" baseline="-25000" dirty="0" smtClean="0"/>
              <a:t>1</a:t>
            </a:r>
            <a:endParaRPr lang="zh-TW" altLang="en-US" baseline="-25000" dirty="0"/>
          </a:p>
        </p:txBody>
      </p:sp>
      <p:sp>
        <p:nvSpPr>
          <p:cNvPr id="21" name="文字方塊 20"/>
          <p:cNvSpPr txBox="1"/>
          <p:nvPr/>
        </p:nvSpPr>
        <p:spPr>
          <a:xfrm>
            <a:off x="5286380" y="6000768"/>
            <a:ext cx="449162" cy="369332"/>
          </a:xfrm>
          <a:prstGeom prst="rect">
            <a:avLst/>
          </a:prstGeom>
          <a:noFill/>
        </p:spPr>
        <p:txBody>
          <a:bodyPr wrap="none" rtlCol="0">
            <a:spAutoFit/>
          </a:bodyPr>
          <a:lstStyle/>
          <a:p>
            <a:r>
              <a:rPr lang="en-US" altLang="zh-TW" dirty="0" smtClean="0"/>
              <a:t>D</a:t>
            </a:r>
            <a:r>
              <a:rPr lang="en-US" altLang="zh-TW" baseline="-25000" dirty="0" smtClean="0"/>
              <a:t>1</a:t>
            </a:r>
            <a:endParaRPr lang="zh-TW" altLang="en-US" baseline="-25000" dirty="0"/>
          </a:p>
        </p:txBody>
      </p:sp>
      <p:sp>
        <p:nvSpPr>
          <p:cNvPr id="22" name="文字方塊 21"/>
          <p:cNvSpPr txBox="1"/>
          <p:nvPr/>
        </p:nvSpPr>
        <p:spPr>
          <a:xfrm>
            <a:off x="6715140" y="5500702"/>
            <a:ext cx="449162" cy="369332"/>
          </a:xfrm>
          <a:prstGeom prst="rect">
            <a:avLst/>
          </a:prstGeom>
          <a:noFill/>
        </p:spPr>
        <p:txBody>
          <a:bodyPr wrap="none" rtlCol="0">
            <a:spAutoFit/>
          </a:bodyPr>
          <a:lstStyle/>
          <a:p>
            <a:r>
              <a:rPr lang="en-US" altLang="zh-TW" dirty="0" smtClean="0"/>
              <a:t>D</a:t>
            </a:r>
            <a:r>
              <a:rPr lang="en-US" altLang="zh-TW" baseline="-25000" dirty="0" smtClean="0"/>
              <a:t>2</a:t>
            </a:r>
            <a:endParaRPr lang="zh-TW" altLang="en-US" baseline="-25000" dirty="0"/>
          </a:p>
        </p:txBody>
      </p:sp>
      <p:cxnSp>
        <p:nvCxnSpPr>
          <p:cNvPr id="28" name="直線接點 27"/>
          <p:cNvCxnSpPr/>
          <p:nvPr/>
        </p:nvCxnSpPr>
        <p:spPr>
          <a:xfrm rot="10800000">
            <a:off x="857224" y="4628932"/>
            <a:ext cx="257176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文字方塊 28"/>
          <p:cNvSpPr txBox="1"/>
          <p:nvPr/>
        </p:nvSpPr>
        <p:spPr>
          <a:xfrm>
            <a:off x="428596" y="4416990"/>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cxnSp>
        <p:nvCxnSpPr>
          <p:cNvPr id="31" name="直線接點 30"/>
          <p:cNvCxnSpPr/>
          <p:nvPr/>
        </p:nvCxnSpPr>
        <p:spPr>
          <a:xfrm rot="5400000">
            <a:off x="2536017" y="5536421"/>
            <a:ext cx="178595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文字方塊 31"/>
          <p:cNvSpPr txBox="1"/>
          <p:nvPr/>
        </p:nvSpPr>
        <p:spPr>
          <a:xfrm>
            <a:off x="3214678" y="638698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34" name="直線單箭頭接點 33"/>
          <p:cNvCxnSpPr/>
          <p:nvPr/>
        </p:nvCxnSpPr>
        <p:spPr>
          <a:xfrm>
            <a:off x="1785918" y="2928934"/>
            <a:ext cx="150019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p:nvPr/>
        </p:nvCxnSpPr>
        <p:spPr>
          <a:xfrm>
            <a:off x="4643438" y="5500702"/>
            <a:ext cx="157163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接點 39"/>
          <p:cNvCxnSpPr/>
          <p:nvPr/>
        </p:nvCxnSpPr>
        <p:spPr>
          <a:xfrm rot="10800000">
            <a:off x="857224" y="3786190"/>
            <a:ext cx="364333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接點 41"/>
          <p:cNvCxnSpPr/>
          <p:nvPr/>
        </p:nvCxnSpPr>
        <p:spPr>
          <a:xfrm rot="5400000">
            <a:off x="3179753" y="5107793"/>
            <a:ext cx="2642412"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428596" y="3643314"/>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45" name="文字方塊 44"/>
          <p:cNvSpPr txBox="1"/>
          <p:nvPr/>
        </p:nvSpPr>
        <p:spPr>
          <a:xfrm>
            <a:off x="4286248" y="6388118"/>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cxnSp>
        <p:nvCxnSpPr>
          <p:cNvPr id="47" name="直線單箭頭接點 46"/>
          <p:cNvCxnSpPr>
            <a:stCxn id="29" idx="0"/>
            <a:endCxn id="44" idx="2"/>
          </p:cNvCxnSpPr>
          <p:nvPr/>
        </p:nvCxnSpPr>
        <p:spPr>
          <a:xfrm rot="5400000" flipH="1" flipV="1">
            <a:off x="438181" y="4214818"/>
            <a:ext cx="40434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a:stCxn id="32" idx="3"/>
            <a:endCxn id="45" idx="1"/>
          </p:cNvCxnSpPr>
          <p:nvPr/>
        </p:nvCxnSpPr>
        <p:spPr>
          <a:xfrm>
            <a:off x="3663840" y="6571652"/>
            <a:ext cx="622408" cy="1132"/>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V="1">
            <a:off x="1000100" y="2214554"/>
            <a:ext cx="4214842" cy="328614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單箭頭接點 36"/>
          <p:cNvCxnSpPr/>
          <p:nvPr/>
        </p:nvCxnSpPr>
        <p:spPr>
          <a:xfrm rot="10800000">
            <a:off x="4857752" y="2714620"/>
            <a:ext cx="57150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單箭頭接點 37"/>
          <p:cNvCxnSpPr/>
          <p:nvPr/>
        </p:nvCxnSpPr>
        <p:spPr>
          <a:xfrm rot="10800000" flipV="1">
            <a:off x="1357290" y="5429264"/>
            <a:ext cx="64294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文字方塊 38"/>
          <p:cNvSpPr txBox="1"/>
          <p:nvPr/>
        </p:nvSpPr>
        <p:spPr>
          <a:xfrm>
            <a:off x="5214942" y="2000240"/>
            <a:ext cx="415498" cy="369332"/>
          </a:xfrm>
          <a:prstGeom prst="rect">
            <a:avLst/>
          </a:prstGeom>
          <a:noFill/>
        </p:spPr>
        <p:txBody>
          <a:bodyPr wrap="none" rtlCol="0">
            <a:spAutoFit/>
          </a:bodyPr>
          <a:lstStyle/>
          <a:p>
            <a:r>
              <a:rPr lang="en-US" altLang="zh-TW" dirty="0" smtClean="0"/>
              <a:t>S</a:t>
            </a:r>
            <a:r>
              <a:rPr lang="en-US" altLang="zh-TW" baseline="-25000" dirty="0" smtClean="0"/>
              <a:t>2</a:t>
            </a:r>
            <a:endParaRPr lang="zh-TW" altLang="en-US" baseline="-25000" dirty="0"/>
          </a:p>
        </p:txBody>
      </p:sp>
      <p:cxnSp>
        <p:nvCxnSpPr>
          <p:cNvPr id="48" name="直線接點 47"/>
          <p:cNvCxnSpPr/>
          <p:nvPr/>
        </p:nvCxnSpPr>
        <p:spPr>
          <a:xfrm rot="10800000">
            <a:off x="872301" y="3286124"/>
            <a:ext cx="2988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接點 50"/>
          <p:cNvCxnSpPr/>
          <p:nvPr/>
        </p:nvCxnSpPr>
        <p:spPr>
          <a:xfrm rot="5400000">
            <a:off x="2300498" y="4857760"/>
            <a:ext cx="314327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文字方塊 53"/>
          <p:cNvSpPr txBox="1"/>
          <p:nvPr/>
        </p:nvSpPr>
        <p:spPr>
          <a:xfrm>
            <a:off x="428596" y="3071810"/>
            <a:ext cx="423514" cy="369332"/>
          </a:xfrm>
          <a:prstGeom prst="rect">
            <a:avLst/>
          </a:prstGeom>
          <a:noFill/>
        </p:spPr>
        <p:txBody>
          <a:bodyPr wrap="none" rtlCol="0">
            <a:spAutoFit/>
          </a:bodyPr>
          <a:lstStyle/>
          <a:p>
            <a:r>
              <a:rPr lang="en-US" altLang="zh-TW" dirty="0" smtClean="0"/>
              <a:t>P</a:t>
            </a:r>
            <a:r>
              <a:rPr lang="en-US" altLang="zh-TW" baseline="-25000" dirty="0" smtClean="0"/>
              <a:t>3</a:t>
            </a:r>
            <a:endParaRPr lang="zh-TW" altLang="en-US" baseline="-25000" dirty="0"/>
          </a:p>
        </p:txBody>
      </p:sp>
      <p:sp>
        <p:nvSpPr>
          <p:cNvPr id="55" name="文字方塊 54"/>
          <p:cNvSpPr txBox="1"/>
          <p:nvPr/>
        </p:nvSpPr>
        <p:spPr>
          <a:xfrm>
            <a:off x="3694210" y="6386986"/>
            <a:ext cx="449162" cy="369332"/>
          </a:xfrm>
          <a:prstGeom prst="rect">
            <a:avLst/>
          </a:prstGeom>
          <a:noFill/>
        </p:spPr>
        <p:txBody>
          <a:bodyPr wrap="none" rtlCol="0">
            <a:spAutoFit/>
          </a:bodyPr>
          <a:lstStyle/>
          <a:p>
            <a:r>
              <a:rPr lang="en-US" altLang="zh-TW" dirty="0" smtClean="0"/>
              <a:t>Q</a:t>
            </a:r>
            <a:r>
              <a:rPr lang="en-US" altLang="zh-TW" baseline="-25000" dirty="0" smtClean="0"/>
              <a:t>3</a:t>
            </a:r>
            <a:endParaRPr lang="zh-TW" altLang="en-US" baseline="-25000" dirty="0"/>
          </a:p>
        </p:txBody>
      </p:sp>
      <p:cxnSp>
        <p:nvCxnSpPr>
          <p:cNvPr id="57" name="直線單箭頭接點 56"/>
          <p:cNvCxnSpPr/>
          <p:nvPr/>
        </p:nvCxnSpPr>
        <p:spPr>
          <a:xfrm rot="5400000" flipH="1" flipV="1">
            <a:off x="200252" y="3485614"/>
            <a:ext cx="45827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單箭頭接點 58"/>
          <p:cNvCxnSpPr/>
          <p:nvPr/>
        </p:nvCxnSpPr>
        <p:spPr>
          <a:xfrm rot="10800000" flipV="1">
            <a:off x="3929058" y="6572272"/>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直線單箭頭接點 60"/>
          <p:cNvCxnSpPr/>
          <p:nvPr/>
        </p:nvCxnSpPr>
        <p:spPr>
          <a:xfrm rot="10800000">
            <a:off x="427007" y="3256476"/>
            <a:ext cx="1588" cy="134518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單箭頭接點 64"/>
          <p:cNvCxnSpPr/>
          <p:nvPr/>
        </p:nvCxnSpPr>
        <p:spPr>
          <a:xfrm>
            <a:off x="3500430" y="6572272"/>
            <a:ext cx="35719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41"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2104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additive="base">
                                        <p:cTn id="19" dur="500" fill="hold"/>
                                        <p:tgtEl>
                                          <p:spTgt spid="19"/>
                                        </p:tgtEl>
                                        <p:attrNameLst>
                                          <p:attrName>ppt_x</p:attrName>
                                        </p:attrNameLst>
                                      </p:cBhvr>
                                      <p:tavLst>
                                        <p:tav tm="0">
                                          <p:val>
                                            <p:strVal val="#ppt_x"/>
                                          </p:val>
                                        </p:tav>
                                        <p:tav tm="100000">
                                          <p:val>
                                            <p:strVal val="#ppt_x"/>
                                          </p:val>
                                        </p:tav>
                                      </p:tavLst>
                                    </p:anim>
                                    <p:anim calcmode="lin" valueType="num">
                                      <p:cBhvr additive="base">
                                        <p:cTn id="20" dur="500" fill="hold"/>
                                        <p:tgtEl>
                                          <p:spTgt spid="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additive="base">
                                        <p:cTn id="23" dur="500" fill="hold"/>
                                        <p:tgtEl>
                                          <p:spTgt spid="17"/>
                                        </p:tgtEl>
                                        <p:attrNameLst>
                                          <p:attrName>ppt_x</p:attrName>
                                        </p:attrNameLst>
                                      </p:cBhvr>
                                      <p:tavLst>
                                        <p:tav tm="0">
                                          <p:val>
                                            <p:strVal val="#ppt_x"/>
                                          </p:val>
                                        </p:tav>
                                        <p:tav tm="100000">
                                          <p:val>
                                            <p:strVal val="#ppt_x"/>
                                          </p:val>
                                        </p:tav>
                                      </p:tavLst>
                                    </p:anim>
                                    <p:anim calcmode="lin" valueType="num">
                                      <p:cBhvr additive="base">
                                        <p:cTn id="24" dur="500" fill="hold"/>
                                        <p:tgtEl>
                                          <p:spTgt spid="17"/>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1"/>
                                        </p:tgtEl>
                                        <p:attrNameLst>
                                          <p:attrName>style.visibility</p:attrName>
                                        </p:attrNameLst>
                                      </p:cBhvr>
                                      <p:to>
                                        <p:strVal val="visible"/>
                                      </p:to>
                                    </p:set>
                                    <p:anim calcmode="lin" valueType="num">
                                      <p:cBhvr additive="base">
                                        <p:cTn id="27" dur="500" fill="hold"/>
                                        <p:tgtEl>
                                          <p:spTgt spid="11"/>
                                        </p:tgtEl>
                                        <p:attrNameLst>
                                          <p:attrName>ppt_x</p:attrName>
                                        </p:attrNameLst>
                                      </p:cBhvr>
                                      <p:tavLst>
                                        <p:tav tm="0">
                                          <p:val>
                                            <p:strVal val="#ppt_x"/>
                                          </p:val>
                                        </p:tav>
                                        <p:tav tm="100000">
                                          <p:val>
                                            <p:strVal val="#ppt_x"/>
                                          </p:val>
                                        </p:tav>
                                      </p:tavLst>
                                    </p:anim>
                                    <p:anim calcmode="lin" valueType="num">
                                      <p:cBhvr additive="base">
                                        <p:cTn id="28" dur="500" fill="hold"/>
                                        <p:tgtEl>
                                          <p:spTgt spid="1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21"/>
                                        </p:tgtEl>
                                        <p:attrNameLst>
                                          <p:attrName>style.visibility</p:attrName>
                                        </p:attrNameLst>
                                      </p:cBhvr>
                                      <p:to>
                                        <p:strVal val="visible"/>
                                      </p:to>
                                    </p:set>
                                    <p:anim calcmode="lin" valueType="num">
                                      <p:cBhvr additive="base">
                                        <p:cTn id="35" dur="500" fill="hold"/>
                                        <p:tgtEl>
                                          <p:spTgt spid="21"/>
                                        </p:tgtEl>
                                        <p:attrNameLst>
                                          <p:attrName>ppt_x</p:attrName>
                                        </p:attrNameLst>
                                      </p:cBhvr>
                                      <p:tavLst>
                                        <p:tav tm="0">
                                          <p:val>
                                            <p:strVal val="#ppt_x"/>
                                          </p:val>
                                        </p:tav>
                                        <p:tav tm="100000">
                                          <p:val>
                                            <p:strVal val="#ppt_x"/>
                                          </p:val>
                                        </p:tav>
                                      </p:tavLst>
                                    </p:anim>
                                    <p:anim calcmode="lin" valueType="num">
                                      <p:cBhvr additive="base">
                                        <p:cTn id="36" dur="500" fill="hold"/>
                                        <p:tgtEl>
                                          <p:spTgt spid="2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dissolve">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8" fill="hold"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slide(fromLeft)">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1"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slide(fromTop)">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dissolve">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8" fill="hold" nodeType="clickEffect">
                                  <p:stCondLst>
                                    <p:cond delay="0"/>
                                  </p:stCondLst>
                                  <p:childTnLst>
                                    <p:set>
                                      <p:cBhvr>
                                        <p:cTn id="64" dur="1" fill="hold">
                                          <p:stCondLst>
                                            <p:cond delay="0"/>
                                          </p:stCondLst>
                                        </p:cTn>
                                        <p:tgtEl>
                                          <p:spTgt spid="34"/>
                                        </p:tgtEl>
                                        <p:attrNameLst>
                                          <p:attrName>style.visibility</p:attrName>
                                        </p:attrNameLst>
                                      </p:cBhvr>
                                      <p:to>
                                        <p:strVal val="visible"/>
                                      </p:to>
                                    </p:set>
                                    <p:animEffect transition="in" filter="slide(fromLeft)">
                                      <p:cBhvr>
                                        <p:cTn id="65" dur="500"/>
                                        <p:tgtEl>
                                          <p:spTgt spid="34"/>
                                        </p:tgtEl>
                                      </p:cBhvr>
                                    </p:animEffect>
                                  </p:childTnLst>
                                </p:cTn>
                              </p:par>
                              <p:par>
                                <p:cTn id="66" presetID="12" presetClass="entr" presetSubtype="8" fill="hold" nodeType="withEffect">
                                  <p:stCondLst>
                                    <p:cond delay="0"/>
                                  </p:stCondLst>
                                  <p:childTnLst>
                                    <p:set>
                                      <p:cBhvr>
                                        <p:cTn id="67" dur="1" fill="hold">
                                          <p:stCondLst>
                                            <p:cond delay="0"/>
                                          </p:stCondLst>
                                        </p:cTn>
                                        <p:tgtEl>
                                          <p:spTgt spid="36"/>
                                        </p:tgtEl>
                                        <p:attrNameLst>
                                          <p:attrName>style.visibility</p:attrName>
                                        </p:attrNameLst>
                                      </p:cBhvr>
                                      <p:to>
                                        <p:strVal val="visible"/>
                                      </p:to>
                                    </p:set>
                                    <p:animEffect transition="in" filter="slide(fromLeft)">
                                      <p:cBhvr>
                                        <p:cTn id="68" dur="500"/>
                                        <p:tgtEl>
                                          <p:spTgt spid="36"/>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dissolve">
                                      <p:cBhvr>
                                        <p:cTn id="73" dur="500"/>
                                        <p:tgtEl>
                                          <p:spTgt spid="15"/>
                                        </p:tgtEl>
                                      </p:cBhvr>
                                    </p:animEffect>
                                  </p:childTnLst>
                                </p:cTn>
                              </p:par>
                              <p:par>
                                <p:cTn id="74" presetID="2" presetClass="entr" presetSubtype="4"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 calcmode="lin" valueType="num">
                                      <p:cBhvr additive="base">
                                        <p:cTn id="76" dur="500" fill="hold"/>
                                        <p:tgtEl>
                                          <p:spTgt spid="22"/>
                                        </p:tgtEl>
                                        <p:attrNameLst>
                                          <p:attrName>ppt_x</p:attrName>
                                        </p:attrNameLst>
                                      </p:cBhvr>
                                      <p:tavLst>
                                        <p:tav tm="0">
                                          <p:val>
                                            <p:strVal val="#ppt_x"/>
                                          </p:val>
                                        </p:tav>
                                        <p:tav tm="100000">
                                          <p:val>
                                            <p:strVal val="#ppt_x"/>
                                          </p:val>
                                        </p:tav>
                                      </p:tavLst>
                                    </p:anim>
                                    <p:anim calcmode="lin" valueType="num">
                                      <p:cBhvr additive="base">
                                        <p:cTn id="7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12" presetClass="entr" presetSubtype="4" fill="hold" nodeType="clickEffect">
                                  <p:stCondLst>
                                    <p:cond delay="0"/>
                                  </p:stCondLst>
                                  <p:childTnLst>
                                    <p:set>
                                      <p:cBhvr>
                                        <p:cTn id="81" dur="1" fill="hold">
                                          <p:stCondLst>
                                            <p:cond delay="0"/>
                                          </p:stCondLst>
                                        </p:cTn>
                                        <p:tgtEl>
                                          <p:spTgt spid="47"/>
                                        </p:tgtEl>
                                        <p:attrNameLst>
                                          <p:attrName>style.visibility</p:attrName>
                                        </p:attrNameLst>
                                      </p:cBhvr>
                                      <p:to>
                                        <p:strVal val="visible"/>
                                      </p:to>
                                    </p:set>
                                    <p:animEffect transition="in" filter="slide(fromBottom)">
                                      <p:cBhvr>
                                        <p:cTn id="82" dur="500"/>
                                        <p:tgtEl>
                                          <p:spTgt spid="47"/>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grpId="0" nodeType="clickEffect">
                                  <p:stCondLst>
                                    <p:cond delay="0"/>
                                  </p:stCondLst>
                                  <p:childTnLst>
                                    <p:set>
                                      <p:cBhvr>
                                        <p:cTn id="86" dur="1" fill="hold">
                                          <p:stCondLst>
                                            <p:cond delay="0"/>
                                          </p:stCondLst>
                                        </p:cTn>
                                        <p:tgtEl>
                                          <p:spTgt spid="44"/>
                                        </p:tgtEl>
                                        <p:attrNameLst>
                                          <p:attrName>style.visibility</p:attrName>
                                        </p:attrNameLst>
                                      </p:cBhvr>
                                      <p:to>
                                        <p:strVal val="visible"/>
                                      </p:to>
                                    </p:set>
                                    <p:animEffect transition="in" filter="dissolve">
                                      <p:cBhvr>
                                        <p:cTn id="87" dur="500"/>
                                        <p:tgtEl>
                                          <p:spTgt spid="44"/>
                                        </p:tgtEl>
                                      </p:cBhvr>
                                    </p:animEffect>
                                  </p:childTnLst>
                                </p:cTn>
                              </p:par>
                            </p:childTnLst>
                          </p:cTn>
                        </p:par>
                      </p:childTnLst>
                    </p:cTn>
                  </p:par>
                  <p:par>
                    <p:cTn id="88" fill="hold">
                      <p:stCondLst>
                        <p:cond delay="indefinite"/>
                      </p:stCondLst>
                      <p:childTnLst>
                        <p:par>
                          <p:cTn id="89" fill="hold">
                            <p:stCondLst>
                              <p:cond delay="0"/>
                            </p:stCondLst>
                            <p:childTnLst>
                              <p:par>
                                <p:cTn id="90" presetID="12" presetClass="entr" presetSubtype="8" fill="hold" nodeType="click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slide(fromLeft)">
                                      <p:cBhvr>
                                        <p:cTn id="92" dur="500"/>
                                        <p:tgtEl>
                                          <p:spTgt spid="40"/>
                                        </p:tgtEl>
                                      </p:cBhvr>
                                    </p:animEffect>
                                  </p:childTnLst>
                                </p:cTn>
                              </p:par>
                            </p:childTnLst>
                          </p:cTn>
                        </p:par>
                      </p:childTnLst>
                    </p:cTn>
                  </p:par>
                  <p:par>
                    <p:cTn id="93" fill="hold">
                      <p:stCondLst>
                        <p:cond delay="indefinite"/>
                      </p:stCondLst>
                      <p:childTnLst>
                        <p:par>
                          <p:cTn id="94" fill="hold">
                            <p:stCondLst>
                              <p:cond delay="0"/>
                            </p:stCondLst>
                            <p:childTnLst>
                              <p:par>
                                <p:cTn id="95" presetID="12" presetClass="entr" presetSubtype="1" fill="hold" nodeType="clickEffect">
                                  <p:stCondLst>
                                    <p:cond delay="0"/>
                                  </p:stCondLst>
                                  <p:childTnLst>
                                    <p:set>
                                      <p:cBhvr>
                                        <p:cTn id="96" dur="1" fill="hold">
                                          <p:stCondLst>
                                            <p:cond delay="0"/>
                                          </p:stCondLst>
                                        </p:cTn>
                                        <p:tgtEl>
                                          <p:spTgt spid="42"/>
                                        </p:tgtEl>
                                        <p:attrNameLst>
                                          <p:attrName>style.visibility</p:attrName>
                                        </p:attrNameLst>
                                      </p:cBhvr>
                                      <p:to>
                                        <p:strVal val="visible"/>
                                      </p:to>
                                    </p:set>
                                    <p:animEffect transition="in" filter="slide(fromTop)">
                                      <p:cBhvr>
                                        <p:cTn id="97" dur="500"/>
                                        <p:tgtEl>
                                          <p:spTgt spid="42"/>
                                        </p:tgtEl>
                                      </p:cBhvr>
                                    </p:animEffect>
                                  </p:childTnLst>
                                </p:cTn>
                              </p:par>
                            </p:childTnLst>
                          </p:cTn>
                        </p:par>
                      </p:childTnLst>
                    </p:cTn>
                  </p:par>
                  <p:par>
                    <p:cTn id="98" fill="hold">
                      <p:stCondLst>
                        <p:cond delay="indefinite"/>
                      </p:stCondLst>
                      <p:childTnLst>
                        <p:par>
                          <p:cTn id="99" fill="hold">
                            <p:stCondLst>
                              <p:cond delay="0"/>
                            </p:stCondLst>
                            <p:childTnLst>
                              <p:par>
                                <p:cTn id="100" presetID="12" presetClass="entr" presetSubtype="8" fill="hold" nodeType="clickEffect">
                                  <p:stCondLst>
                                    <p:cond delay="0"/>
                                  </p:stCondLst>
                                  <p:childTnLst>
                                    <p:set>
                                      <p:cBhvr>
                                        <p:cTn id="101" dur="1" fill="hold">
                                          <p:stCondLst>
                                            <p:cond delay="0"/>
                                          </p:stCondLst>
                                        </p:cTn>
                                        <p:tgtEl>
                                          <p:spTgt spid="49"/>
                                        </p:tgtEl>
                                        <p:attrNameLst>
                                          <p:attrName>style.visibility</p:attrName>
                                        </p:attrNameLst>
                                      </p:cBhvr>
                                      <p:to>
                                        <p:strVal val="visible"/>
                                      </p:to>
                                    </p:set>
                                    <p:animEffect transition="in" filter="slide(fromLeft)">
                                      <p:cBhvr>
                                        <p:cTn id="102" dur="500"/>
                                        <p:tgtEl>
                                          <p:spTgt spid="49"/>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grpId="0" nodeType="clickEffect">
                                  <p:stCondLst>
                                    <p:cond delay="0"/>
                                  </p:stCondLst>
                                  <p:childTnLst>
                                    <p:set>
                                      <p:cBhvr>
                                        <p:cTn id="106" dur="1" fill="hold">
                                          <p:stCondLst>
                                            <p:cond delay="0"/>
                                          </p:stCondLst>
                                        </p:cTn>
                                        <p:tgtEl>
                                          <p:spTgt spid="45"/>
                                        </p:tgtEl>
                                        <p:attrNameLst>
                                          <p:attrName>style.visibility</p:attrName>
                                        </p:attrNameLst>
                                      </p:cBhvr>
                                      <p:to>
                                        <p:strVal val="visible"/>
                                      </p:to>
                                    </p:set>
                                    <p:animEffect transition="in" filter="dissolve">
                                      <p:cBhvr>
                                        <p:cTn id="107" dur="500"/>
                                        <p:tgtEl>
                                          <p:spTgt spid="45"/>
                                        </p:tgtEl>
                                      </p:cBhvr>
                                    </p:animEffect>
                                  </p:childTnLst>
                                </p:cTn>
                              </p:par>
                            </p:childTnLst>
                          </p:cTn>
                        </p:par>
                      </p:childTnLst>
                    </p:cTn>
                  </p:par>
                  <p:par>
                    <p:cTn id="108" fill="hold">
                      <p:stCondLst>
                        <p:cond delay="indefinite"/>
                      </p:stCondLst>
                      <p:childTnLst>
                        <p:par>
                          <p:cTn id="109" fill="hold">
                            <p:stCondLst>
                              <p:cond delay="0"/>
                            </p:stCondLst>
                            <p:childTnLst>
                              <p:par>
                                <p:cTn id="110" presetID="12" presetClass="entr" presetSubtype="2" fill="hold" nodeType="clickEffect">
                                  <p:stCondLst>
                                    <p:cond delay="0"/>
                                  </p:stCondLst>
                                  <p:childTnLst>
                                    <p:set>
                                      <p:cBhvr>
                                        <p:cTn id="111" dur="1" fill="hold">
                                          <p:stCondLst>
                                            <p:cond delay="0"/>
                                          </p:stCondLst>
                                        </p:cTn>
                                        <p:tgtEl>
                                          <p:spTgt spid="37"/>
                                        </p:tgtEl>
                                        <p:attrNameLst>
                                          <p:attrName>style.visibility</p:attrName>
                                        </p:attrNameLst>
                                      </p:cBhvr>
                                      <p:to>
                                        <p:strVal val="visible"/>
                                      </p:to>
                                    </p:set>
                                    <p:animEffect transition="in" filter="slide(fromRight)">
                                      <p:cBhvr>
                                        <p:cTn id="112" dur="500"/>
                                        <p:tgtEl>
                                          <p:spTgt spid="37"/>
                                        </p:tgtEl>
                                      </p:cBhvr>
                                    </p:animEffect>
                                  </p:childTnLst>
                                </p:cTn>
                              </p:par>
                              <p:par>
                                <p:cTn id="113" presetID="12" presetClass="entr" presetSubtype="2" fill="hold" nodeType="withEffect">
                                  <p:stCondLst>
                                    <p:cond delay="0"/>
                                  </p:stCondLst>
                                  <p:childTnLst>
                                    <p:set>
                                      <p:cBhvr>
                                        <p:cTn id="114" dur="1" fill="hold">
                                          <p:stCondLst>
                                            <p:cond delay="0"/>
                                          </p:stCondLst>
                                        </p:cTn>
                                        <p:tgtEl>
                                          <p:spTgt spid="38"/>
                                        </p:tgtEl>
                                        <p:attrNameLst>
                                          <p:attrName>style.visibility</p:attrName>
                                        </p:attrNameLst>
                                      </p:cBhvr>
                                      <p:to>
                                        <p:strVal val="visible"/>
                                      </p:to>
                                    </p:set>
                                    <p:animEffect transition="in" filter="slide(fromRight)">
                                      <p:cBhvr>
                                        <p:cTn id="115" dur="500"/>
                                        <p:tgtEl>
                                          <p:spTgt spid="38"/>
                                        </p:tgtEl>
                                      </p:cBhvr>
                                    </p:animEffect>
                                  </p:childTnLst>
                                </p:cTn>
                              </p:par>
                            </p:childTnLst>
                          </p:cTn>
                        </p:par>
                      </p:childTnLst>
                    </p:cTn>
                  </p:par>
                  <p:par>
                    <p:cTn id="116" fill="hold">
                      <p:stCondLst>
                        <p:cond delay="indefinite"/>
                      </p:stCondLst>
                      <p:childTnLst>
                        <p:par>
                          <p:cTn id="117" fill="hold">
                            <p:stCondLst>
                              <p:cond delay="0"/>
                            </p:stCondLst>
                            <p:childTnLst>
                              <p:par>
                                <p:cTn id="118" presetID="9" presetClass="entr" presetSubtype="0" fill="hold" grpId="0" nodeType="clickEffect">
                                  <p:stCondLst>
                                    <p:cond delay="0"/>
                                  </p:stCondLst>
                                  <p:childTnLst>
                                    <p:set>
                                      <p:cBhvr>
                                        <p:cTn id="119" dur="1" fill="hold">
                                          <p:stCondLst>
                                            <p:cond delay="0"/>
                                          </p:stCondLst>
                                        </p:cTn>
                                        <p:tgtEl>
                                          <p:spTgt spid="39"/>
                                        </p:tgtEl>
                                        <p:attrNameLst>
                                          <p:attrName>style.visibility</p:attrName>
                                        </p:attrNameLst>
                                      </p:cBhvr>
                                      <p:to>
                                        <p:strVal val="visible"/>
                                      </p:to>
                                    </p:set>
                                    <p:animEffect transition="in" filter="dissolve">
                                      <p:cBhvr>
                                        <p:cTn id="120" dur="500"/>
                                        <p:tgtEl>
                                          <p:spTgt spid="39"/>
                                        </p:tgtEl>
                                      </p:cBhvr>
                                    </p:animEffect>
                                  </p:childTnLst>
                                </p:cTn>
                              </p:par>
                              <p:par>
                                <p:cTn id="121" presetID="9" presetClass="entr" presetSubtype="0" fill="hold" nodeType="withEffect">
                                  <p:stCondLst>
                                    <p:cond delay="0"/>
                                  </p:stCondLst>
                                  <p:childTnLst>
                                    <p:set>
                                      <p:cBhvr>
                                        <p:cTn id="122" dur="1" fill="hold">
                                          <p:stCondLst>
                                            <p:cond delay="0"/>
                                          </p:stCondLst>
                                        </p:cTn>
                                        <p:tgtEl>
                                          <p:spTgt spid="33"/>
                                        </p:tgtEl>
                                        <p:attrNameLst>
                                          <p:attrName>style.visibility</p:attrName>
                                        </p:attrNameLst>
                                      </p:cBhvr>
                                      <p:to>
                                        <p:strVal val="visible"/>
                                      </p:to>
                                    </p:set>
                                    <p:animEffect transition="in" filter="dissolve">
                                      <p:cBhvr>
                                        <p:cTn id="123" dur="500"/>
                                        <p:tgtEl>
                                          <p:spTgt spid="33"/>
                                        </p:tgtEl>
                                      </p:cBhvr>
                                    </p:animEffect>
                                  </p:childTnLst>
                                </p:cTn>
                              </p:par>
                            </p:childTnLst>
                          </p:cTn>
                        </p:par>
                      </p:childTnLst>
                    </p:cTn>
                  </p:par>
                  <p:par>
                    <p:cTn id="124" fill="hold">
                      <p:stCondLst>
                        <p:cond delay="indefinite"/>
                      </p:stCondLst>
                      <p:childTnLst>
                        <p:par>
                          <p:cTn id="125" fill="hold">
                            <p:stCondLst>
                              <p:cond delay="0"/>
                            </p:stCondLst>
                            <p:childTnLst>
                              <p:par>
                                <p:cTn id="126" presetID="12" presetClass="entr" presetSubtype="4" fill="hold" nodeType="clickEffect">
                                  <p:stCondLst>
                                    <p:cond delay="0"/>
                                  </p:stCondLst>
                                  <p:childTnLst>
                                    <p:set>
                                      <p:cBhvr>
                                        <p:cTn id="127" dur="1" fill="hold">
                                          <p:stCondLst>
                                            <p:cond delay="0"/>
                                          </p:stCondLst>
                                        </p:cTn>
                                        <p:tgtEl>
                                          <p:spTgt spid="57"/>
                                        </p:tgtEl>
                                        <p:attrNameLst>
                                          <p:attrName>style.visibility</p:attrName>
                                        </p:attrNameLst>
                                      </p:cBhvr>
                                      <p:to>
                                        <p:strVal val="visible"/>
                                      </p:to>
                                    </p:set>
                                    <p:animEffect transition="in" filter="slide(fromBottom)">
                                      <p:cBhvr>
                                        <p:cTn id="128" dur="500"/>
                                        <p:tgtEl>
                                          <p:spTgt spid="57"/>
                                        </p:tgtEl>
                                      </p:cBhvr>
                                    </p:animEffect>
                                  </p:childTnLst>
                                </p:cTn>
                              </p:par>
                              <p:par>
                                <p:cTn id="129" presetID="10" presetClass="exit" presetSubtype="0" fill="hold" nodeType="withEffect">
                                  <p:stCondLst>
                                    <p:cond delay="0"/>
                                  </p:stCondLst>
                                  <p:childTnLst>
                                    <p:animEffect transition="out" filter="fade">
                                      <p:cBhvr>
                                        <p:cTn id="130" dur="500"/>
                                        <p:tgtEl>
                                          <p:spTgt spid="47"/>
                                        </p:tgtEl>
                                      </p:cBhvr>
                                    </p:animEffect>
                                    <p:set>
                                      <p:cBhvr>
                                        <p:cTn id="131" dur="1" fill="hold">
                                          <p:stCondLst>
                                            <p:cond delay="499"/>
                                          </p:stCondLst>
                                        </p:cTn>
                                        <p:tgtEl>
                                          <p:spTgt spid="47"/>
                                        </p:tgtEl>
                                        <p:attrNameLst>
                                          <p:attrName>style.visibility</p:attrName>
                                        </p:attrNameLst>
                                      </p:cBhvr>
                                      <p:to>
                                        <p:strVal val="hidden"/>
                                      </p:to>
                                    </p:set>
                                  </p:childTnLst>
                                </p:cTn>
                              </p:par>
                            </p:childTnLst>
                          </p:cTn>
                        </p:par>
                      </p:childTnLst>
                    </p:cTn>
                  </p:par>
                  <p:par>
                    <p:cTn id="132" fill="hold">
                      <p:stCondLst>
                        <p:cond delay="indefinite"/>
                      </p:stCondLst>
                      <p:childTnLst>
                        <p:par>
                          <p:cTn id="133" fill="hold">
                            <p:stCondLst>
                              <p:cond delay="0"/>
                            </p:stCondLst>
                            <p:childTnLst>
                              <p:par>
                                <p:cTn id="134" presetID="9" presetClass="entr" presetSubtype="0" fill="hold" grpId="0" nodeType="clickEffect">
                                  <p:stCondLst>
                                    <p:cond delay="0"/>
                                  </p:stCondLst>
                                  <p:childTnLst>
                                    <p:set>
                                      <p:cBhvr>
                                        <p:cTn id="135" dur="1" fill="hold">
                                          <p:stCondLst>
                                            <p:cond delay="0"/>
                                          </p:stCondLst>
                                        </p:cTn>
                                        <p:tgtEl>
                                          <p:spTgt spid="54"/>
                                        </p:tgtEl>
                                        <p:attrNameLst>
                                          <p:attrName>style.visibility</p:attrName>
                                        </p:attrNameLst>
                                      </p:cBhvr>
                                      <p:to>
                                        <p:strVal val="visible"/>
                                      </p:to>
                                    </p:set>
                                    <p:animEffect transition="in" filter="dissolve">
                                      <p:cBhvr>
                                        <p:cTn id="136" dur="500"/>
                                        <p:tgtEl>
                                          <p:spTgt spid="54"/>
                                        </p:tgtEl>
                                      </p:cBhvr>
                                    </p:animEffect>
                                  </p:childTnLst>
                                </p:cTn>
                              </p:par>
                            </p:childTnLst>
                          </p:cTn>
                        </p:par>
                      </p:childTnLst>
                    </p:cTn>
                  </p:par>
                  <p:par>
                    <p:cTn id="137" fill="hold">
                      <p:stCondLst>
                        <p:cond delay="indefinite"/>
                      </p:stCondLst>
                      <p:childTnLst>
                        <p:par>
                          <p:cTn id="138" fill="hold">
                            <p:stCondLst>
                              <p:cond delay="0"/>
                            </p:stCondLst>
                            <p:childTnLst>
                              <p:par>
                                <p:cTn id="139" presetID="12" presetClass="entr" presetSubtype="8" fill="hold" nodeType="clickEffect">
                                  <p:stCondLst>
                                    <p:cond delay="0"/>
                                  </p:stCondLst>
                                  <p:childTnLst>
                                    <p:set>
                                      <p:cBhvr>
                                        <p:cTn id="140" dur="1" fill="hold">
                                          <p:stCondLst>
                                            <p:cond delay="0"/>
                                          </p:stCondLst>
                                        </p:cTn>
                                        <p:tgtEl>
                                          <p:spTgt spid="48"/>
                                        </p:tgtEl>
                                        <p:attrNameLst>
                                          <p:attrName>style.visibility</p:attrName>
                                        </p:attrNameLst>
                                      </p:cBhvr>
                                      <p:to>
                                        <p:strVal val="visible"/>
                                      </p:to>
                                    </p:set>
                                    <p:animEffect transition="in" filter="slide(fromLeft)">
                                      <p:cBhvr>
                                        <p:cTn id="141" dur="500"/>
                                        <p:tgtEl>
                                          <p:spTgt spid="48"/>
                                        </p:tgtEl>
                                      </p:cBhvr>
                                    </p:animEffect>
                                  </p:childTnLst>
                                </p:cTn>
                              </p:par>
                            </p:childTnLst>
                          </p:cTn>
                        </p:par>
                      </p:childTnLst>
                    </p:cTn>
                  </p:par>
                  <p:par>
                    <p:cTn id="142" fill="hold">
                      <p:stCondLst>
                        <p:cond delay="indefinite"/>
                      </p:stCondLst>
                      <p:childTnLst>
                        <p:par>
                          <p:cTn id="143" fill="hold">
                            <p:stCondLst>
                              <p:cond delay="0"/>
                            </p:stCondLst>
                            <p:childTnLst>
                              <p:par>
                                <p:cTn id="144" presetID="12" presetClass="entr" presetSubtype="1" fill="hold" nodeType="clickEffect">
                                  <p:stCondLst>
                                    <p:cond delay="0"/>
                                  </p:stCondLst>
                                  <p:childTnLst>
                                    <p:set>
                                      <p:cBhvr>
                                        <p:cTn id="145" dur="1" fill="hold">
                                          <p:stCondLst>
                                            <p:cond delay="0"/>
                                          </p:stCondLst>
                                        </p:cTn>
                                        <p:tgtEl>
                                          <p:spTgt spid="51"/>
                                        </p:tgtEl>
                                        <p:attrNameLst>
                                          <p:attrName>style.visibility</p:attrName>
                                        </p:attrNameLst>
                                      </p:cBhvr>
                                      <p:to>
                                        <p:strVal val="visible"/>
                                      </p:to>
                                    </p:set>
                                    <p:animEffect transition="in" filter="slide(fromTop)">
                                      <p:cBhvr>
                                        <p:cTn id="146" dur="500"/>
                                        <p:tgtEl>
                                          <p:spTgt spid="51"/>
                                        </p:tgtEl>
                                      </p:cBhvr>
                                    </p:animEffect>
                                  </p:childTnLst>
                                </p:cTn>
                              </p:par>
                            </p:childTnLst>
                          </p:cTn>
                        </p:par>
                      </p:childTnLst>
                    </p:cTn>
                  </p:par>
                  <p:par>
                    <p:cTn id="147" fill="hold">
                      <p:stCondLst>
                        <p:cond delay="indefinite"/>
                      </p:stCondLst>
                      <p:childTnLst>
                        <p:par>
                          <p:cTn id="148" fill="hold">
                            <p:stCondLst>
                              <p:cond delay="0"/>
                            </p:stCondLst>
                            <p:childTnLst>
                              <p:par>
                                <p:cTn id="149" presetID="12" presetClass="entr" presetSubtype="8" fill="hold" nodeType="clickEffect">
                                  <p:stCondLst>
                                    <p:cond delay="0"/>
                                  </p:stCondLst>
                                  <p:childTnLst>
                                    <p:set>
                                      <p:cBhvr>
                                        <p:cTn id="150" dur="1" fill="hold">
                                          <p:stCondLst>
                                            <p:cond delay="0"/>
                                          </p:stCondLst>
                                        </p:cTn>
                                        <p:tgtEl>
                                          <p:spTgt spid="59"/>
                                        </p:tgtEl>
                                        <p:attrNameLst>
                                          <p:attrName>style.visibility</p:attrName>
                                        </p:attrNameLst>
                                      </p:cBhvr>
                                      <p:to>
                                        <p:strVal val="visible"/>
                                      </p:to>
                                    </p:set>
                                    <p:animEffect transition="in" filter="slide(fromLeft)">
                                      <p:cBhvr>
                                        <p:cTn id="151" dur="500"/>
                                        <p:tgtEl>
                                          <p:spTgt spid="59"/>
                                        </p:tgtEl>
                                      </p:cBhvr>
                                    </p:animEffect>
                                  </p:childTnLst>
                                </p:cTn>
                              </p:par>
                              <p:par>
                                <p:cTn id="152" presetID="10" presetClass="exit" presetSubtype="0" fill="hold" nodeType="withEffect">
                                  <p:stCondLst>
                                    <p:cond delay="0"/>
                                  </p:stCondLst>
                                  <p:childTnLst>
                                    <p:animEffect transition="out" filter="fade">
                                      <p:cBhvr>
                                        <p:cTn id="153" dur="500"/>
                                        <p:tgtEl>
                                          <p:spTgt spid="49"/>
                                        </p:tgtEl>
                                      </p:cBhvr>
                                    </p:animEffect>
                                    <p:set>
                                      <p:cBhvr>
                                        <p:cTn id="154" dur="1" fill="hold">
                                          <p:stCondLst>
                                            <p:cond delay="499"/>
                                          </p:stCondLst>
                                        </p:cTn>
                                        <p:tgtEl>
                                          <p:spTgt spid="49"/>
                                        </p:tgtEl>
                                        <p:attrNameLst>
                                          <p:attrName>style.visibility</p:attrName>
                                        </p:attrNameLst>
                                      </p:cBhvr>
                                      <p:to>
                                        <p:strVal val="hidden"/>
                                      </p:to>
                                    </p:set>
                                  </p:childTnLst>
                                </p:cTn>
                              </p:par>
                            </p:childTnLst>
                          </p:cTn>
                        </p:par>
                      </p:childTnLst>
                    </p:cTn>
                  </p:par>
                  <p:par>
                    <p:cTn id="155" fill="hold">
                      <p:stCondLst>
                        <p:cond delay="indefinite"/>
                      </p:stCondLst>
                      <p:childTnLst>
                        <p:par>
                          <p:cTn id="156" fill="hold">
                            <p:stCondLst>
                              <p:cond delay="0"/>
                            </p:stCondLst>
                            <p:childTnLst>
                              <p:par>
                                <p:cTn id="157" presetID="9" presetClass="entr" presetSubtype="0" fill="hold" grpId="0" nodeType="clickEffect">
                                  <p:stCondLst>
                                    <p:cond delay="0"/>
                                  </p:stCondLst>
                                  <p:childTnLst>
                                    <p:set>
                                      <p:cBhvr>
                                        <p:cTn id="158" dur="1" fill="hold">
                                          <p:stCondLst>
                                            <p:cond delay="0"/>
                                          </p:stCondLst>
                                        </p:cTn>
                                        <p:tgtEl>
                                          <p:spTgt spid="55"/>
                                        </p:tgtEl>
                                        <p:attrNameLst>
                                          <p:attrName>style.visibility</p:attrName>
                                        </p:attrNameLst>
                                      </p:cBhvr>
                                      <p:to>
                                        <p:strVal val="visible"/>
                                      </p:to>
                                    </p:set>
                                    <p:animEffect transition="in" filter="dissolve">
                                      <p:cBhvr>
                                        <p:cTn id="159" dur="500"/>
                                        <p:tgtEl>
                                          <p:spTgt spid="55"/>
                                        </p:tgtEl>
                                      </p:cBhvr>
                                    </p:animEffect>
                                  </p:childTnLst>
                                </p:cTn>
                              </p:par>
                            </p:childTnLst>
                          </p:cTn>
                        </p:par>
                      </p:childTnLst>
                    </p:cTn>
                  </p:par>
                  <p:par>
                    <p:cTn id="160" fill="hold">
                      <p:stCondLst>
                        <p:cond delay="indefinite"/>
                      </p:stCondLst>
                      <p:childTnLst>
                        <p:par>
                          <p:cTn id="161" fill="hold">
                            <p:stCondLst>
                              <p:cond delay="0"/>
                            </p:stCondLst>
                            <p:childTnLst>
                              <p:par>
                                <p:cTn id="162" presetID="12" presetClass="entr" presetSubtype="8" fill="hold" nodeType="clickEffect">
                                  <p:stCondLst>
                                    <p:cond delay="0"/>
                                  </p:stCondLst>
                                  <p:childTnLst>
                                    <p:set>
                                      <p:cBhvr>
                                        <p:cTn id="163" dur="1" fill="hold">
                                          <p:stCondLst>
                                            <p:cond delay="0"/>
                                          </p:stCondLst>
                                        </p:cTn>
                                        <p:tgtEl>
                                          <p:spTgt spid="65"/>
                                        </p:tgtEl>
                                        <p:attrNameLst>
                                          <p:attrName>style.visibility</p:attrName>
                                        </p:attrNameLst>
                                      </p:cBhvr>
                                      <p:to>
                                        <p:strVal val="visible"/>
                                      </p:to>
                                    </p:set>
                                    <p:animEffect transition="in" filter="slide(fromLeft)">
                                      <p:cBhvr>
                                        <p:cTn id="164" dur="500"/>
                                        <p:tgtEl>
                                          <p:spTgt spid="65"/>
                                        </p:tgtEl>
                                      </p:cBhvr>
                                    </p:animEffect>
                                  </p:childTnLst>
                                </p:cTn>
                              </p:par>
                              <p:par>
                                <p:cTn id="165" presetID="10" presetClass="exit" presetSubtype="0" fill="hold" nodeType="withEffect">
                                  <p:stCondLst>
                                    <p:cond delay="0"/>
                                  </p:stCondLst>
                                  <p:childTnLst>
                                    <p:animEffect transition="out" filter="fade">
                                      <p:cBhvr>
                                        <p:cTn id="166" dur="500"/>
                                        <p:tgtEl>
                                          <p:spTgt spid="59"/>
                                        </p:tgtEl>
                                      </p:cBhvr>
                                    </p:animEffect>
                                    <p:set>
                                      <p:cBhvr>
                                        <p:cTn id="167" dur="1" fill="hold">
                                          <p:stCondLst>
                                            <p:cond delay="499"/>
                                          </p:stCondLst>
                                        </p:cTn>
                                        <p:tgtEl>
                                          <p:spTgt spid="59"/>
                                        </p:tgtEl>
                                        <p:attrNameLst>
                                          <p:attrName>style.visibility</p:attrName>
                                        </p:attrNameLst>
                                      </p:cBhvr>
                                      <p:to>
                                        <p:strVal val="hidden"/>
                                      </p:to>
                                    </p:set>
                                  </p:childTnLst>
                                </p:cTn>
                              </p:par>
                              <p:par>
                                <p:cTn id="168" presetID="10" presetClass="exit" presetSubtype="0" fill="hold" nodeType="withEffect">
                                  <p:stCondLst>
                                    <p:cond delay="0"/>
                                  </p:stCondLst>
                                  <p:childTnLst>
                                    <p:animEffect transition="out" filter="fade">
                                      <p:cBhvr>
                                        <p:cTn id="169" dur="500"/>
                                        <p:tgtEl>
                                          <p:spTgt spid="49"/>
                                        </p:tgtEl>
                                      </p:cBhvr>
                                    </p:animEffect>
                                    <p:set>
                                      <p:cBhvr>
                                        <p:cTn id="170" dur="1" fill="hold">
                                          <p:stCondLst>
                                            <p:cond delay="499"/>
                                          </p:stCondLst>
                                        </p:cTn>
                                        <p:tgtEl>
                                          <p:spTgt spid="49"/>
                                        </p:tgtEl>
                                        <p:attrNameLst>
                                          <p:attrName>style.visibility</p:attrName>
                                        </p:attrNameLst>
                                      </p:cBhvr>
                                      <p:to>
                                        <p:strVal val="hidden"/>
                                      </p:to>
                                    </p:set>
                                  </p:childTnLst>
                                </p:cTn>
                              </p:par>
                            </p:childTnLst>
                          </p:cTn>
                        </p:par>
                      </p:childTnLst>
                    </p:cTn>
                  </p:par>
                  <p:par>
                    <p:cTn id="171" fill="hold">
                      <p:stCondLst>
                        <p:cond delay="indefinite"/>
                      </p:stCondLst>
                      <p:childTnLst>
                        <p:par>
                          <p:cTn id="172" fill="hold">
                            <p:stCondLst>
                              <p:cond delay="0"/>
                            </p:stCondLst>
                            <p:childTnLst>
                              <p:par>
                                <p:cTn id="173" presetID="12" presetClass="entr" presetSubtype="4" fill="hold" nodeType="clickEffect">
                                  <p:stCondLst>
                                    <p:cond delay="0"/>
                                  </p:stCondLst>
                                  <p:childTnLst>
                                    <p:set>
                                      <p:cBhvr>
                                        <p:cTn id="174" dur="1" fill="hold">
                                          <p:stCondLst>
                                            <p:cond delay="0"/>
                                          </p:stCondLst>
                                        </p:cTn>
                                        <p:tgtEl>
                                          <p:spTgt spid="61"/>
                                        </p:tgtEl>
                                        <p:attrNameLst>
                                          <p:attrName>style.visibility</p:attrName>
                                        </p:attrNameLst>
                                      </p:cBhvr>
                                      <p:to>
                                        <p:strVal val="visible"/>
                                      </p:to>
                                    </p:set>
                                    <p:animEffect transition="in" filter="slide(fromBottom)">
                                      <p:cBhvr>
                                        <p:cTn id="175" dur="500"/>
                                        <p:tgtEl>
                                          <p:spTgt spid="61"/>
                                        </p:tgtEl>
                                      </p:cBhvr>
                                    </p:animEffect>
                                  </p:childTnLst>
                                </p:cTn>
                              </p:par>
                              <p:par>
                                <p:cTn id="176" presetID="10" presetClass="exit" presetSubtype="0" fill="hold" nodeType="withEffect">
                                  <p:stCondLst>
                                    <p:cond delay="0"/>
                                  </p:stCondLst>
                                  <p:childTnLst>
                                    <p:animEffect transition="out" filter="fade">
                                      <p:cBhvr>
                                        <p:cTn id="177" dur="500"/>
                                        <p:tgtEl>
                                          <p:spTgt spid="57"/>
                                        </p:tgtEl>
                                      </p:cBhvr>
                                    </p:animEffect>
                                    <p:set>
                                      <p:cBhvr>
                                        <p:cTn id="178" dur="1" fill="hold">
                                          <p:stCondLst>
                                            <p:cond delay="499"/>
                                          </p:stCondLst>
                                        </p:cTn>
                                        <p:tgtEl>
                                          <p:spTgt spid="57"/>
                                        </p:tgtEl>
                                        <p:attrNameLst>
                                          <p:attrName>style.visibility</p:attrName>
                                        </p:attrNameLst>
                                      </p:cBhvr>
                                      <p:to>
                                        <p:strVal val="hidden"/>
                                      </p:to>
                                    </p:set>
                                  </p:childTnLst>
                                </p:cTn>
                              </p:par>
                            </p:childTnLst>
                          </p:cTn>
                        </p:par>
                      </p:childTnLst>
                    </p:cTn>
                  </p:par>
                  <p:par>
                    <p:cTn id="179" fill="hold">
                      <p:stCondLst>
                        <p:cond delay="indefinite"/>
                      </p:stCondLst>
                      <p:childTnLst>
                        <p:par>
                          <p:cTn id="180" fill="hold">
                            <p:stCondLst>
                              <p:cond delay="0"/>
                            </p:stCondLst>
                            <p:childTnLst>
                              <p:par>
                                <p:cTn id="181" presetID="2" presetClass="entr" presetSubtype="4" fill="hold" grpId="0" nodeType="clickEffect">
                                  <p:stCondLst>
                                    <p:cond delay="0"/>
                                  </p:stCondLst>
                                  <p:childTnLst>
                                    <p:set>
                                      <p:cBhvr>
                                        <p:cTn id="182" dur="1" fill="hold">
                                          <p:stCondLst>
                                            <p:cond delay="0"/>
                                          </p:stCondLst>
                                        </p:cTn>
                                        <p:tgtEl>
                                          <p:spTgt spid="3">
                                            <p:txEl>
                                              <p:pRg st="0" end="0"/>
                                            </p:txEl>
                                          </p:spTgt>
                                        </p:tgtEl>
                                        <p:attrNameLst>
                                          <p:attrName>style.visibility</p:attrName>
                                        </p:attrNameLst>
                                      </p:cBhvr>
                                      <p:to>
                                        <p:strVal val="visible"/>
                                      </p:to>
                                    </p:set>
                                    <p:anim calcmode="lin" valueType="num">
                                      <p:cBhvr additive="base">
                                        <p:cTn id="18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5" fill="hold">
                      <p:stCondLst>
                        <p:cond delay="indefinite"/>
                      </p:stCondLst>
                      <p:childTnLst>
                        <p:par>
                          <p:cTn id="186" fill="hold">
                            <p:stCondLst>
                              <p:cond delay="0"/>
                            </p:stCondLst>
                            <p:childTnLst>
                              <p:par>
                                <p:cTn id="187" presetID="9" presetClass="entr" presetSubtype="0" fill="hold" grpId="0" nodeType="clickEffect">
                                  <p:stCondLst>
                                    <p:cond delay="0"/>
                                  </p:stCondLst>
                                  <p:childTnLst>
                                    <p:set>
                                      <p:cBhvr>
                                        <p:cTn id="188" dur="1" fill="hold">
                                          <p:stCondLst>
                                            <p:cond delay="0"/>
                                          </p:stCondLst>
                                        </p:cTn>
                                        <p:tgtEl>
                                          <p:spTgt spid="4"/>
                                        </p:tgtEl>
                                        <p:attrNameLst>
                                          <p:attrName>style.visibility</p:attrName>
                                        </p:attrNameLst>
                                      </p:cBhvr>
                                      <p:to>
                                        <p:strVal val="visible"/>
                                      </p:to>
                                    </p:set>
                                    <p:animEffect transition="in" filter="dissolve">
                                      <p:cBhvr>
                                        <p:cTn id="18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p:bldP spid="17" grpId="0"/>
      <p:bldP spid="19" grpId="0"/>
      <p:bldP spid="20" grpId="0"/>
      <p:bldP spid="21" grpId="0"/>
      <p:bldP spid="22" grpId="0"/>
      <p:bldP spid="29" grpId="0"/>
      <p:bldP spid="32" grpId="0"/>
      <p:bldP spid="44" grpId="0"/>
      <p:bldP spid="45" grpId="0"/>
      <p:bldP spid="39" grpId="0"/>
      <p:bldP spid="54" grpId="0"/>
      <p:bldP spid="5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需求升幅小於供給跌幅</a:t>
            </a:r>
            <a:endParaRPr lang="zh-TW" altLang="en-US" b="1" dirty="0">
              <a:solidFill>
                <a:srgbClr val="00CC00"/>
              </a:solidFill>
            </a:endParaRPr>
          </a:p>
        </p:txBody>
      </p:sp>
      <p:sp>
        <p:nvSpPr>
          <p:cNvPr id="3" name="內容版面配置區 2"/>
          <p:cNvSpPr>
            <a:spLocks noGrp="1"/>
          </p:cNvSpPr>
          <p:nvPr>
            <p:ph sz="quarter" idx="1"/>
          </p:nvPr>
        </p:nvSpPr>
        <p:spPr>
          <a:xfrm>
            <a:off x="457200" y="1285860"/>
            <a:ext cx="7467600" cy="5188092"/>
          </a:xfrm>
        </p:spPr>
        <p:txBody>
          <a:bodyPr/>
          <a:lstStyle/>
          <a:p>
            <a:r>
              <a:rPr lang="zh-TW" altLang="en-US" dirty="0" smtClean="0">
                <a:solidFill>
                  <a:srgbClr val="0000FF"/>
                </a:solidFill>
              </a:rPr>
              <a:t>需求升幅</a:t>
            </a:r>
            <a:r>
              <a:rPr lang="zh-TW" altLang="en-US" b="1" dirty="0" smtClean="0">
                <a:solidFill>
                  <a:srgbClr val="FF0000"/>
                </a:solidFill>
              </a:rPr>
              <a:t>小於</a:t>
            </a:r>
            <a:r>
              <a:rPr lang="zh-TW" altLang="en-US" dirty="0" smtClean="0">
                <a:solidFill>
                  <a:srgbClr val="0000FF"/>
                </a:solidFill>
              </a:rPr>
              <a:t>供給跌幅</a:t>
            </a:r>
            <a:r>
              <a:rPr lang="zh-TW" altLang="en-US" dirty="0" smtClean="0"/>
              <a:t>會使</a:t>
            </a:r>
            <a:r>
              <a:rPr lang="zh-TW" altLang="en-US" b="1" dirty="0" smtClean="0">
                <a:solidFill>
                  <a:srgbClr val="0000FF"/>
                </a:solidFill>
              </a:rPr>
              <a:t>交易量</a:t>
            </a:r>
            <a:r>
              <a:rPr lang="en-US" altLang="zh-TW" dirty="0" smtClean="0"/>
              <a:t>________</a:t>
            </a:r>
            <a:endParaRPr lang="zh-TW" altLang="en-US" dirty="0"/>
          </a:p>
        </p:txBody>
      </p:sp>
      <p:sp>
        <p:nvSpPr>
          <p:cNvPr id="4" name="文字方塊 3"/>
          <p:cNvSpPr txBox="1"/>
          <p:nvPr/>
        </p:nvSpPr>
        <p:spPr>
          <a:xfrm>
            <a:off x="5500694" y="1244582"/>
            <a:ext cx="800219" cy="461665"/>
          </a:xfrm>
          <a:prstGeom prst="rect">
            <a:avLst/>
          </a:prstGeom>
          <a:noFill/>
        </p:spPr>
        <p:txBody>
          <a:bodyPr wrap="none" rtlCol="0">
            <a:spAutoFit/>
          </a:bodyPr>
          <a:lstStyle/>
          <a:p>
            <a:r>
              <a:rPr lang="zh-TW" altLang="en-US" sz="2400" b="1" dirty="0" smtClean="0">
                <a:solidFill>
                  <a:srgbClr val="FF0000"/>
                </a:solidFill>
              </a:rPr>
              <a:t>下降</a:t>
            </a:r>
            <a:endParaRPr lang="zh-TW" altLang="en-US" sz="2400" b="1" dirty="0">
              <a:solidFill>
                <a:srgbClr val="FF0000"/>
              </a:solidFill>
            </a:endParaRPr>
          </a:p>
        </p:txBody>
      </p:sp>
      <p:cxnSp>
        <p:nvCxnSpPr>
          <p:cNvPr id="7" name="直線接點 6"/>
          <p:cNvCxnSpPr/>
          <p:nvPr/>
        </p:nvCxnSpPr>
        <p:spPr>
          <a:xfrm rot="5400000">
            <a:off x="-1071602" y="4500570"/>
            <a:ext cx="385765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857224" y="6429396"/>
            <a:ext cx="578647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V="1">
            <a:off x="1214414" y="2643182"/>
            <a:ext cx="4786346" cy="364333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214414" y="2786058"/>
            <a:ext cx="4143404" cy="350046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2285984" y="2571744"/>
            <a:ext cx="4000528" cy="3429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00034" y="2214554"/>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7" name="文字方塊 16"/>
          <p:cNvSpPr txBox="1"/>
          <p:nvPr/>
        </p:nvSpPr>
        <p:spPr>
          <a:xfrm>
            <a:off x="571472" y="6286520"/>
            <a:ext cx="312906" cy="369332"/>
          </a:xfrm>
          <a:prstGeom prst="rect">
            <a:avLst/>
          </a:prstGeom>
          <a:noFill/>
        </p:spPr>
        <p:txBody>
          <a:bodyPr wrap="none" rtlCol="0">
            <a:spAutoFit/>
          </a:bodyPr>
          <a:lstStyle/>
          <a:p>
            <a:r>
              <a:rPr lang="en-US" altLang="zh-TW" dirty="0" smtClean="0"/>
              <a:t>0</a:t>
            </a:r>
            <a:endParaRPr lang="zh-TW" altLang="en-US" dirty="0"/>
          </a:p>
        </p:txBody>
      </p:sp>
      <p:sp>
        <p:nvSpPr>
          <p:cNvPr id="19" name="文字方塊 18"/>
          <p:cNvSpPr txBox="1"/>
          <p:nvPr/>
        </p:nvSpPr>
        <p:spPr>
          <a:xfrm>
            <a:off x="6715140" y="6215082"/>
            <a:ext cx="646331" cy="369332"/>
          </a:xfrm>
          <a:prstGeom prst="rect">
            <a:avLst/>
          </a:prstGeom>
          <a:noFill/>
        </p:spPr>
        <p:txBody>
          <a:bodyPr wrap="none" rtlCol="0">
            <a:spAutoFit/>
          </a:bodyPr>
          <a:lstStyle/>
          <a:p>
            <a:r>
              <a:rPr lang="zh-TW" altLang="en-US" dirty="0" smtClean="0"/>
              <a:t>數量</a:t>
            </a:r>
            <a:endParaRPr lang="zh-TW" altLang="en-US" dirty="0"/>
          </a:p>
        </p:txBody>
      </p:sp>
      <p:sp>
        <p:nvSpPr>
          <p:cNvPr id="20" name="文字方塊 19"/>
          <p:cNvSpPr txBox="1"/>
          <p:nvPr/>
        </p:nvSpPr>
        <p:spPr>
          <a:xfrm>
            <a:off x="6143636" y="2285992"/>
            <a:ext cx="415498" cy="369332"/>
          </a:xfrm>
          <a:prstGeom prst="rect">
            <a:avLst/>
          </a:prstGeom>
          <a:noFill/>
        </p:spPr>
        <p:txBody>
          <a:bodyPr wrap="none" rtlCol="0">
            <a:spAutoFit/>
          </a:bodyPr>
          <a:lstStyle/>
          <a:p>
            <a:r>
              <a:rPr lang="en-US" altLang="zh-TW" dirty="0" smtClean="0"/>
              <a:t>S</a:t>
            </a:r>
            <a:r>
              <a:rPr lang="en-US" altLang="zh-TW" baseline="-25000" dirty="0" smtClean="0"/>
              <a:t>1</a:t>
            </a:r>
            <a:endParaRPr lang="zh-TW" altLang="en-US" baseline="-25000" dirty="0"/>
          </a:p>
        </p:txBody>
      </p:sp>
      <p:sp>
        <p:nvSpPr>
          <p:cNvPr id="21" name="文字方塊 20"/>
          <p:cNvSpPr txBox="1"/>
          <p:nvPr/>
        </p:nvSpPr>
        <p:spPr>
          <a:xfrm>
            <a:off x="4929190" y="6072206"/>
            <a:ext cx="449162" cy="369332"/>
          </a:xfrm>
          <a:prstGeom prst="rect">
            <a:avLst/>
          </a:prstGeom>
          <a:noFill/>
        </p:spPr>
        <p:txBody>
          <a:bodyPr wrap="none" rtlCol="0">
            <a:spAutoFit/>
          </a:bodyPr>
          <a:lstStyle/>
          <a:p>
            <a:r>
              <a:rPr lang="en-US" altLang="zh-TW" dirty="0" smtClean="0"/>
              <a:t>D</a:t>
            </a:r>
            <a:r>
              <a:rPr lang="en-US" altLang="zh-TW" baseline="-25000" dirty="0" smtClean="0"/>
              <a:t>1</a:t>
            </a:r>
            <a:endParaRPr lang="zh-TW" altLang="en-US" baseline="-25000" dirty="0"/>
          </a:p>
        </p:txBody>
      </p:sp>
      <p:sp>
        <p:nvSpPr>
          <p:cNvPr id="22" name="文字方塊 21"/>
          <p:cNvSpPr txBox="1"/>
          <p:nvPr/>
        </p:nvSpPr>
        <p:spPr>
          <a:xfrm>
            <a:off x="6286512" y="5715016"/>
            <a:ext cx="449162" cy="369332"/>
          </a:xfrm>
          <a:prstGeom prst="rect">
            <a:avLst/>
          </a:prstGeom>
          <a:noFill/>
        </p:spPr>
        <p:txBody>
          <a:bodyPr wrap="none" rtlCol="0">
            <a:spAutoFit/>
          </a:bodyPr>
          <a:lstStyle/>
          <a:p>
            <a:r>
              <a:rPr lang="en-US" altLang="zh-TW" dirty="0" smtClean="0"/>
              <a:t>D</a:t>
            </a:r>
            <a:r>
              <a:rPr lang="en-US" altLang="zh-TW" baseline="-25000" dirty="0" smtClean="0"/>
              <a:t>2</a:t>
            </a:r>
            <a:endParaRPr lang="zh-TW" altLang="en-US" baseline="-25000" dirty="0"/>
          </a:p>
        </p:txBody>
      </p:sp>
      <p:cxnSp>
        <p:nvCxnSpPr>
          <p:cNvPr id="28" name="直線接點 27"/>
          <p:cNvCxnSpPr/>
          <p:nvPr/>
        </p:nvCxnSpPr>
        <p:spPr>
          <a:xfrm rot="10800000">
            <a:off x="857224" y="4628932"/>
            <a:ext cx="257176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文字方塊 28"/>
          <p:cNvSpPr txBox="1"/>
          <p:nvPr/>
        </p:nvSpPr>
        <p:spPr>
          <a:xfrm>
            <a:off x="428596" y="4416990"/>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cxnSp>
        <p:nvCxnSpPr>
          <p:cNvPr id="31" name="直線接點 30"/>
          <p:cNvCxnSpPr/>
          <p:nvPr/>
        </p:nvCxnSpPr>
        <p:spPr>
          <a:xfrm rot="5400000">
            <a:off x="2536017" y="5536421"/>
            <a:ext cx="178595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文字方塊 31"/>
          <p:cNvSpPr txBox="1"/>
          <p:nvPr/>
        </p:nvSpPr>
        <p:spPr>
          <a:xfrm>
            <a:off x="3214678" y="638698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34" name="直線單箭頭接點 33"/>
          <p:cNvCxnSpPr/>
          <p:nvPr/>
        </p:nvCxnSpPr>
        <p:spPr>
          <a:xfrm rot="10800000">
            <a:off x="1214414" y="4929198"/>
            <a:ext cx="142876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p:nvPr/>
        </p:nvCxnSpPr>
        <p:spPr>
          <a:xfrm rot="10800000">
            <a:off x="3857620" y="2571744"/>
            <a:ext cx="164307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428596" y="3845486"/>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45" name="文字方塊 44"/>
          <p:cNvSpPr txBox="1"/>
          <p:nvPr/>
        </p:nvSpPr>
        <p:spPr>
          <a:xfrm>
            <a:off x="3857620" y="6388118"/>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cxnSp>
        <p:nvCxnSpPr>
          <p:cNvPr id="47" name="直線單箭頭接點 46"/>
          <p:cNvCxnSpPr>
            <a:stCxn id="29" idx="0"/>
            <a:endCxn id="44" idx="2"/>
          </p:cNvCxnSpPr>
          <p:nvPr/>
        </p:nvCxnSpPr>
        <p:spPr>
          <a:xfrm rot="5400000" flipH="1" flipV="1">
            <a:off x="539267" y="4315904"/>
            <a:ext cx="20217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a:stCxn id="45" idx="1"/>
          </p:cNvCxnSpPr>
          <p:nvPr/>
        </p:nvCxnSpPr>
        <p:spPr>
          <a:xfrm rot="10800000" flipV="1">
            <a:off x="3000364" y="6572784"/>
            <a:ext cx="857256" cy="1225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V="1">
            <a:off x="928662" y="2143116"/>
            <a:ext cx="3214710" cy="242889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單箭頭接點 36"/>
          <p:cNvCxnSpPr/>
          <p:nvPr/>
        </p:nvCxnSpPr>
        <p:spPr>
          <a:xfrm>
            <a:off x="5500694" y="6072206"/>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單箭頭接點 37"/>
          <p:cNvCxnSpPr/>
          <p:nvPr/>
        </p:nvCxnSpPr>
        <p:spPr>
          <a:xfrm>
            <a:off x="1714480" y="2857496"/>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文字方塊 38"/>
          <p:cNvSpPr txBox="1"/>
          <p:nvPr/>
        </p:nvSpPr>
        <p:spPr>
          <a:xfrm>
            <a:off x="4286248" y="1928802"/>
            <a:ext cx="415498" cy="369332"/>
          </a:xfrm>
          <a:prstGeom prst="rect">
            <a:avLst/>
          </a:prstGeom>
          <a:noFill/>
        </p:spPr>
        <p:txBody>
          <a:bodyPr wrap="none" rtlCol="0">
            <a:spAutoFit/>
          </a:bodyPr>
          <a:lstStyle/>
          <a:p>
            <a:r>
              <a:rPr lang="en-US" altLang="zh-TW" dirty="0" smtClean="0"/>
              <a:t>S</a:t>
            </a:r>
            <a:r>
              <a:rPr lang="en-US" altLang="zh-TW" baseline="-25000" dirty="0" smtClean="0"/>
              <a:t>2</a:t>
            </a:r>
            <a:endParaRPr lang="zh-TW" altLang="en-US" baseline="-25000" dirty="0"/>
          </a:p>
        </p:txBody>
      </p:sp>
      <p:cxnSp>
        <p:nvCxnSpPr>
          <p:cNvPr id="51" name="直線接點 50"/>
          <p:cNvCxnSpPr/>
          <p:nvPr/>
        </p:nvCxnSpPr>
        <p:spPr>
          <a:xfrm rot="5400000">
            <a:off x="2929720" y="5286388"/>
            <a:ext cx="228601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文字方塊 53"/>
          <p:cNvSpPr txBox="1"/>
          <p:nvPr/>
        </p:nvSpPr>
        <p:spPr>
          <a:xfrm>
            <a:off x="428596" y="2857496"/>
            <a:ext cx="423514" cy="369332"/>
          </a:xfrm>
          <a:prstGeom prst="rect">
            <a:avLst/>
          </a:prstGeom>
          <a:noFill/>
        </p:spPr>
        <p:txBody>
          <a:bodyPr wrap="none" rtlCol="0">
            <a:spAutoFit/>
          </a:bodyPr>
          <a:lstStyle/>
          <a:p>
            <a:r>
              <a:rPr lang="en-US" altLang="zh-TW" dirty="0" smtClean="0"/>
              <a:t>P</a:t>
            </a:r>
            <a:r>
              <a:rPr lang="en-US" altLang="zh-TW" baseline="-25000" dirty="0" smtClean="0"/>
              <a:t>3</a:t>
            </a:r>
            <a:endParaRPr lang="zh-TW" altLang="en-US" baseline="-25000" dirty="0"/>
          </a:p>
        </p:txBody>
      </p:sp>
      <p:sp>
        <p:nvSpPr>
          <p:cNvPr id="55" name="文字方塊 54"/>
          <p:cNvSpPr txBox="1"/>
          <p:nvPr/>
        </p:nvSpPr>
        <p:spPr>
          <a:xfrm>
            <a:off x="2643174" y="6400368"/>
            <a:ext cx="449162" cy="369332"/>
          </a:xfrm>
          <a:prstGeom prst="rect">
            <a:avLst/>
          </a:prstGeom>
          <a:noFill/>
        </p:spPr>
        <p:txBody>
          <a:bodyPr wrap="none" rtlCol="0">
            <a:spAutoFit/>
          </a:bodyPr>
          <a:lstStyle/>
          <a:p>
            <a:r>
              <a:rPr lang="en-US" altLang="zh-TW" dirty="0" smtClean="0"/>
              <a:t>Q</a:t>
            </a:r>
            <a:r>
              <a:rPr lang="en-US" altLang="zh-TW" baseline="-25000" dirty="0" smtClean="0"/>
              <a:t>3</a:t>
            </a:r>
            <a:endParaRPr lang="zh-TW" altLang="en-US" baseline="-25000" dirty="0"/>
          </a:p>
        </p:txBody>
      </p:sp>
      <p:cxnSp>
        <p:nvCxnSpPr>
          <p:cNvPr id="57" name="直線單箭頭接點 56"/>
          <p:cNvCxnSpPr/>
          <p:nvPr/>
        </p:nvCxnSpPr>
        <p:spPr>
          <a:xfrm rot="5400000" flipH="1" flipV="1">
            <a:off x="322235" y="3535363"/>
            <a:ext cx="642941" cy="1587"/>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單箭頭接點 58"/>
          <p:cNvCxnSpPr/>
          <p:nvPr/>
        </p:nvCxnSpPr>
        <p:spPr>
          <a:xfrm>
            <a:off x="3571868" y="6572272"/>
            <a:ext cx="35719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1" name="直線單箭頭接點 60"/>
          <p:cNvCxnSpPr/>
          <p:nvPr/>
        </p:nvCxnSpPr>
        <p:spPr>
          <a:xfrm rot="16200000" flipV="1">
            <a:off x="762" y="3814424"/>
            <a:ext cx="128588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5" name="直線單箭頭接點 64"/>
          <p:cNvCxnSpPr/>
          <p:nvPr/>
        </p:nvCxnSpPr>
        <p:spPr>
          <a:xfrm rot="10800000">
            <a:off x="2914412" y="6572272"/>
            <a:ext cx="428628"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接點 61"/>
          <p:cNvCxnSpPr/>
          <p:nvPr/>
        </p:nvCxnSpPr>
        <p:spPr>
          <a:xfrm rot="10800000">
            <a:off x="852110" y="4113732"/>
            <a:ext cx="3219824" cy="151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接點 69"/>
          <p:cNvCxnSpPr/>
          <p:nvPr/>
        </p:nvCxnSpPr>
        <p:spPr>
          <a:xfrm rot="10800000">
            <a:off x="862412" y="3071810"/>
            <a:ext cx="2052000" cy="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接點 75"/>
          <p:cNvCxnSpPr/>
          <p:nvPr/>
        </p:nvCxnSpPr>
        <p:spPr>
          <a:xfrm rot="5400000">
            <a:off x="1213310" y="4745016"/>
            <a:ext cx="3348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34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dissolve">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8" fill="hold"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slide(fromLeft)">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1"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slide(fromTop)">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dissolve">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8" fill="hold" nodeType="click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slide(fromLeft)">
                                      <p:cBhvr>
                                        <p:cTn id="65" dur="500"/>
                                        <p:tgtEl>
                                          <p:spTgt spid="37"/>
                                        </p:tgtEl>
                                      </p:cBhvr>
                                    </p:animEffect>
                                  </p:childTnLst>
                                </p:cTn>
                              </p:par>
                              <p:par>
                                <p:cTn id="66" presetID="12" presetClass="entr" presetSubtype="8" fill="hold"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slide(fromLeft)">
                                      <p:cBhvr>
                                        <p:cTn id="68" dur="500"/>
                                        <p:tgtEl>
                                          <p:spTgt spid="38"/>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dissolve">
                                      <p:cBhvr>
                                        <p:cTn id="73" dur="500"/>
                                        <p:tgtEl>
                                          <p:spTgt spid="15"/>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dissolve">
                                      <p:cBhvr>
                                        <p:cTn id="76" dur="500"/>
                                        <p:tgtEl>
                                          <p:spTgt spid="22"/>
                                        </p:tgtEl>
                                      </p:cBhvr>
                                    </p:animEffect>
                                  </p:childTnLst>
                                </p:cTn>
                              </p:par>
                            </p:childTnLst>
                          </p:cTn>
                        </p:par>
                      </p:childTnLst>
                    </p:cTn>
                  </p:par>
                  <p:par>
                    <p:cTn id="77" fill="hold">
                      <p:stCondLst>
                        <p:cond delay="indefinite"/>
                      </p:stCondLst>
                      <p:childTnLst>
                        <p:par>
                          <p:cTn id="78" fill="hold">
                            <p:stCondLst>
                              <p:cond delay="0"/>
                            </p:stCondLst>
                            <p:childTnLst>
                              <p:par>
                                <p:cTn id="79" presetID="12" presetClass="entr" presetSubtype="4" fill="hold" nodeType="clickEffect">
                                  <p:stCondLst>
                                    <p:cond delay="0"/>
                                  </p:stCondLst>
                                  <p:childTnLst>
                                    <p:set>
                                      <p:cBhvr>
                                        <p:cTn id="80" dur="1" fill="hold">
                                          <p:stCondLst>
                                            <p:cond delay="0"/>
                                          </p:stCondLst>
                                        </p:cTn>
                                        <p:tgtEl>
                                          <p:spTgt spid="47"/>
                                        </p:tgtEl>
                                        <p:attrNameLst>
                                          <p:attrName>style.visibility</p:attrName>
                                        </p:attrNameLst>
                                      </p:cBhvr>
                                      <p:to>
                                        <p:strVal val="visible"/>
                                      </p:to>
                                    </p:set>
                                    <p:animEffect transition="in" filter="slide(fromBottom)">
                                      <p:cBhvr>
                                        <p:cTn id="81" dur="500"/>
                                        <p:tgtEl>
                                          <p:spTgt spid="47"/>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dissolve">
                                      <p:cBhvr>
                                        <p:cTn id="86" dur="500"/>
                                        <p:tgtEl>
                                          <p:spTgt spid="44"/>
                                        </p:tgtEl>
                                      </p:cBhvr>
                                    </p:animEffect>
                                  </p:childTnLst>
                                </p:cTn>
                              </p:par>
                            </p:childTnLst>
                          </p:cTn>
                        </p:par>
                      </p:childTnLst>
                    </p:cTn>
                  </p:par>
                  <p:par>
                    <p:cTn id="87" fill="hold">
                      <p:stCondLst>
                        <p:cond delay="indefinite"/>
                      </p:stCondLst>
                      <p:childTnLst>
                        <p:par>
                          <p:cTn id="88" fill="hold">
                            <p:stCondLst>
                              <p:cond delay="0"/>
                            </p:stCondLst>
                            <p:childTnLst>
                              <p:par>
                                <p:cTn id="89" presetID="12" presetClass="entr" presetSubtype="8" fill="hold" nodeType="click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slide(fromLeft)">
                                      <p:cBhvr>
                                        <p:cTn id="91" dur="500"/>
                                        <p:tgtEl>
                                          <p:spTgt spid="62"/>
                                        </p:tgtEl>
                                      </p:cBhvr>
                                    </p:animEffect>
                                  </p:childTnLst>
                                </p:cTn>
                              </p:par>
                            </p:childTnLst>
                          </p:cTn>
                        </p:par>
                      </p:childTnLst>
                    </p:cTn>
                  </p:par>
                  <p:par>
                    <p:cTn id="92" fill="hold">
                      <p:stCondLst>
                        <p:cond delay="indefinite"/>
                      </p:stCondLst>
                      <p:childTnLst>
                        <p:par>
                          <p:cTn id="93" fill="hold">
                            <p:stCondLst>
                              <p:cond delay="0"/>
                            </p:stCondLst>
                            <p:childTnLst>
                              <p:par>
                                <p:cTn id="94" presetID="12" presetClass="entr" presetSubtype="1" fill="hold" nodeType="click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slide(fromTop)">
                                      <p:cBhvr>
                                        <p:cTn id="96" dur="500"/>
                                        <p:tgtEl>
                                          <p:spTgt spid="51"/>
                                        </p:tgtEl>
                                      </p:cBhvr>
                                    </p:animEffect>
                                  </p:childTnLst>
                                </p:cTn>
                              </p:par>
                            </p:childTnLst>
                          </p:cTn>
                        </p:par>
                      </p:childTnLst>
                    </p:cTn>
                  </p:par>
                  <p:par>
                    <p:cTn id="97" fill="hold">
                      <p:stCondLst>
                        <p:cond delay="indefinite"/>
                      </p:stCondLst>
                      <p:childTnLst>
                        <p:par>
                          <p:cTn id="98" fill="hold">
                            <p:stCondLst>
                              <p:cond delay="0"/>
                            </p:stCondLst>
                            <p:childTnLst>
                              <p:par>
                                <p:cTn id="99" presetID="12" presetClass="entr" presetSubtype="8" fill="hold" nodeType="clickEffect">
                                  <p:stCondLst>
                                    <p:cond delay="0"/>
                                  </p:stCondLst>
                                  <p:childTnLst>
                                    <p:set>
                                      <p:cBhvr>
                                        <p:cTn id="100" dur="1" fill="hold">
                                          <p:stCondLst>
                                            <p:cond delay="0"/>
                                          </p:stCondLst>
                                        </p:cTn>
                                        <p:tgtEl>
                                          <p:spTgt spid="59"/>
                                        </p:tgtEl>
                                        <p:attrNameLst>
                                          <p:attrName>style.visibility</p:attrName>
                                        </p:attrNameLst>
                                      </p:cBhvr>
                                      <p:to>
                                        <p:strVal val="visible"/>
                                      </p:to>
                                    </p:set>
                                    <p:animEffect transition="in" filter="slide(fromLeft)">
                                      <p:cBhvr>
                                        <p:cTn id="101" dur="500"/>
                                        <p:tgtEl>
                                          <p:spTgt spid="59"/>
                                        </p:tgtEl>
                                      </p:cBhvr>
                                    </p:animEffect>
                                  </p:childTnLst>
                                </p:cTn>
                              </p:par>
                            </p:childTnLst>
                          </p:cTn>
                        </p:par>
                      </p:childTnLst>
                    </p:cTn>
                  </p:par>
                  <p:par>
                    <p:cTn id="102" fill="hold">
                      <p:stCondLst>
                        <p:cond delay="indefinite"/>
                      </p:stCondLst>
                      <p:childTnLst>
                        <p:par>
                          <p:cTn id="103" fill="hold">
                            <p:stCondLst>
                              <p:cond delay="0"/>
                            </p:stCondLst>
                            <p:childTnLst>
                              <p:par>
                                <p:cTn id="104" presetID="9" presetClass="entr" presetSubtype="0" fill="hold" grpId="0" nodeType="clickEffect">
                                  <p:stCondLst>
                                    <p:cond delay="0"/>
                                  </p:stCondLst>
                                  <p:childTnLst>
                                    <p:set>
                                      <p:cBhvr>
                                        <p:cTn id="105" dur="1" fill="hold">
                                          <p:stCondLst>
                                            <p:cond delay="0"/>
                                          </p:stCondLst>
                                        </p:cTn>
                                        <p:tgtEl>
                                          <p:spTgt spid="45"/>
                                        </p:tgtEl>
                                        <p:attrNameLst>
                                          <p:attrName>style.visibility</p:attrName>
                                        </p:attrNameLst>
                                      </p:cBhvr>
                                      <p:to>
                                        <p:strVal val="visible"/>
                                      </p:to>
                                    </p:set>
                                    <p:animEffect transition="in" filter="dissolve">
                                      <p:cBhvr>
                                        <p:cTn id="106" dur="500"/>
                                        <p:tgtEl>
                                          <p:spTgt spid="45"/>
                                        </p:tgtEl>
                                      </p:cBhvr>
                                    </p:animEffect>
                                  </p:childTnLst>
                                </p:cTn>
                              </p:par>
                            </p:childTnLst>
                          </p:cTn>
                        </p:par>
                      </p:childTnLst>
                    </p:cTn>
                  </p:par>
                  <p:par>
                    <p:cTn id="107" fill="hold">
                      <p:stCondLst>
                        <p:cond delay="indefinite"/>
                      </p:stCondLst>
                      <p:childTnLst>
                        <p:par>
                          <p:cTn id="108" fill="hold">
                            <p:stCondLst>
                              <p:cond delay="0"/>
                            </p:stCondLst>
                            <p:childTnLst>
                              <p:par>
                                <p:cTn id="109" presetID="12" presetClass="entr" presetSubtype="2" fill="hold" nodeType="clickEffect">
                                  <p:stCondLst>
                                    <p:cond delay="0"/>
                                  </p:stCondLst>
                                  <p:childTnLst>
                                    <p:set>
                                      <p:cBhvr>
                                        <p:cTn id="110" dur="1" fill="hold">
                                          <p:stCondLst>
                                            <p:cond delay="0"/>
                                          </p:stCondLst>
                                        </p:cTn>
                                        <p:tgtEl>
                                          <p:spTgt spid="36"/>
                                        </p:tgtEl>
                                        <p:attrNameLst>
                                          <p:attrName>style.visibility</p:attrName>
                                        </p:attrNameLst>
                                      </p:cBhvr>
                                      <p:to>
                                        <p:strVal val="visible"/>
                                      </p:to>
                                    </p:set>
                                    <p:animEffect transition="in" filter="slide(fromRight)">
                                      <p:cBhvr>
                                        <p:cTn id="111" dur="500"/>
                                        <p:tgtEl>
                                          <p:spTgt spid="36"/>
                                        </p:tgtEl>
                                      </p:cBhvr>
                                    </p:animEffect>
                                  </p:childTnLst>
                                </p:cTn>
                              </p:par>
                              <p:par>
                                <p:cTn id="112" presetID="12" presetClass="entr" presetSubtype="2" fill="hold" nodeType="withEffect">
                                  <p:stCondLst>
                                    <p:cond delay="0"/>
                                  </p:stCondLst>
                                  <p:childTnLst>
                                    <p:set>
                                      <p:cBhvr>
                                        <p:cTn id="113" dur="1" fill="hold">
                                          <p:stCondLst>
                                            <p:cond delay="0"/>
                                          </p:stCondLst>
                                        </p:cTn>
                                        <p:tgtEl>
                                          <p:spTgt spid="34"/>
                                        </p:tgtEl>
                                        <p:attrNameLst>
                                          <p:attrName>style.visibility</p:attrName>
                                        </p:attrNameLst>
                                      </p:cBhvr>
                                      <p:to>
                                        <p:strVal val="visible"/>
                                      </p:to>
                                    </p:set>
                                    <p:animEffect transition="in" filter="slide(fromRight)">
                                      <p:cBhvr>
                                        <p:cTn id="114" dur="500"/>
                                        <p:tgtEl>
                                          <p:spTgt spid="34"/>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nodeType="clickEffect">
                                  <p:stCondLst>
                                    <p:cond delay="0"/>
                                  </p:stCondLst>
                                  <p:childTnLst>
                                    <p:set>
                                      <p:cBhvr>
                                        <p:cTn id="118" dur="1" fill="hold">
                                          <p:stCondLst>
                                            <p:cond delay="0"/>
                                          </p:stCondLst>
                                        </p:cTn>
                                        <p:tgtEl>
                                          <p:spTgt spid="33"/>
                                        </p:tgtEl>
                                        <p:attrNameLst>
                                          <p:attrName>style.visibility</p:attrName>
                                        </p:attrNameLst>
                                      </p:cBhvr>
                                      <p:to>
                                        <p:strVal val="visible"/>
                                      </p:to>
                                    </p:set>
                                    <p:animEffect transition="in" filter="dissolve">
                                      <p:cBhvr>
                                        <p:cTn id="119" dur="500"/>
                                        <p:tgtEl>
                                          <p:spTgt spid="33"/>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39"/>
                                        </p:tgtEl>
                                        <p:attrNameLst>
                                          <p:attrName>style.visibility</p:attrName>
                                        </p:attrNameLst>
                                      </p:cBhvr>
                                      <p:to>
                                        <p:strVal val="visible"/>
                                      </p:to>
                                    </p:set>
                                    <p:animEffect transition="in" filter="dissolve">
                                      <p:cBhvr>
                                        <p:cTn id="122" dur="500"/>
                                        <p:tgtEl>
                                          <p:spTgt spid="39"/>
                                        </p:tgtEl>
                                      </p:cBhvr>
                                    </p:animEffect>
                                  </p:childTnLst>
                                </p:cTn>
                              </p:par>
                            </p:childTnLst>
                          </p:cTn>
                        </p:par>
                      </p:childTnLst>
                    </p:cTn>
                  </p:par>
                  <p:par>
                    <p:cTn id="123" fill="hold">
                      <p:stCondLst>
                        <p:cond delay="indefinite"/>
                      </p:stCondLst>
                      <p:childTnLst>
                        <p:par>
                          <p:cTn id="124" fill="hold">
                            <p:stCondLst>
                              <p:cond delay="0"/>
                            </p:stCondLst>
                            <p:childTnLst>
                              <p:par>
                                <p:cTn id="125" presetID="12" presetClass="entr" presetSubtype="4" fill="hold" nodeType="click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slide(fromBottom)">
                                      <p:cBhvr>
                                        <p:cTn id="127" dur="500"/>
                                        <p:tgtEl>
                                          <p:spTgt spid="57"/>
                                        </p:tgtEl>
                                      </p:cBhvr>
                                    </p:animEffect>
                                  </p:childTnLst>
                                </p:cTn>
                              </p:par>
                              <p:par>
                                <p:cTn id="128" presetID="10" presetClass="exit" presetSubtype="0" fill="hold" nodeType="withEffect">
                                  <p:stCondLst>
                                    <p:cond delay="0"/>
                                  </p:stCondLst>
                                  <p:childTnLst>
                                    <p:animEffect transition="out" filter="fade">
                                      <p:cBhvr>
                                        <p:cTn id="129" dur="500"/>
                                        <p:tgtEl>
                                          <p:spTgt spid="47"/>
                                        </p:tgtEl>
                                      </p:cBhvr>
                                    </p:animEffect>
                                    <p:set>
                                      <p:cBhvr>
                                        <p:cTn id="130" dur="1" fill="hold">
                                          <p:stCondLst>
                                            <p:cond delay="499"/>
                                          </p:stCondLst>
                                        </p:cTn>
                                        <p:tgtEl>
                                          <p:spTgt spid="47"/>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grpId="0" nodeType="clickEffect">
                                  <p:stCondLst>
                                    <p:cond delay="0"/>
                                  </p:stCondLst>
                                  <p:childTnLst>
                                    <p:set>
                                      <p:cBhvr>
                                        <p:cTn id="134" dur="1" fill="hold">
                                          <p:stCondLst>
                                            <p:cond delay="0"/>
                                          </p:stCondLst>
                                        </p:cTn>
                                        <p:tgtEl>
                                          <p:spTgt spid="54"/>
                                        </p:tgtEl>
                                        <p:attrNameLst>
                                          <p:attrName>style.visibility</p:attrName>
                                        </p:attrNameLst>
                                      </p:cBhvr>
                                      <p:to>
                                        <p:strVal val="visible"/>
                                      </p:to>
                                    </p:set>
                                    <p:animEffect transition="in" filter="dissolve">
                                      <p:cBhvr>
                                        <p:cTn id="135" dur="500"/>
                                        <p:tgtEl>
                                          <p:spTgt spid="54"/>
                                        </p:tgtEl>
                                      </p:cBhvr>
                                    </p:animEffect>
                                  </p:childTnLst>
                                </p:cTn>
                              </p:par>
                            </p:childTnLst>
                          </p:cTn>
                        </p:par>
                      </p:childTnLst>
                    </p:cTn>
                  </p:par>
                  <p:par>
                    <p:cTn id="136" fill="hold">
                      <p:stCondLst>
                        <p:cond delay="indefinite"/>
                      </p:stCondLst>
                      <p:childTnLst>
                        <p:par>
                          <p:cTn id="137" fill="hold">
                            <p:stCondLst>
                              <p:cond delay="0"/>
                            </p:stCondLst>
                            <p:childTnLst>
                              <p:par>
                                <p:cTn id="138" presetID="12" presetClass="entr" presetSubtype="8" fill="hold" nodeType="clickEffect">
                                  <p:stCondLst>
                                    <p:cond delay="0"/>
                                  </p:stCondLst>
                                  <p:childTnLst>
                                    <p:set>
                                      <p:cBhvr>
                                        <p:cTn id="139" dur="1" fill="hold">
                                          <p:stCondLst>
                                            <p:cond delay="0"/>
                                          </p:stCondLst>
                                        </p:cTn>
                                        <p:tgtEl>
                                          <p:spTgt spid="70"/>
                                        </p:tgtEl>
                                        <p:attrNameLst>
                                          <p:attrName>style.visibility</p:attrName>
                                        </p:attrNameLst>
                                      </p:cBhvr>
                                      <p:to>
                                        <p:strVal val="visible"/>
                                      </p:to>
                                    </p:set>
                                    <p:animEffect transition="in" filter="slide(fromLeft)">
                                      <p:cBhvr>
                                        <p:cTn id="140" dur="500"/>
                                        <p:tgtEl>
                                          <p:spTgt spid="70"/>
                                        </p:tgtEl>
                                      </p:cBhvr>
                                    </p:animEffect>
                                  </p:childTnLst>
                                </p:cTn>
                              </p:par>
                            </p:childTnLst>
                          </p:cTn>
                        </p:par>
                      </p:childTnLst>
                    </p:cTn>
                  </p:par>
                  <p:par>
                    <p:cTn id="141" fill="hold">
                      <p:stCondLst>
                        <p:cond delay="indefinite"/>
                      </p:stCondLst>
                      <p:childTnLst>
                        <p:par>
                          <p:cTn id="142" fill="hold">
                            <p:stCondLst>
                              <p:cond delay="0"/>
                            </p:stCondLst>
                            <p:childTnLst>
                              <p:par>
                                <p:cTn id="143" presetID="12" presetClass="entr" presetSubtype="1" fill="hold" nodeType="clickEffect">
                                  <p:stCondLst>
                                    <p:cond delay="0"/>
                                  </p:stCondLst>
                                  <p:childTnLst>
                                    <p:set>
                                      <p:cBhvr>
                                        <p:cTn id="144" dur="1" fill="hold">
                                          <p:stCondLst>
                                            <p:cond delay="0"/>
                                          </p:stCondLst>
                                        </p:cTn>
                                        <p:tgtEl>
                                          <p:spTgt spid="76"/>
                                        </p:tgtEl>
                                        <p:attrNameLst>
                                          <p:attrName>style.visibility</p:attrName>
                                        </p:attrNameLst>
                                      </p:cBhvr>
                                      <p:to>
                                        <p:strVal val="visible"/>
                                      </p:to>
                                    </p:set>
                                    <p:animEffect transition="in" filter="slide(fromTop)">
                                      <p:cBhvr>
                                        <p:cTn id="145" dur="500"/>
                                        <p:tgtEl>
                                          <p:spTgt spid="76"/>
                                        </p:tgtEl>
                                      </p:cBhvr>
                                    </p:animEffect>
                                  </p:childTnLst>
                                </p:cTn>
                              </p:par>
                            </p:childTnLst>
                          </p:cTn>
                        </p:par>
                      </p:childTnLst>
                    </p:cTn>
                  </p:par>
                  <p:par>
                    <p:cTn id="146" fill="hold">
                      <p:stCondLst>
                        <p:cond delay="indefinite"/>
                      </p:stCondLst>
                      <p:childTnLst>
                        <p:par>
                          <p:cTn id="147" fill="hold">
                            <p:stCondLst>
                              <p:cond delay="0"/>
                            </p:stCondLst>
                            <p:childTnLst>
                              <p:par>
                                <p:cTn id="148" presetID="12" presetClass="entr" presetSubtype="2" fill="hold" nodeType="clickEffect">
                                  <p:stCondLst>
                                    <p:cond delay="0"/>
                                  </p:stCondLst>
                                  <p:childTnLst>
                                    <p:set>
                                      <p:cBhvr>
                                        <p:cTn id="149" dur="1" fill="hold">
                                          <p:stCondLst>
                                            <p:cond delay="0"/>
                                          </p:stCondLst>
                                        </p:cTn>
                                        <p:tgtEl>
                                          <p:spTgt spid="49"/>
                                        </p:tgtEl>
                                        <p:attrNameLst>
                                          <p:attrName>style.visibility</p:attrName>
                                        </p:attrNameLst>
                                      </p:cBhvr>
                                      <p:to>
                                        <p:strVal val="visible"/>
                                      </p:to>
                                    </p:set>
                                    <p:animEffect transition="in" filter="slide(fromRight)">
                                      <p:cBhvr>
                                        <p:cTn id="150" dur="500"/>
                                        <p:tgtEl>
                                          <p:spTgt spid="49"/>
                                        </p:tgtEl>
                                      </p:cBhvr>
                                    </p:animEffect>
                                  </p:childTnLst>
                                </p:cTn>
                              </p:par>
                              <p:par>
                                <p:cTn id="151" presetID="10" presetClass="exit" presetSubtype="0" fill="hold" nodeType="withEffect">
                                  <p:stCondLst>
                                    <p:cond delay="0"/>
                                  </p:stCondLst>
                                  <p:childTnLst>
                                    <p:animEffect transition="out" filter="fade">
                                      <p:cBhvr>
                                        <p:cTn id="152" dur="500"/>
                                        <p:tgtEl>
                                          <p:spTgt spid="59"/>
                                        </p:tgtEl>
                                      </p:cBhvr>
                                    </p:animEffect>
                                    <p:set>
                                      <p:cBhvr>
                                        <p:cTn id="153" dur="1" fill="hold">
                                          <p:stCondLst>
                                            <p:cond delay="499"/>
                                          </p:stCondLst>
                                        </p:cTn>
                                        <p:tgtEl>
                                          <p:spTgt spid="59"/>
                                        </p:tgtEl>
                                        <p:attrNameLst>
                                          <p:attrName>style.visibility</p:attrName>
                                        </p:attrNameLst>
                                      </p:cBhvr>
                                      <p:to>
                                        <p:strVal val="hidden"/>
                                      </p:to>
                                    </p:set>
                                  </p:childTnLst>
                                </p:cTn>
                              </p:par>
                            </p:childTnLst>
                          </p:cTn>
                        </p:par>
                      </p:childTnLst>
                    </p:cTn>
                  </p:par>
                  <p:par>
                    <p:cTn id="154" fill="hold">
                      <p:stCondLst>
                        <p:cond delay="indefinite"/>
                      </p:stCondLst>
                      <p:childTnLst>
                        <p:par>
                          <p:cTn id="155" fill="hold">
                            <p:stCondLst>
                              <p:cond delay="0"/>
                            </p:stCondLst>
                            <p:childTnLst>
                              <p:par>
                                <p:cTn id="156" presetID="9" presetClass="entr" presetSubtype="0" fill="hold" grpId="0" nodeType="clickEffect">
                                  <p:stCondLst>
                                    <p:cond delay="0"/>
                                  </p:stCondLst>
                                  <p:childTnLst>
                                    <p:set>
                                      <p:cBhvr>
                                        <p:cTn id="157" dur="1" fill="hold">
                                          <p:stCondLst>
                                            <p:cond delay="0"/>
                                          </p:stCondLst>
                                        </p:cTn>
                                        <p:tgtEl>
                                          <p:spTgt spid="55"/>
                                        </p:tgtEl>
                                        <p:attrNameLst>
                                          <p:attrName>style.visibility</p:attrName>
                                        </p:attrNameLst>
                                      </p:cBhvr>
                                      <p:to>
                                        <p:strVal val="visible"/>
                                      </p:to>
                                    </p:set>
                                    <p:animEffect transition="in" filter="dissolve">
                                      <p:cBhvr>
                                        <p:cTn id="158" dur="500"/>
                                        <p:tgtEl>
                                          <p:spTgt spid="55"/>
                                        </p:tgtEl>
                                      </p:cBhvr>
                                    </p:animEffect>
                                  </p:childTnLst>
                                </p:cTn>
                              </p:par>
                            </p:childTnLst>
                          </p:cTn>
                        </p:par>
                      </p:childTnLst>
                    </p:cTn>
                  </p:par>
                  <p:par>
                    <p:cTn id="159" fill="hold">
                      <p:stCondLst>
                        <p:cond delay="indefinite"/>
                      </p:stCondLst>
                      <p:childTnLst>
                        <p:par>
                          <p:cTn id="160" fill="hold">
                            <p:stCondLst>
                              <p:cond delay="0"/>
                            </p:stCondLst>
                            <p:childTnLst>
                              <p:par>
                                <p:cTn id="161" presetID="12" presetClass="entr" presetSubtype="4" fill="hold" nodeType="clickEffect">
                                  <p:stCondLst>
                                    <p:cond delay="0"/>
                                  </p:stCondLst>
                                  <p:childTnLst>
                                    <p:set>
                                      <p:cBhvr>
                                        <p:cTn id="162" dur="1" fill="hold">
                                          <p:stCondLst>
                                            <p:cond delay="0"/>
                                          </p:stCondLst>
                                        </p:cTn>
                                        <p:tgtEl>
                                          <p:spTgt spid="61"/>
                                        </p:tgtEl>
                                        <p:attrNameLst>
                                          <p:attrName>style.visibility</p:attrName>
                                        </p:attrNameLst>
                                      </p:cBhvr>
                                      <p:to>
                                        <p:strVal val="visible"/>
                                      </p:to>
                                    </p:set>
                                    <p:animEffect transition="in" filter="slide(fromBottom)">
                                      <p:cBhvr>
                                        <p:cTn id="163" dur="500"/>
                                        <p:tgtEl>
                                          <p:spTgt spid="61"/>
                                        </p:tgtEl>
                                      </p:cBhvr>
                                    </p:animEffect>
                                  </p:childTnLst>
                                </p:cTn>
                              </p:par>
                              <p:par>
                                <p:cTn id="164" presetID="10" presetClass="exit" presetSubtype="0" fill="hold" nodeType="withEffect">
                                  <p:stCondLst>
                                    <p:cond delay="0"/>
                                  </p:stCondLst>
                                  <p:childTnLst>
                                    <p:animEffect transition="out" filter="fade">
                                      <p:cBhvr>
                                        <p:cTn id="165" dur="500"/>
                                        <p:tgtEl>
                                          <p:spTgt spid="57"/>
                                        </p:tgtEl>
                                      </p:cBhvr>
                                    </p:animEffect>
                                    <p:set>
                                      <p:cBhvr>
                                        <p:cTn id="166" dur="1" fill="hold">
                                          <p:stCondLst>
                                            <p:cond delay="499"/>
                                          </p:stCondLst>
                                        </p:cTn>
                                        <p:tgtEl>
                                          <p:spTgt spid="57"/>
                                        </p:tgtEl>
                                        <p:attrNameLst>
                                          <p:attrName>style.visibility</p:attrName>
                                        </p:attrNameLst>
                                      </p:cBhvr>
                                      <p:to>
                                        <p:strVal val="hidden"/>
                                      </p:to>
                                    </p:set>
                                  </p:childTnLst>
                                </p:cTn>
                              </p:par>
                            </p:childTnLst>
                          </p:cTn>
                        </p:par>
                      </p:childTnLst>
                    </p:cTn>
                  </p:par>
                  <p:par>
                    <p:cTn id="167" fill="hold">
                      <p:stCondLst>
                        <p:cond delay="indefinite"/>
                      </p:stCondLst>
                      <p:childTnLst>
                        <p:par>
                          <p:cTn id="168" fill="hold">
                            <p:stCondLst>
                              <p:cond delay="0"/>
                            </p:stCondLst>
                            <p:childTnLst>
                              <p:par>
                                <p:cTn id="169" presetID="12" presetClass="entr" presetSubtype="2" fill="hold" nodeType="clickEffect">
                                  <p:stCondLst>
                                    <p:cond delay="0"/>
                                  </p:stCondLst>
                                  <p:childTnLst>
                                    <p:set>
                                      <p:cBhvr>
                                        <p:cTn id="170" dur="1" fill="hold">
                                          <p:stCondLst>
                                            <p:cond delay="0"/>
                                          </p:stCondLst>
                                        </p:cTn>
                                        <p:tgtEl>
                                          <p:spTgt spid="65"/>
                                        </p:tgtEl>
                                        <p:attrNameLst>
                                          <p:attrName>style.visibility</p:attrName>
                                        </p:attrNameLst>
                                      </p:cBhvr>
                                      <p:to>
                                        <p:strVal val="visible"/>
                                      </p:to>
                                    </p:set>
                                    <p:animEffect transition="in" filter="slide(fromRight)">
                                      <p:cBhvr>
                                        <p:cTn id="171" dur="500"/>
                                        <p:tgtEl>
                                          <p:spTgt spid="65"/>
                                        </p:tgtEl>
                                      </p:cBhvr>
                                    </p:animEffect>
                                  </p:childTnLst>
                                </p:cTn>
                              </p:par>
                              <p:par>
                                <p:cTn id="172" presetID="10" presetClass="exit" presetSubtype="0" fill="hold" nodeType="withEffect">
                                  <p:stCondLst>
                                    <p:cond delay="0"/>
                                  </p:stCondLst>
                                  <p:childTnLst>
                                    <p:animEffect transition="out" filter="fade">
                                      <p:cBhvr>
                                        <p:cTn id="173" dur="500"/>
                                        <p:tgtEl>
                                          <p:spTgt spid="49"/>
                                        </p:tgtEl>
                                      </p:cBhvr>
                                    </p:animEffect>
                                    <p:set>
                                      <p:cBhvr>
                                        <p:cTn id="174" dur="1" fill="hold">
                                          <p:stCondLst>
                                            <p:cond delay="499"/>
                                          </p:stCondLst>
                                        </p:cTn>
                                        <p:tgtEl>
                                          <p:spTgt spid="49"/>
                                        </p:tgtEl>
                                        <p:attrNameLst>
                                          <p:attrName>style.visibility</p:attrName>
                                        </p:attrNameLst>
                                      </p:cBhvr>
                                      <p:to>
                                        <p:strVal val="hidden"/>
                                      </p:to>
                                    </p:set>
                                  </p:childTnLst>
                                </p:cTn>
                              </p:par>
                            </p:childTnLst>
                          </p:cTn>
                        </p:par>
                      </p:childTnLst>
                    </p:cTn>
                  </p:par>
                  <p:par>
                    <p:cTn id="175" fill="hold">
                      <p:stCondLst>
                        <p:cond delay="indefinite"/>
                      </p:stCondLst>
                      <p:childTnLst>
                        <p:par>
                          <p:cTn id="176" fill="hold">
                            <p:stCondLst>
                              <p:cond delay="0"/>
                            </p:stCondLst>
                            <p:childTnLst>
                              <p:par>
                                <p:cTn id="177" presetID="2" presetClass="entr" presetSubtype="4" fill="hold" grpId="0" nodeType="clickEffect">
                                  <p:stCondLst>
                                    <p:cond delay="0"/>
                                  </p:stCondLst>
                                  <p:childTnLst>
                                    <p:set>
                                      <p:cBhvr>
                                        <p:cTn id="178" dur="1" fill="hold">
                                          <p:stCondLst>
                                            <p:cond delay="0"/>
                                          </p:stCondLst>
                                        </p:cTn>
                                        <p:tgtEl>
                                          <p:spTgt spid="3">
                                            <p:txEl>
                                              <p:pRg st="0" end="0"/>
                                            </p:txEl>
                                          </p:spTgt>
                                        </p:tgtEl>
                                        <p:attrNameLst>
                                          <p:attrName>style.visibility</p:attrName>
                                        </p:attrNameLst>
                                      </p:cBhvr>
                                      <p:to>
                                        <p:strVal val="visible"/>
                                      </p:to>
                                    </p:set>
                                    <p:anim calcmode="lin" valueType="num">
                                      <p:cBhvr additive="base">
                                        <p:cTn id="17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1" fill="hold">
                      <p:stCondLst>
                        <p:cond delay="indefinite"/>
                      </p:stCondLst>
                      <p:childTnLst>
                        <p:par>
                          <p:cTn id="182" fill="hold">
                            <p:stCondLst>
                              <p:cond delay="0"/>
                            </p:stCondLst>
                            <p:childTnLst>
                              <p:par>
                                <p:cTn id="183" presetID="3" presetClass="entr" presetSubtype="10" fill="hold" grpId="0" nodeType="clickEffect">
                                  <p:stCondLst>
                                    <p:cond delay="0"/>
                                  </p:stCondLst>
                                  <p:childTnLst>
                                    <p:set>
                                      <p:cBhvr>
                                        <p:cTn id="184" dur="1" fill="hold">
                                          <p:stCondLst>
                                            <p:cond delay="0"/>
                                          </p:stCondLst>
                                        </p:cTn>
                                        <p:tgtEl>
                                          <p:spTgt spid="4"/>
                                        </p:tgtEl>
                                        <p:attrNameLst>
                                          <p:attrName>style.visibility</p:attrName>
                                        </p:attrNameLst>
                                      </p:cBhvr>
                                      <p:to>
                                        <p:strVal val="visible"/>
                                      </p:to>
                                    </p:set>
                                    <p:animEffect transition="in" filter="blinds(horizontal)">
                                      <p:cBhvr>
                                        <p:cTn id="18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p:bldP spid="17" grpId="0"/>
      <p:bldP spid="19" grpId="0"/>
      <p:bldP spid="20" grpId="0"/>
      <p:bldP spid="21" grpId="0"/>
      <p:bldP spid="22" grpId="0"/>
      <p:bldP spid="29" grpId="0"/>
      <p:bldP spid="32" grpId="0"/>
      <p:bldP spid="44" grpId="0"/>
      <p:bldP spid="45" grpId="0"/>
      <p:bldP spid="39" grpId="0"/>
      <p:bldP spid="54" grpId="0"/>
      <p:bldP spid="5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需求升幅等於供給跌幅</a:t>
            </a:r>
            <a:endParaRPr lang="zh-TW" altLang="en-US" b="1" dirty="0">
              <a:solidFill>
                <a:srgbClr val="00CC00"/>
              </a:solidFill>
            </a:endParaRPr>
          </a:p>
        </p:txBody>
      </p:sp>
      <p:sp>
        <p:nvSpPr>
          <p:cNvPr id="3" name="內容版面配置區 2"/>
          <p:cNvSpPr>
            <a:spLocks noGrp="1"/>
          </p:cNvSpPr>
          <p:nvPr>
            <p:ph sz="quarter" idx="1"/>
          </p:nvPr>
        </p:nvSpPr>
        <p:spPr>
          <a:xfrm>
            <a:off x="457200" y="1285860"/>
            <a:ext cx="7467600" cy="5188092"/>
          </a:xfrm>
        </p:spPr>
        <p:txBody>
          <a:bodyPr/>
          <a:lstStyle/>
          <a:p>
            <a:r>
              <a:rPr lang="zh-TW" altLang="en-US" dirty="0" smtClean="0">
                <a:solidFill>
                  <a:srgbClr val="0000FF"/>
                </a:solidFill>
              </a:rPr>
              <a:t>需求升幅</a:t>
            </a:r>
            <a:r>
              <a:rPr lang="zh-TW" altLang="en-US" b="1" dirty="0" smtClean="0">
                <a:solidFill>
                  <a:srgbClr val="FF0000"/>
                </a:solidFill>
              </a:rPr>
              <a:t>等於</a:t>
            </a:r>
            <a:r>
              <a:rPr lang="zh-TW" altLang="en-US" dirty="0" smtClean="0">
                <a:solidFill>
                  <a:srgbClr val="0000FF"/>
                </a:solidFill>
              </a:rPr>
              <a:t>供給升幅</a:t>
            </a:r>
            <a:r>
              <a:rPr lang="zh-TW" altLang="en-US" dirty="0" smtClean="0"/>
              <a:t>會使</a:t>
            </a:r>
            <a:r>
              <a:rPr lang="zh-TW" altLang="en-US" b="1" dirty="0" smtClean="0">
                <a:solidFill>
                  <a:srgbClr val="0000FF"/>
                </a:solidFill>
              </a:rPr>
              <a:t>交易量</a:t>
            </a:r>
            <a:r>
              <a:rPr lang="en-US" altLang="zh-TW" dirty="0" smtClean="0"/>
              <a:t>________</a:t>
            </a:r>
            <a:endParaRPr lang="zh-TW" altLang="en-US" dirty="0"/>
          </a:p>
        </p:txBody>
      </p:sp>
      <p:sp>
        <p:nvSpPr>
          <p:cNvPr id="4" name="文字方塊 3"/>
          <p:cNvSpPr txBox="1"/>
          <p:nvPr/>
        </p:nvSpPr>
        <p:spPr>
          <a:xfrm>
            <a:off x="5500694" y="1244582"/>
            <a:ext cx="800219" cy="461665"/>
          </a:xfrm>
          <a:prstGeom prst="rect">
            <a:avLst/>
          </a:prstGeom>
          <a:noFill/>
        </p:spPr>
        <p:txBody>
          <a:bodyPr wrap="none" rtlCol="0">
            <a:spAutoFit/>
          </a:bodyPr>
          <a:lstStyle/>
          <a:p>
            <a:r>
              <a:rPr lang="zh-TW" altLang="en-US" sz="2400" b="1" dirty="0" smtClean="0">
                <a:solidFill>
                  <a:srgbClr val="FF0000"/>
                </a:solidFill>
              </a:rPr>
              <a:t>不變</a:t>
            </a:r>
            <a:endParaRPr lang="zh-TW" altLang="en-US" sz="2400" b="1" dirty="0">
              <a:solidFill>
                <a:srgbClr val="FF0000"/>
              </a:solidFill>
            </a:endParaRPr>
          </a:p>
        </p:txBody>
      </p:sp>
      <p:cxnSp>
        <p:nvCxnSpPr>
          <p:cNvPr id="7" name="直線接點 6"/>
          <p:cNvCxnSpPr/>
          <p:nvPr/>
        </p:nvCxnSpPr>
        <p:spPr>
          <a:xfrm rot="5400000">
            <a:off x="-1071602" y="4500570"/>
            <a:ext cx="385765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857224" y="6429396"/>
            <a:ext cx="578647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flipV="1">
            <a:off x="1214414" y="2643182"/>
            <a:ext cx="4786346" cy="3643338"/>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1214414" y="2786058"/>
            <a:ext cx="4143404" cy="3500462"/>
          </a:xfrm>
          <a:prstGeom prst="line">
            <a:avLst/>
          </a:prstGeom>
          <a:ln>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3000364" y="2571744"/>
            <a:ext cx="4000528" cy="3429024"/>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500034" y="2214554"/>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7" name="文字方塊 16"/>
          <p:cNvSpPr txBox="1"/>
          <p:nvPr/>
        </p:nvSpPr>
        <p:spPr>
          <a:xfrm>
            <a:off x="571472" y="6286520"/>
            <a:ext cx="312906" cy="369332"/>
          </a:xfrm>
          <a:prstGeom prst="rect">
            <a:avLst/>
          </a:prstGeom>
          <a:noFill/>
        </p:spPr>
        <p:txBody>
          <a:bodyPr wrap="none" rtlCol="0">
            <a:spAutoFit/>
          </a:bodyPr>
          <a:lstStyle/>
          <a:p>
            <a:r>
              <a:rPr lang="en-US" altLang="zh-TW" dirty="0" smtClean="0"/>
              <a:t>0</a:t>
            </a:r>
            <a:endParaRPr lang="zh-TW" altLang="en-US" dirty="0"/>
          </a:p>
        </p:txBody>
      </p:sp>
      <p:sp>
        <p:nvSpPr>
          <p:cNvPr id="19" name="文字方塊 18"/>
          <p:cNvSpPr txBox="1"/>
          <p:nvPr/>
        </p:nvSpPr>
        <p:spPr>
          <a:xfrm>
            <a:off x="6715140" y="6215082"/>
            <a:ext cx="646331" cy="369332"/>
          </a:xfrm>
          <a:prstGeom prst="rect">
            <a:avLst/>
          </a:prstGeom>
          <a:noFill/>
        </p:spPr>
        <p:txBody>
          <a:bodyPr wrap="none" rtlCol="0">
            <a:spAutoFit/>
          </a:bodyPr>
          <a:lstStyle/>
          <a:p>
            <a:r>
              <a:rPr lang="zh-TW" altLang="en-US" dirty="0" smtClean="0"/>
              <a:t>數量</a:t>
            </a:r>
            <a:endParaRPr lang="zh-TW" altLang="en-US" dirty="0"/>
          </a:p>
        </p:txBody>
      </p:sp>
      <p:sp>
        <p:nvSpPr>
          <p:cNvPr id="20" name="文字方塊 19"/>
          <p:cNvSpPr txBox="1"/>
          <p:nvPr/>
        </p:nvSpPr>
        <p:spPr>
          <a:xfrm>
            <a:off x="6143636" y="2285992"/>
            <a:ext cx="415498" cy="369332"/>
          </a:xfrm>
          <a:prstGeom prst="rect">
            <a:avLst/>
          </a:prstGeom>
          <a:noFill/>
        </p:spPr>
        <p:txBody>
          <a:bodyPr wrap="none" rtlCol="0">
            <a:spAutoFit/>
          </a:bodyPr>
          <a:lstStyle/>
          <a:p>
            <a:r>
              <a:rPr lang="en-US" altLang="zh-TW" dirty="0" smtClean="0"/>
              <a:t>S</a:t>
            </a:r>
            <a:r>
              <a:rPr lang="en-US" altLang="zh-TW" baseline="-25000" dirty="0" smtClean="0"/>
              <a:t>1</a:t>
            </a:r>
            <a:endParaRPr lang="zh-TW" altLang="en-US" baseline="-25000" dirty="0"/>
          </a:p>
        </p:txBody>
      </p:sp>
      <p:sp>
        <p:nvSpPr>
          <p:cNvPr id="21" name="文字方塊 20"/>
          <p:cNvSpPr txBox="1"/>
          <p:nvPr/>
        </p:nvSpPr>
        <p:spPr>
          <a:xfrm>
            <a:off x="4929190" y="6072206"/>
            <a:ext cx="449162" cy="369332"/>
          </a:xfrm>
          <a:prstGeom prst="rect">
            <a:avLst/>
          </a:prstGeom>
          <a:noFill/>
        </p:spPr>
        <p:txBody>
          <a:bodyPr wrap="none" rtlCol="0">
            <a:spAutoFit/>
          </a:bodyPr>
          <a:lstStyle/>
          <a:p>
            <a:r>
              <a:rPr lang="en-US" altLang="zh-TW" dirty="0" smtClean="0"/>
              <a:t>D</a:t>
            </a:r>
            <a:r>
              <a:rPr lang="en-US" altLang="zh-TW" baseline="-25000" dirty="0" smtClean="0"/>
              <a:t>1</a:t>
            </a:r>
            <a:endParaRPr lang="zh-TW" altLang="en-US" baseline="-25000" dirty="0"/>
          </a:p>
        </p:txBody>
      </p:sp>
      <p:sp>
        <p:nvSpPr>
          <p:cNvPr id="22" name="文字方塊 21"/>
          <p:cNvSpPr txBox="1"/>
          <p:nvPr/>
        </p:nvSpPr>
        <p:spPr>
          <a:xfrm>
            <a:off x="6286512" y="5715016"/>
            <a:ext cx="449162" cy="369332"/>
          </a:xfrm>
          <a:prstGeom prst="rect">
            <a:avLst/>
          </a:prstGeom>
          <a:noFill/>
        </p:spPr>
        <p:txBody>
          <a:bodyPr wrap="none" rtlCol="0">
            <a:spAutoFit/>
          </a:bodyPr>
          <a:lstStyle/>
          <a:p>
            <a:r>
              <a:rPr lang="en-US" altLang="zh-TW" dirty="0" smtClean="0"/>
              <a:t>D</a:t>
            </a:r>
            <a:r>
              <a:rPr lang="en-US" altLang="zh-TW" baseline="-25000" dirty="0" smtClean="0"/>
              <a:t>2</a:t>
            </a:r>
            <a:endParaRPr lang="zh-TW" altLang="en-US" baseline="-25000" dirty="0"/>
          </a:p>
        </p:txBody>
      </p:sp>
      <p:cxnSp>
        <p:nvCxnSpPr>
          <p:cNvPr id="28" name="直線接點 27"/>
          <p:cNvCxnSpPr/>
          <p:nvPr/>
        </p:nvCxnSpPr>
        <p:spPr>
          <a:xfrm rot="10800000">
            <a:off x="857224" y="4628932"/>
            <a:ext cx="257176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文字方塊 28"/>
          <p:cNvSpPr txBox="1"/>
          <p:nvPr/>
        </p:nvSpPr>
        <p:spPr>
          <a:xfrm>
            <a:off x="428596" y="4416990"/>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cxnSp>
        <p:nvCxnSpPr>
          <p:cNvPr id="31" name="直線接點 30"/>
          <p:cNvCxnSpPr/>
          <p:nvPr/>
        </p:nvCxnSpPr>
        <p:spPr>
          <a:xfrm rot="5400000">
            <a:off x="2536017" y="5536421"/>
            <a:ext cx="178595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文字方塊 31"/>
          <p:cNvSpPr txBox="1"/>
          <p:nvPr/>
        </p:nvSpPr>
        <p:spPr>
          <a:xfrm>
            <a:off x="3214678" y="638698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34" name="直線單箭頭接點 33"/>
          <p:cNvCxnSpPr/>
          <p:nvPr/>
        </p:nvCxnSpPr>
        <p:spPr>
          <a:xfrm rot="10800000">
            <a:off x="1357290" y="5000636"/>
            <a:ext cx="107157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p:nvPr/>
        </p:nvCxnSpPr>
        <p:spPr>
          <a:xfrm rot="10800000">
            <a:off x="4143372" y="2714620"/>
            <a:ext cx="1285884"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4" name="文字方塊 43"/>
          <p:cNvSpPr txBox="1"/>
          <p:nvPr/>
        </p:nvSpPr>
        <p:spPr>
          <a:xfrm>
            <a:off x="428596" y="3571876"/>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45" name="文字方塊 44"/>
          <p:cNvSpPr txBox="1"/>
          <p:nvPr/>
        </p:nvSpPr>
        <p:spPr>
          <a:xfrm>
            <a:off x="4265714" y="6388118"/>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cxnSp>
        <p:nvCxnSpPr>
          <p:cNvPr id="47" name="直線單箭頭接點 46"/>
          <p:cNvCxnSpPr/>
          <p:nvPr/>
        </p:nvCxnSpPr>
        <p:spPr>
          <a:xfrm rot="5400000" flipH="1" flipV="1">
            <a:off x="405813" y="4166163"/>
            <a:ext cx="47578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9" name="直線單箭頭接點 48"/>
          <p:cNvCxnSpPr/>
          <p:nvPr/>
        </p:nvCxnSpPr>
        <p:spPr>
          <a:xfrm rot="10800000">
            <a:off x="3500430" y="6572272"/>
            <a:ext cx="88876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V="1">
            <a:off x="928662" y="2214554"/>
            <a:ext cx="3357586" cy="2643206"/>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7" name="直線單箭頭接點 36"/>
          <p:cNvCxnSpPr/>
          <p:nvPr/>
        </p:nvCxnSpPr>
        <p:spPr>
          <a:xfrm>
            <a:off x="5357818" y="5927742"/>
            <a:ext cx="85725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8" name="直線單箭頭接點 37"/>
          <p:cNvCxnSpPr/>
          <p:nvPr/>
        </p:nvCxnSpPr>
        <p:spPr>
          <a:xfrm>
            <a:off x="1714480" y="2857496"/>
            <a:ext cx="121444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9" name="文字方塊 38"/>
          <p:cNvSpPr txBox="1"/>
          <p:nvPr/>
        </p:nvSpPr>
        <p:spPr>
          <a:xfrm>
            <a:off x="4357686" y="2000240"/>
            <a:ext cx="415498" cy="369332"/>
          </a:xfrm>
          <a:prstGeom prst="rect">
            <a:avLst/>
          </a:prstGeom>
          <a:noFill/>
        </p:spPr>
        <p:txBody>
          <a:bodyPr wrap="none" rtlCol="0">
            <a:spAutoFit/>
          </a:bodyPr>
          <a:lstStyle/>
          <a:p>
            <a:r>
              <a:rPr lang="en-US" altLang="zh-TW" dirty="0" smtClean="0"/>
              <a:t>S</a:t>
            </a:r>
            <a:r>
              <a:rPr lang="en-US" altLang="zh-TW" baseline="-25000" dirty="0" smtClean="0"/>
              <a:t>2</a:t>
            </a:r>
            <a:endParaRPr lang="zh-TW" altLang="en-US" baseline="-25000" dirty="0"/>
          </a:p>
        </p:txBody>
      </p:sp>
      <p:cxnSp>
        <p:nvCxnSpPr>
          <p:cNvPr id="51" name="直線接點 50"/>
          <p:cNvCxnSpPr/>
          <p:nvPr/>
        </p:nvCxnSpPr>
        <p:spPr>
          <a:xfrm rot="5400000">
            <a:off x="3160226" y="5110424"/>
            <a:ext cx="25920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4" name="文字方塊 53"/>
          <p:cNvSpPr txBox="1"/>
          <p:nvPr/>
        </p:nvSpPr>
        <p:spPr>
          <a:xfrm>
            <a:off x="415214" y="2714620"/>
            <a:ext cx="423514" cy="369332"/>
          </a:xfrm>
          <a:prstGeom prst="rect">
            <a:avLst/>
          </a:prstGeom>
          <a:noFill/>
        </p:spPr>
        <p:txBody>
          <a:bodyPr wrap="none" rtlCol="0">
            <a:spAutoFit/>
          </a:bodyPr>
          <a:lstStyle/>
          <a:p>
            <a:r>
              <a:rPr lang="en-US" altLang="zh-TW" dirty="0" smtClean="0"/>
              <a:t>P</a:t>
            </a:r>
            <a:r>
              <a:rPr lang="en-US" altLang="zh-TW" baseline="-25000" dirty="0" smtClean="0"/>
              <a:t>3</a:t>
            </a:r>
            <a:endParaRPr lang="zh-TW" altLang="en-US" baseline="-25000" dirty="0"/>
          </a:p>
        </p:txBody>
      </p:sp>
      <p:sp>
        <p:nvSpPr>
          <p:cNvPr id="55" name="文字方塊 54"/>
          <p:cNvSpPr txBox="1"/>
          <p:nvPr/>
        </p:nvSpPr>
        <p:spPr>
          <a:xfrm>
            <a:off x="3223172" y="6372472"/>
            <a:ext cx="449162" cy="369332"/>
          </a:xfrm>
          <a:prstGeom prst="rect">
            <a:avLst/>
          </a:prstGeom>
          <a:noFill/>
        </p:spPr>
        <p:txBody>
          <a:bodyPr wrap="none" rtlCol="0">
            <a:spAutoFit/>
          </a:bodyPr>
          <a:lstStyle/>
          <a:p>
            <a:r>
              <a:rPr lang="en-US" altLang="zh-TW" dirty="0" smtClean="0"/>
              <a:t>Q</a:t>
            </a:r>
            <a:r>
              <a:rPr lang="en-US" altLang="zh-TW" baseline="-25000" dirty="0" smtClean="0"/>
              <a:t>3</a:t>
            </a:r>
            <a:endParaRPr lang="zh-TW" altLang="en-US" baseline="-25000" dirty="0"/>
          </a:p>
        </p:txBody>
      </p:sp>
      <p:cxnSp>
        <p:nvCxnSpPr>
          <p:cNvPr id="57" name="直線單箭頭接點 56"/>
          <p:cNvCxnSpPr/>
          <p:nvPr/>
        </p:nvCxnSpPr>
        <p:spPr>
          <a:xfrm rot="5400000" flipH="1" flipV="1">
            <a:off x="286514" y="3356768"/>
            <a:ext cx="571505"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9" name="直線單箭頭接點 58"/>
          <p:cNvCxnSpPr/>
          <p:nvPr/>
        </p:nvCxnSpPr>
        <p:spPr>
          <a:xfrm>
            <a:off x="3571868" y="6572272"/>
            <a:ext cx="684000"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2" name="直線接點 61"/>
          <p:cNvCxnSpPr/>
          <p:nvPr/>
        </p:nvCxnSpPr>
        <p:spPr>
          <a:xfrm rot="10800000">
            <a:off x="858152" y="3786190"/>
            <a:ext cx="3600000" cy="151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直線接點 69"/>
          <p:cNvCxnSpPr/>
          <p:nvPr/>
        </p:nvCxnSpPr>
        <p:spPr>
          <a:xfrm rot="10800000">
            <a:off x="858478" y="2901038"/>
            <a:ext cx="2556000" cy="1451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接點 75"/>
          <p:cNvCxnSpPr/>
          <p:nvPr/>
        </p:nvCxnSpPr>
        <p:spPr>
          <a:xfrm rot="5400000">
            <a:off x="1683389" y="4674537"/>
            <a:ext cx="3492000"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40"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1003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6"/>
                                        </p:tgtEl>
                                        <p:attrNameLst>
                                          <p:attrName>style.visibility</p:attrName>
                                        </p:attrNameLst>
                                      </p:cBhvr>
                                      <p:to>
                                        <p:strVal val="visible"/>
                                      </p:to>
                                    </p:set>
                                    <p:anim calcmode="lin" valueType="num">
                                      <p:cBhvr additive="base">
                                        <p:cTn id="15" dur="500" fill="hold"/>
                                        <p:tgtEl>
                                          <p:spTgt spid="16"/>
                                        </p:tgtEl>
                                        <p:attrNameLst>
                                          <p:attrName>ppt_x</p:attrName>
                                        </p:attrNameLst>
                                      </p:cBhvr>
                                      <p:tavLst>
                                        <p:tav tm="0">
                                          <p:val>
                                            <p:strVal val="#ppt_x"/>
                                          </p:val>
                                        </p:tav>
                                        <p:tav tm="100000">
                                          <p:val>
                                            <p:strVal val="#ppt_x"/>
                                          </p:val>
                                        </p:tav>
                                      </p:tavLst>
                                    </p:anim>
                                    <p:anim calcmode="lin" valueType="num">
                                      <p:cBhvr additive="base">
                                        <p:cTn id="16" dur="500" fill="hold"/>
                                        <p:tgtEl>
                                          <p:spTgt spid="16"/>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additive="base">
                                        <p:cTn id="23" dur="500" fill="hold"/>
                                        <p:tgtEl>
                                          <p:spTgt spid="19"/>
                                        </p:tgtEl>
                                        <p:attrNameLst>
                                          <p:attrName>ppt_x</p:attrName>
                                        </p:attrNameLst>
                                      </p:cBhvr>
                                      <p:tavLst>
                                        <p:tav tm="0">
                                          <p:val>
                                            <p:strVal val="#ppt_x"/>
                                          </p:val>
                                        </p:tav>
                                        <p:tav tm="100000">
                                          <p:val>
                                            <p:strVal val="#ppt_x"/>
                                          </p:val>
                                        </p:tav>
                                      </p:tavLst>
                                    </p:anim>
                                    <p:anim calcmode="lin" valueType="num">
                                      <p:cBhvr additive="base">
                                        <p:cTn id="24" dur="500" fill="hold"/>
                                        <p:tgtEl>
                                          <p:spTgt spid="19"/>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 calcmode="lin" valueType="num">
                                      <p:cBhvr additive="base">
                                        <p:cTn id="27" dur="500" fill="hold"/>
                                        <p:tgtEl>
                                          <p:spTgt spid="21"/>
                                        </p:tgtEl>
                                        <p:attrNameLst>
                                          <p:attrName>ppt_x</p:attrName>
                                        </p:attrNameLst>
                                      </p:cBhvr>
                                      <p:tavLst>
                                        <p:tav tm="0">
                                          <p:val>
                                            <p:strVal val="#ppt_x"/>
                                          </p:val>
                                        </p:tav>
                                        <p:tav tm="100000">
                                          <p:val>
                                            <p:strVal val="#ppt_x"/>
                                          </p:val>
                                        </p:tav>
                                      </p:tavLst>
                                    </p:anim>
                                    <p:anim calcmode="lin" valueType="num">
                                      <p:cBhvr additive="base">
                                        <p:cTn id="28" dur="500" fill="hold"/>
                                        <p:tgtEl>
                                          <p:spTgt spid="21"/>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3"/>
                                        </p:tgtEl>
                                        <p:attrNameLst>
                                          <p:attrName>style.visibility</p:attrName>
                                        </p:attrNameLst>
                                      </p:cBhvr>
                                      <p:to>
                                        <p:strVal val="visible"/>
                                      </p:to>
                                    </p:set>
                                    <p:anim calcmode="lin" valueType="num">
                                      <p:cBhvr additive="base">
                                        <p:cTn id="31" dur="500" fill="hold"/>
                                        <p:tgtEl>
                                          <p:spTgt spid="13"/>
                                        </p:tgtEl>
                                        <p:attrNameLst>
                                          <p:attrName>ppt_x</p:attrName>
                                        </p:attrNameLst>
                                      </p:cBhvr>
                                      <p:tavLst>
                                        <p:tav tm="0">
                                          <p:val>
                                            <p:strVal val="#ppt_x"/>
                                          </p:val>
                                        </p:tav>
                                        <p:tav tm="100000">
                                          <p:val>
                                            <p:strVal val="#ppt_x"/>
                                          </p:val>
                                        </p:tav>
                                      </p:tavLst>
                                    </p:anim>
                                    <p:anim calcmode="lin" valueType="num">
                                      <p:cBhvr additive="base">
                                        <p:cTn id="32" dur="500" fill="hold"/>
                                        <p:tgtEl>
                                          <p:spTgt spid="13"/>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anim calcmode="lin" valueType="num">
                                      <p:cBhvr additive="base">
                                        <p:cTn id="39" dur="500" fill="hold"/>
                                        <p:tgtEl>
                                          <p:spTgt spid="20"/>
                                        </p:tgtEl>
                                        <p:attrNameLst>
                                          <p:attrName>ppt_x</p:attrName>
                                        </p:attrNameLst>
                                      </p:cBhvr>
                                      <p:tavLst>
                                        <p:tav tm="0">
                                          <p:val>
                                            <p:strVal val="#ppt_x"/>
                                          </p:val>
                                        </p:tav>
                                        <p:tav tm="100000">
                                          <p:val>
                                            <p:strVal val="#ppt_x"/>
                                          </p:val>
                                        </p:tav>
                                      </p:tavLst>
                                    </p:anim>
                                    <p:anim calcmode="lin" valueType="num">
                                      <p:cBhvr additive="base">
                                        <p:cTn id="40"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dissolve">
                                      <p:cBhvr>
                                        <p:cTn id="45" dur="500"/>
                                        <p:tgtEl>
                                          <p:spTgt spid="29"/>
                                        </p:tgtEl>
                                      </p:cBhvr>
                                    </p:animEffect>
                                  </p:childTnLst>
                                </p:cTn>
                              </p:par>
                            </p:childTnLst>
                          </p:cTn>
                        </p:par>
                      </p:childTnLst>
                    </p:cTn>
                  </p:par>
                  <p:par>
                    <p:cTn id="46" fill="hold">
                      <p:stCondLst>
                        <p:cond delay="indefinite"/>
                      </p:stCondLst>
                      <p:childTnLst>
                        <p:par>
                          <p:cTn id="47" fill="hold">
                            <p:stCondLst>
                              <p:cond delay="0"/>
                            </p:stCondLst>
                            <p:childTnLst>
                              <p:par>
                                <p:cTn id="48" presetID="12" presetClass="entr" presetSubtype="8" fill="hold" nodeType="clickEffect">
                                  <p:stCondLst>
                                    <p:cond delay="0"/>
                                  </p:stCondLst>
                                  <p:childTnLst>
                                    <p:set>
                                      <p:cBhvr>
                                        <p:cTn id="49" dur="1" fill="hold">
                                          <p:stCondLst>
                                            <p:cond delay="0"/>
                                          </p:stCondLst>
                                        </p:cTn>
                                        <p:tgtEl>
                                          <p:spTgt spid="28"/>
                                        </p:tgtEl>
                                        <p:attrNameLst>
                                          <p:attrName>style.visibility</p:attrName>
                                        </p:attrNameLst>
                                      </p:cBhvr>
                                      <p:to>
                                        <p:strVal val="visible"/>
                                      </p:to>
                                    </p:set>
                                    <p:animEffect transition="in" filter="slide(fromLeft)">
                                      <p:cBhvr>
                                        <p:cTn id="50" dur="500"/>
                                        <p:tgtEl>
                                          <p:spTgt spid="28"/>
                                        </p:tgtEl>
                                      </p:cBhvr>
                                    </p:animEffect>
                                  </p:childTnLst>
                                </p:cTn>
                              </p:par>
                            </p:childTnLst>
                          </p:cTn>
                        </p:par>
                      </p:childTnLst>
                    </p:cTn>
                  </p:par>
                  <p:par>
                    <p:cTn id="51" fill="hold">
                      <p:stCondLst>
                        <p:cond delay="indefinite"/>
                      </p:stCondLst>
                      <p:childTnLst>
                        <p:par>
                          <p:cTn id="52" fill="hold">
                            <p:stCondLst>
                              <p:cond delay="0"/>
                            </p:stCondLst>
                            <p:childTnLst>
                              <p:par>
                                <p:cTn id="53" presetID="12" presetClass="entr" presetSubtype="1" fill="hold" nodeType="clickEffect">
                                  <p:stCondLst>
                                    <p:cond delay="0"/>
                                  </p:stCondLst>
                                  <p:childTnLst>
                                    <p:set>
                                      <p:cBhvr>
                                        <p:cTn id="54" dur="1" fill="hold">
                                          <p:stCondLst>
                                            <p:cond delay="0"/>
                                          </p:stCondLst>
                                        </p:cTn>
                                        <p:tgtEl>
                                          <p:spTgt spid="31"/>
                                        </p:tgtEl>
                                        <p:attrNameLst>
                                          <p:attrName>style.visibility</p:attrName>
                                        </p:attrNameLst>
                                      </p:cBhvr>
                                      <p:to>
                                        <p:strVal val="visible"/>
                                      </p:to>
                                    </p:set>
                                    <p:animEffect transition="in" filter="slide(fromTop)">
                                      <p:cBhvr>
                                        <p:cTn id="55" dur="500"/>
                                        <p:tgtEl>
                                          <p:spTgt spid="31"/>
                                        </p:tgtEl>
                                      </p:cBhvr>
                                    </p:animEffect>
                                  </p:childTnLst>
                                </p:cTn>
                              </p:par>
                            </p:childTnLst>
                          </p:cTn>
                        </p:par>
                      </p:childTnLst>
                    </p:cTn>
                  </p:par>
                  <p:par>
                    <p:cTn id="56" fill="hold">
                      <p:stCondLst>
                        <p:cond delay="indefinite"/>
                      </p:stCondLst>
                      <p:childTnLst>
                        <p:par>
                          <p:cTn id="57" fill="hold">
                            <p:stCondLst>
                              <p:cond delay="0"/>
                            </p:stCondLst>
                            <p:childTnLst>
                              <p:par>
                                <p:cTn id="58" presetID="9" presetClass="entr" presetSubtype="0" fill="hold" grpId="0" nodeType="clickEffect">
                                  <p:stCondLst>
                                    <p:cond delay="0"/>
                                  </p:stCondLst>
                                  <p:childTnLst>
                                    <p:set>
                                      <p:cBhvr>
                                        <p:cTn id="59" dur="1" fill="hold">
                                          <p:stCondLst>
                                            <p:cond delay="0"/>
                                          </p:stCondLst>
                                        </p:cTn>
                                        <p:tgtEl>
                                          <p:spTgt spid="32"/>
                                        </p:tgtEl>
                                        <p:attrNameLst>
                                          <p:attrName>style.visibility</p:attrName>
                                        </p:attrNameLst>
                                      </p:cBhvr>
                                      <p:to>
                                        <p:strVal val="visible"/>
                                      </p:to>
                                    </p:set>
                                    <p:animEffect transition="in" filter="dissolve">
                                      <p:cBhvr>
                                        <p:cTn id="60" dur="500"/>
                                        <p:tgtEl>
                                          <p:spTgt spid="32"/>
                                        </p:tgtEl>
                                      </p:cBhvr>
                                    </p:animEffect>
                                  </p:childTnLst>
                                </p:cTn>
                              </p:par>
                            </p:childTnLst>
                          </p:cTn>
                        </p:par>
                      </p:childTnLst>
                    </p:cTn>
                  </p:par>
                  <p:par>
                    <p:cTn id="61" fill="hold">
                      <p:stCondLst>
                        <p:cond delay="indefinite"/>
                      </p:stCondLst>
                      <p:childTnLst>
                        <p:par>
                          <p:cTn id="62" fill="hold">
                            <p:stCondLst>
                              <p:cond delay="0"/>
                            </p:stCondLst>
                            <p:childTnLst>
                              <p:par>
                                <p:cTn id="63" presetID="12" presetClass="entr" presetSubtype="8" fill="hold" nodeType="click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slide(fromLeft)">
                                      <p:cBhvr>
                                        <p:cTn id="65" dur="500"/>
                                        <p:tgtEl>
                                          <p:spTgt spid="37"/>
                                        </p:tgtEl>
                                      </p:cBhvr>
                                    </p:animEffect>
                                  </p:childTnLst>
                                </p:cTn>
                              </p:par>
                              <p:par>
                                <p:cTn id="66" presetID="12" presetClass="entr" presetSubtype="8" fill="hold"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slide(fromLeft)">
                                      <p:cBhvr>
                                        <p:cTn id="68" dur="500"/>
                                        <p:tgtEl>
                                          <p:spTgt spid="38"/>
                                        </p:tgtEl>
                                      </p:cBhvr>
                                    </p:animEffect>
                                  </p:childTnLst>
                                </p:cTn>
                              </p:par>
                            </p:childTnLst>
                          </p:cTn>
                        </p:par>
                      </p:childTnLst>
                    </p:cTn>
                  </p:par>
                  <p:par>
                    <p:cTn id="69" fill="hold">
                      <p:stCondLst>
                        <p:cond delay="indefinite"/>
                      </p:stCondLst>
                      <p:childTnLst>
                        <p:par>
                          <p:cTn id="70" fill="hold">
                            <p:stCondLst>
                              <p:cond delay="0"/>
                            </p:stCondLst>
                            <p:childTnLst>
                              <p:par>
                                <p:cTn id="71" presetID="9" presetClass="entr" presetSubtype="0" fill="hold" nodeType="clickEffect">
                                  <p:stCondLst>
                                    <p:cond delay="0"/>
                                  </p:stCondLst>
                                  <p:childTnLst>
                                    <p:set>
                                      <p:cBhvr>
                                        <p:cTn id="72" dur="1" fill="hold">
                                          <p:stCondLst>
                                            <p:cond delay="0"/>
                                          </p:stCondLst>
                                        </p:cTn>
                                        <p:tgtEl>
                                          <p:spTgt spid="15"/>
                                        </p:tgtEl>
                                        <p:attrNameLst>
                                          <p:attrName>style.visibility</p:attrName>
                                        </p:attrNameLst>
                                      </p:cBhvr>
                                      <p:to>
                                        <p:strVal val="visible"/>
                                      </p:to>
                                    </p:set>
                                    <p:animEffect transition="in" filter="dissolve">
                                      <p:cBhvr>
                                        <p:cTn id="73" dur="500"/>
                                        <p:tgtEl>
                                          <p:spTgt spid="15"/>
                                        </p:tgtEl>
                                      </p:cBhvr>
                                    </p:animEffect>
                                  </p:childTnLst>
                                </p:cTn>
                              </p:par>
                              <p:par>
                                <p:cTn id="74" presetID="9" presetClass="entr" presetSubtype="0" fill="hold" grpId="0" nodeType="withEffect">
                                  <p:stCondLst>
                                    <p:cond delay="0"/>
                                  </p:stCondLst>
                                  <p:childTnLst>
                                    <p:set>
                                      <p:cBhvr>
                                        <p:cTn id="75" dur="1" fill="hold">
                                          <p:stCondLst>
                                            <p:cond delay="0"/>
                                          </p:stCondLst>
                                        </p:cTn>
                                        <p:tgtEl>
                                          <p:spTgt spid="22"/>
                                        </p:tgtEl>
                                        <p:attrNameLst>
                                          <p:attrName>style.visibility</p:attrName>
                                        </p:attrNameLst>
                                      </p:cBhvr>
                                      <p:to>
                                        <p:strVal val="visible"/>
                                      </p:to>
                                    </p:set>
                                    <p:animEffect transition="in" filter="dissolve">
                                      <p:cBhvr>
                                        <p:cTn id="76" dur="500"/>
                                        <p:tgtEl>
                                          <p:spTgt spid="22"/>
                                        </p:tgtEl>
                                      </p:cBhvr>
                                    </p:animEffect>
                                  </p:childTnLst>
                                </p:cTn>
                              </p:par>
                            </p:childTnLst>
                          </p:cTn>
                        </p:par>
                      </p:childTnLst>
                    </p:cTn>
                  </p:par>
                  <p:par>
                    <p:cTn id="77" fill="hold">
                      <p:stCondLst>
                        <p:cond delay="indefinite"/>
                      </p:stCondLst>
                      <p:childTnLst>
                        <p:par>
                          <p:cTn id="78" fill="hold">
                            <p:stCondLst>
                              <p:cond delay="0"/>
                            </p:stCondLst>
                            <p:childTnLst>
                              <p:par>
                                <p:cTn id="79" presetID="12" presetClass="entr" presetSubtype="4" fill="hold" nodeType="clickEffect">
                                  <p:stCondLst>
                                    <p:cond delay="0"/>
                                  </p:stCondLst>
                                  <p:childTnLst>
                                    <p:set>
                                      <p:cBhvr>
                                        <p:cTn id="80" dur="1" fill="hold">
                                          <p:stCondLst>
                                            <p:cond delay="0"/>
                                          </p:stCondLst>
                                        </p:cTn>
                                        <p:tgtEl>
                                          <p:spTgt spid="47"/>
                                        </p:tgtEl>
                                        <p:attrNameLst>
                                          <p:attrName>style.visibility</p:attrName>
                                        </p:attrNameLst>
                                      </p:cBhvr>
                                      <p:to>
                                        <p:strVal val="visible"/>
                                      </p:to>
                                    </p:set>
                                    <p:animEffect transition="in" filter="slide(fromBottom)">
                                      <p:cBhvr>
                                        <p:cTn id="81" dur="500"/>
                                        <p:tgtEl>
                                          <p:spTgt spid="47"/>
                                        </p:tgtEl>
                                      </p:cBhvr>
                                    </p:animEffect>
                                  </p:childTnLst>
                                </p:cTn>
                              </p:par>
                            </p:childTnLst>
                          </p:cTn>
                        </p:par>
                      </p:childTnLst>
                    </p:cTn>
                  </p:par>
                  <p:par>
                    <p:cTn id="82" fill="hold">
                      <p:stCondLst>
                        <p:cond delay="indefinite"/>
                      </p:stCondLst>
                      <p:childTnLst>
                        <p:par>
                          <p:cTn id="83" fill="hold">
                            <p:stCondLst>
                              <p:cond delay="0"/>
                            </p:stCondLst>
                            <p:childTnLst>
                              <p:par>
                                <p:cTn id="84" presetID="9" presetClass="entr" presetSubtype="0" fill="hold" grpId="0" nodeType="clickEffect">
                                  <p:stCondLst>
                                    <p:cond delay="0"/>
                                  </p:stCondLst>
                                  <p:childTnLst>
                                    <p:set>
                                      <p:cBhvr>
                                        <p:cTn id="85" dur="1" fill="hold">
                                          <p:stCondLst>
                                            <p:cond delay="0"/>
                                          </p:stCondLst>
                                        </p:cTn>
                                        <p:tgtEl>
                                          <p:spTgt spid="44"/>
                                        </p:tgtEl>
                                        <p:attrNameLst>
                                          <p:attrName>style.visibility</p:attrName>
                                        </p:attrNameLst>
                                      </p:cBhvr>
                                      <p:to>
                                        <p:strVal val="visible"/>
                                      </p:to>
                                    </p:set>
                                    <p:animEffect transition="in" filter="dissolve">
                                      <p:cBhvr>
                                        <p:cTn id="86" dur="500"/>
                                        <p:tgtEl>
                                          <p:spTgt spid="44"/>
                                        </p:tgtEl>
                                      </p:cBhvr>
                                    </p:animEffect>
                                  </p:childTnLst>
                                </p:cTn>
                              </p:par>
                            </p:childTnLst>
                          </p:cTn>
                        </p:par>
                      </p:childTnLst>
                    </p:cTn>
                  </p:par>
                  <p:par>
                    <p:cTn id="87" fill="hold">
                      <p:stCondLst>
                        <p:cond delay="indefinite"/>
                      </p:stCondLst>
                      <p:childTnLst>
                        <p:par>
                          <p:cTn id="88" fill="hold">
                            <p:stCondLst>
                              <p:cond delay="0"/>
                            </p:stCondLst>
                            <p:childTnLst>
                              <p:par>
                                <p:cTn id="89" presetID="12" presetClass="entr" presetSubtype="8" fill="hold" nodeType="clickEffect">
                                  <p:stCondLst>
                                    <p:cond delay="0"/>
                                  </p:stCondLst>
                                  <p:childTnLst>
                                    <p:set>
                                      <p:cBhvr>
                                        <p:cTn id="90" dur="1" fill="hold">
                                          <p:stCondLst>
                                            <p:cond delay="0"/>
                                          </p:stCondLst>
                                        </p:cTn>
                                        <p:tgtEl>
                                          <p:spTgt spid="62"/>
                                        </p:tgtEl>
                                        <p:attrNameLst>
                                          <p:attrName>style.visibility</p:attrName>
                                        </p:attrNameLst>
                                      </p:cBhvr>
                                      <p:to>
                                        <p:strVal val="visible"/>
                                      </p:to>
                                    </p:set>
                                    <p:animEffect transition="in" filter="slide(fromLeft)">
                                      <p:cBhvr>
                                        <p:cTn id="91" dur="500"/>
                                        <p:tgtEl>
                                          <p:spTgt spid="62"/>
                                        </p:tgtEl>
                                      </p:cBhvr>
                                    </p:animEffect>
                                  </p:childTnLst>
                                </p:cTn>
                              </p:par>
                            </p:childTnLst>
                          </p:cTn>
                        </p:par>
                      </p:childTnLst>
                    </p:cTn>
                  </p:par>
                  <p:par>
                    <p:cTn id="92" fill="hold">
                      <p:stCondLst>
                        <p:cond delay="indefinite"/>
                      </p:stCondLst>
                      <p:childTnLst>
                        <p:par>
                          <p:cTn id="93" fill="hold">
                            <p:stCondLst>
                              <p:cond delay="0"/>
                            </p:stCondLst>
                            <p:childTnLst>
                              <p:par>
                                <p:cTn id="94" presetID="12" presetClass="entr" presetSubtype="1" fill="hold" nodeType="clickEffect">
                                  <p:stCondLst>
                                    <p:cond delay="0"/>
                                  </p:stCondLst>
                                  <p:childTnLst>
                                    <p:set>
                                      <p:cBhvr>
                                        <p:cTn id="95" dur="1" fill="hold">
                                          <p:stCondLst>
                                            <p:cond delay="0"/>
                                          </p:stCondLst>
                                        </p:cTn>
                                        <p:tgtEl>
                                          <p:spTgt spid="51"/>
                                        </p:tgtEl>
                                        <p:attrNameLst>
                                          <p:attrName>style.visibility</p:attrName>
                                        </p:attrNameLst>
                                      </p:cBhvr>
                                      <p:to>
                                        <p:strVal val="visible"/>
                                      </p:to>
                                    </p:set>
                                    <p:animEffect transition="in" filter="slide(fromTop)">
                                      <p:cBhvr>
                                        <p:cTn id="96" dur="500"/>
                                        <p:tgtEl>
                                          <p:spTgt spid="51"/>
                                        </p:tgtEl>
                                      </p:cBhvr>
                                    </p:animEffect>
                                  </p:childTnLst>
                                </p:cTn>
                              </p:par>
                            </p:childTnLst>
                          </p:cTn>
                        </p:par>
                      </p:childTnLst>
                    </p:cTn>
                  </p:par>
                  <p:par>
                    <p:cTn id="97" fill="hold">
                      <p:stCondLst>
                        <p:cond delay="indefinite"/>
                      </p:stCondLst>
                      <p:childTnLst>
                        <p:par>
                          <p:cTn id="98" fill="hold">
                            <p:stCondLst>
                              <p:cond delay="0"/>
                            </p:stCondLst>
                            <p:childTnLst>
                              <p:par>
                                <p:cTn id="99" presetID="12" presetClass="entr" presetSubtype="8" fill="hold" nodeType="clickEffect">
                                  <p:stCondLst>
                                    <p:cond delay="0"/>
                                  </p:stCondLst>
                                  <p:childTnLst>
                                    <p:set>
                                      <p:cBhvr>
                                        <p:cTn id="100" dur="1" fill="hold">
                                          <p:stCondLst>
                                            <p:cond delay="0"/>
                                          </p:stCondLst>
                                        </p:cTn>
                                        <p:tgtEl>
                                          <p:spTgt spid="59"/>
                                        </p:tgtEl>
                                        <p:attrNameLst>
                                          <p:attrName>style.visibility</p:attrName>
                                        </p:attrNameLst>
                                      </p:cBhvr>
                                      <p:to>
                                        <p:strVal val="visible"/>
                                      </p:to>
                                    </p:set>
                                    <p:animEffect transition="in" filter="slide(fromLeft)">
                                      <p:cBhvr>
                                        <p:cTn id="101" dur="500"/>
                                        <p:tgtEl>
                                          <p:spTgt spid="59"/>
                                        </p:tgtEl>
                                      </p:cBhvr>
                                    </p:animEffect>
                                  </p:childTnLst>
                                </p:cTn>
                              </p:par>
                            </p:childTnLst>
                          </p:cTn>
                        </p:par>
                      </p:childTnLst>
                    </p:cTn>
                  </p:par>
                  <p:par>
                    <p:cTn id="102" fill="hold">
                      <p:stCondLst>
                        <p:cond delay="indefinite"/>
                      </p:stCondLst>
                      <p:childTnLst>
                        <p:par>
                          <p:cTn id="103" fill="hold">
                            <p:stCondLst>
                              <p:cond delay="0"/>
                            </p:stCondLst>
                            <p:childTnLst>
                              <p:par>
                                <p:cTn id="104" presetID="9" presetClass="entr" presetSubtype="0" fill="hold" grpId="0" nodeType="clickEffect">
                                  <p:stCondLst>
                                    <p:cond delay="0"/>
                                  </p:stCondLst>
                                  <p:childTnLst>
                                    <p:set>
                                      <p:cBhvr>
                                        <p:cTn id="105" dur="1" fill="hold">
                                          <p:stCondLst>
                                            <p:cond delay="0"/>
                                          </p:stCondLst>
                                        </p:cTn>
                                        <p:tgtEl>
                                          <p:spTgt spid="45"/>
                                        </p:tgtEl>
                                        <p:attrNameLst>
                                          <p:attrName>style.visibility</p:attrName>
                                        </p:attrNameLst>
                                      </p:cBhvr>
                                      <p:to>
                                        <p:strVal val="visible"/>
                                      </p:to>
                                    </p:set>
                                    <p:animEffect transition="in" filter="dissolve">
                                      <p:cBhvr>
                                        <p:cTn id="106" dur="500"/>
                                        <p:tgtEl>
                                          <p:spTgt spid="45"/>
                                        </p:tgtEl>
                                      </p:cBhvr>
                                    </p:animEffect>
                                  </p:childTnLst>
                                </p:cTn>
                              </p:par>
                            </p:childTnLst>
                          </p:cTn>
                        </p:par>
                      </p:childTnLst>
                    </p:cTn>
                  </p:par>
                  <p:par>
                    <p:cTn id="107" fill="hold">
                      <p:stCondLst>
                        <p:cond delay="indefinite"/>
                      </p:stCondLst>
                      <p:childTnLst>
                        <p:par>
                          <p:cTn id="108" fill="hold">
                            <p:stCondLst>
                              <p:cond delay="0"/>
                            </p:stCondLst>
                            <p:childTnLst>
                              <p:par>
                                <p:cTn id="109" presetID="12" presetClass="entr" presetSubtype="2" fill="hold" nodeType="clickEffect">
                                  <p:stCondLst>
                                    <p:cond delay="0"/>
                                  </p:stCondLst>
                                  <p:childTnLst>
                                    <p:set>
                                      <p:cBhvr>
                                        <p:cTn id="110" dur="1" fill="hold">
                                          <p:stCondLst>
                                            <p:cond delay="0"/>
                                          </p:stCondLst>
                                        </p:cTn>
                                        <p:tgtEl>
                                          <p:spTgt spid="36"/>
                                        </p:tgtEl>
                                        <p:attrNameLst>
                                          <p:attrName>style.visibility</p:attrName>
                                        </p:attrNameLst>
                                      </p:cBhvr>
                                      <p:to>
                                        <p:strVal val="visible"/>
                                      </p:to>
                                    </p:set>
                                    <p:animEffect transition="in" filter="slide(fromRight)">
                                      <p:cBhvr>
                                        <p:cTn id="111" dur="500"/>
                                        <p:tgtEl>
                                          <p:spTgt spid="36"/>
                                        </p:tgtEl>
                                      </p:cBhvr>
                                    </p:animEffect>
                                  </p:childTnLst>
                                </p:cTn>
                              </p:par>
                              <p:par>
                                <p:cTn id="112" presetID="12" presetClass="entr" presetSubtype="2" fill="hold" nodeType="withEffect">
                                  <p:stCondLst>
                                    <p:cond delay="0"/>
                                  </p:stCondLst>
                                  <p:childTnLst>
                                    <p:set>
                                      <p:cBhvr>
                                        <p:cTn id="113" dur="1" fill="hold">
                                          <p:stCondLst>
                                            <p:cond delay="0"/>
                                          </p:stCondLst>
                                        </p:cTn>
                                        <p:tgtEl>
                                          <p:spTgt spid="34"/>
                                        </p:tgtEl>
                                        <p:attrNameLst>
                                          <p:attrName>style.visibility</p:attrName>
                                        </p:attrNameLst>
                                      </p:cBhvr>
                                      <p:to>
                                        <p:strVal val="visible"/>
                                      </p:to>
                                    </p:set>
                                    <p:animEffect transition="in" filter="slide(fromRight)">
                                      <p:cBhvr>
                                        <p:cTn id="114" dur="500"/>
                                        <p:tgtEl>
                                          <p:spTgt spid="34"/>
                                        </p:tgtEl>
                                      </p:cBhvr>
                                    </p:animEffect>
                                  </p:childTnLst>
                                </p:cTn>
                              </p:par>
                            </p:childTnLst>
                          </p:cTn>
                        </p:par>
                      </p:childTnLst>
                    </p:cTn>
                  </p:par>
                  <p:par>
                    <p:cTn id="115" fill="hold">
                      <p:stCondLst>
                        <p:cond delay="indefinite"/>
                      </p:stCondLst>
                      <p:childTnLst>
                        <p:par>
                          <p:cTn id="116" fill="hold">
                            <p:stCondLst>
                              <p:cond delay="0"/>
                            </p:stCondLst>
                            <p:childTnLst>
                              <p:par>
                                <p:cTn id="117" presetID="9" presetClass="entr" presetSubtype="0" fill="hold" nodeType="clickEffect">
                                  <p:stCondLst>
                                    <p:cond delay="0"/>
                                  </p:stCondLst>
                                  <p:childTnLst>
                                    <p:set>
                                      <p:cBhvr>
                                        <p:cTn id="118" dur="1" fill="hold">
                                          <p:stCondLst>
                                            <p:cond delay="0"/>
                                          </p:stCondLst>
                                        </p:cTn>
                                        <p:tgtEl>
                                          <p:spTgt spid="33"/>
                                        </p:tgtEl>
                                        <p:attrNameLst>
                                          <p:attrName>style.visibility</p:attrName>
                                        </p:attrNameLst>
                                      </p:cBhvr>
                                      <p:to>
                                        <p:strVal val="visible"/>
                                      </p:to>
                                    </p:set>
                                    <p:animEffect transition="in" filter="dissolve">
                                      <p:cBhvr>
                                        <p:cTn id="119" dur="500"/>
                                        <p:tgtEl>
                                          <p:spTgt spid="33"/>
                                        </p:tgtEl>
                                      </p:cBhvr>
                                    </p:animEffect>
                                  </p:childTnLst>
                                </p:cTn>
                              </p:par>
                              <p:par>
                                <p:cTn id="120" presetID="9" presetClass="entr" presetSubtype="0" fill="hold" grpId="0" nodeType="withEffect">
                                  <p:stCondLst>
                                    <p:cond delay="0"/>
                                  </p:stCondLst>
                                  <p:childTnLst>
                                    <p:set>
                                      <p:cBhvr>
                                        <p:cTn id="121" dur="1" fill="hold">
                                          <p:stCondLst>
                                            <p:cond delay="0"/>
                                          </p:stCondLst>
                                        </p:cTn>
                                        <p:tgtEl>
                                          <p:spTgt spid="39"/>
                                        </p:tgtEl>
                                        <p:attrNameLst>
                                          <p:attrName>style.visibility</p:attrName>
                                        </p:attrNameLst>
                                      </p:cBhvr>
                                      <p:to>
                                        <p:strVal val="visible"/>
                                      </p:to>
                                    </p:set>
                                    <p:animEffect transition="in" filter="dissolve">
                                      <p:cBhvr>
                                        <p:cTn id="122" dur="500"/>
                                        <p:tgtEl>
                                          <p:spTgt spid="39"/>
                                        </p:tgtEl>
                                      </p:cBhvr>
                                    </p:animEffect>
                                  </p:childTnLst>
                                </p:cTn>
                              </p:par>
                            </p:childTnLst>
                          </p:cTn>
                        </p:par>
                      </p:childTnLst>
                    </p:cTn>
                  </p:par>
                  <p:par>
                    <p:cTn id="123" fill="hold">
                      <p:stCondLst>
                        <p:cond delay="indefinite"/>
                      </p:stCondLst>
                      <p:childTnLst>
                        <p:par>
                          <p:cTn id="124" fill="hold">
                            <p:stCondLst>
                              <p:cond delay="0"/>
                            </p:stCondLst>
                            <p:childTnLst>
                              <p:par>
                                <p:cTn id="125" presetID="12" presetClass="entr" presetSubtype="4" fill="hold" nodeType="click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slide(fromBottom)">
                                      <p:cBhvr>
                                        <p:cTn id="127" dur="500"/>
                                        <p:tgtEl>
                                          <p:spTgt spid="57"/>
                                        </p:tgtEl>
                                      </p:cBhvr>
                                    </p:animEffect>
                                  </p:childTnLst>
                                </p:cTn>
                              </p:par>
                              <p:par>
                                <p:cTn id="128" presetID="10" presetClass="exit" presetSubtype="0" fill="hold" nodeType="withEffect">
                                  <p:stCondLst>
                                    <p:cond delay="0"/>
                                  </p:stCondLst>
                                  <p:childTnLst>
                                    <p:animEffect transition="out" filter="fade">
                                      <p:cBhvr>
                                        <p:cTn id="129" dur="500"/>
                                        <p:tgtEl>
                                          <p:spTgt spid="47"/>
                                        </p:tgtEl>
                                      </p:cBhvr>
                                    </p:animEffect>
                                    <p:set>
                                      <p:cBhvr>
                                        <p:cTn id="130" dur="1" fill="hold">
                                          <p:stCondLst>
                                            <p:cond delay="499"/>
                                          </p:stCondLst>
                                        </p:cTn>
                                        <p:tgtEl>
                                          <p:spTgt spid="47"/>
                                        </p:tgtEl>
                                        <p:attrNameLst>
                                          <p:attrName>style.visibility</p:attrName>
                                        </p:attrNameLst>
                                      </p:cBhvr>
                                      <p:to>
                                        <p:strVal val="hidden"/>
                                      </p:to>
                                    </p:set>
                                  </p:childTnLst>
                                </p:cTn>
                              </p:par>
                            </p:childTnLst>
                          </p:cTn>
                        </p:par>
                      </p:childTnLst>
                    </p:cTn>
                  </p:par>
                  <p:par>
                    <p:cTn id="131" fill="hold">
                      <p:stCondLst>
                        <p:cond delay="indefinite"/>
                      </p:stCondLst>
                      <p:childTnLst>
                        <p:par>
                          <p:cTn id="132" fill="hold">
                            <p:stCondLst>
                              <p:cond delay="0"/>
                            </p:stCondLst>
                            <p:childTnLst>
                              <p:par>
                                <p:cTn id="133" presetID="9" presetClass="entr" presetSubtype="0" fill="hold" grpId="0" nodeType="clickEffect">
                                  <p:stCondLst>
                                    <p:cond delay="0"/>
                                  </p:stCondLst>
                                  <p:childTnLst>
                                    <p:set>
                                      <p:cBhvr>
                                        <p:cTn id="134" dur="1" fill="hold">
                                          <p:stCondLst>
                                            <p:cond delay="0"/>
                                          </p:stCondLst>
                                        </p:cTn>
                                        <p:tgtEl>
                                          <p:spTgt spid="54"/>
                                        </p:tgtEl>
                                        <p:attrNameLst>
                                          <p:attrName>style.visibility</p:attrName>
                                        </p:attrNameLst>
                                      </p:cBhvr>
                                      <p:to>
                                        <p:strVal val="visible"/>
                                      </p:to>
                                    </p:set>
                                    <p:animEffect transition="in" filter="dissolve">
                                      <p:cBhvr>
                                        <p:cTn id="135" dur="500"/>
                                        <p:tgtEl>
                                          <p:spTgt spid="54"/>
                                        </p:tgtEl>
                                      </p:cBhvr>
                                    </p:animEffect>
                                  </p:childTnLst>
                                </p:cTn>
                              </p:par>
                            </p:childTnLst>
                          </p:cTn>
                        </p:par>
                      </p:childTnLst>
                    </p:cTn>
                  </p:par>
                  <p:par>
                    <p:cTn id="136" fill="hold">
                      <p:stCondLst>
                        <p:cond delay="indefinite"/>
                      </p:stCondLst>
                      <p:childTnLst>
                        <p:par>
                          <p:cTn id="137" fill="hold">
                            <p:stCondLst>
                              <p:cond delay="0"/>
                            </p:stCondLst>
                            <p:childTnLst>
                              <p:par>
                                <p:cTn id="138" presetID="12" presetClass="entr" presetSubtype="8" fill="hold" nodeType="clickEffect">
                                  <p:stCondLst>
                                    <p:cond delay="0"/>
                                  </p:stCondLst>
                                  <p:childTnLst>
                                    <p:set>
                                      <p:cBhvr>
                                        <p:cTn id="139" dur="1" fill="hold">
                                          <p:stCondLst>
                                            <p:cond delay="0"/>
                                          </p:stCondLst>
                                        </p:cTn>
                                        <p:tgtEl>
                                          <p:spTgt spid="70"/>
                                        </p:tgtEl>
                                        <p:attrNameLst>
                                          <p:attrName>style.visibility</p:attrName>
                                        </p:attrNameLst>
                                      </p:cBhvr>
                                      <p:to>
                                        <p:strVal val="visible"/>
                                      </p:to>
                                    </p:set>
                                    <p:animEffect transition="in" filter="slide(fromLeft)">
                                      <p:cBhvr>
                                        <p:cTn id="140" dur="500"/>
                                        <p:tgtEl>
                                          <p:spTgt spid="70"/>
                                        </p:tgtEl>
                                      </p:cBhvr>
                                    </p:animEffect>
                                  </p:childTnLst>
                                </p:cTn>
                              </p:par>
                            </p:childTnLst>
                          </p:cTn>
                        </p:par>
                      </p:childTnLst>
                    </p:cTn>
                  </p:par>
                  <p:par>
                    <p:cTn id="141" fill="hold">
                      <p:stCondLst>
                        <p:cond delay="indefinite"/>
                      </p:stCondLst>
                      <p:childTnLst>
                        <p:par>
                          <p:cTn id="142" fill="hold">
                            <p:stCondLst>
                              <p:cond delay="0"/>
                            </p:stCondLst>
                            <p:childTnLst>
                              <p:par>
                                <p:cTn id="143" presetID="12" presetClass="entr" presetSubtype="1" fill="hold" nodeType="clickEffect">
                                  <p:stCondLst>
                                    <p:cond delay="0"/>
                                  </p:stCondLst>
                                  <p:childTnLst>
                                    <p:set>
                                      <p:cBhvr>
                                        <p:cTn id="144" dur="1" fill="hold">
                                          <p:stCondLst>
                                            <p:cond delay="0"/>
                                          </p:stCondLst>
                                        </p:cTn>
                                        <p:tgtEl>
                                          <p:spTgt spid="76"/>
                                        </p:tgtEl>
                                        <p:attrNameLst>
                                          <p:attrName>style.visibility</p:attrName>
                                        </p:attrNameLst>
                                      </p:cBhvr>
                                      <p:to>
                                        <p:strVal val="visible"/>
                                      </p:to>
                                    </p:set>
                                    <p:animEffect transition="in" filter="slide(fromTop)">
                                      <p:cBhvr>
                                        <p:cTn id="145" dur="500"/>
                                        <p:tgtEl>
                                          <p:spTgt spid="76"/>
                                        </p:tgtEl>
                                      </p:cBhvr>
                                    </p:animEffect>
                                  </p:childTnLst>
                                </p:cTn>
                              </p:par>
                            </p:childTnLst>
                          </p:cTn>
                        </p:par>
                      </p:childTnLst>
                    </p:cTn>
                  </p:par>
                  <p:par>
                    <p:cTn id="146" fill="hold">
                      <p:stCondLst>
                        <p:cond delay="indefinite"/>
                      </p:stCondLst>
                      <p:childTnLst>
                        <p:par>
                          <p:cTn id="147" fill="hold">
                            <p:stCondLst>
                              <p:cond delay="0"/>
                            </p:stCondLst>
                            <p:childTnLst>
                              <p:par>
                                <p:cTn id="148" presetID="12" presetClass="entr" presetSubtype="2" fill="hold" nodeType="clickEffect">
                                  <p:stCondLst>
                                    <p:cond delay="0"/>
                                  </p:stCondLst>
                                  <p:childTnLst>
                                    <p:set>
                                      <p:cBhvr>
                                        <p:cTn id="149" dur="1" fill="hold">
                                          <p:stCondLst>
                                            <p:cond delay="0"/>
                                          </p:stCondLst>
                                        </p:cTn>
                                        <p:tgtEl>
                                          <p:spTgt spid="49"/>
                                        </p:tgtEl>
                                        <p:attrNameLst>
                                          <p:attrName>style.visibility</p:attrName>
                                        </p:attrNameLst>
                                      </p:cBhvr>
                                      <p:to>
                                        <p:strVal val="visible"/>
                                      </p:to>
                                    </p:set>
                                    <p:animEffect transition="in" filter="slide(fromRight)">
                                      <p:cBhvr>
                                        <p:cTn id="150" dur="500"/>
                                        <p:tgtEl>
                                          <p:spTgt spid="49"/>
                                        </p:tgtEl>
                                      </p:cBhvr>
                                    </p:animEffect>
                                  </p:childTnLst>
                                </p:cTn>
                              </p:par>
                              <p:par>
                                <p:cTn id="151" presetID="10" presetClass="exit" presetSubtype="0" fill="hold" nodeType="withEffect">
                                  <p:stCondLst>
                                    <p:cond delay="0"/>
                                  </p:stCondLst>
                                  <p:childTnLst>
                                    <p:animEffect transition="out" filter="fade">
                                      <p:cBhvr>
                                        <p:cTn id="152" dur="500"/>
                                        <p:tgtEl>
                                          <p:spTgt spid="59"/>
                                        </p:tgtEl>
                                      </p:cBhvr>
                                    </p:animEffect>
                                    <p:set>
                                      <p:cBhvr>
                                        <p:cTn id="153" dur="1" fill="hold">
                                          <p:stCondLst>
                                            <p:cond delay="499"/>
                                          </p:stCondLst>
                                        </p:cTn>
                                        <p:tgtEl>
                                          <p:spTgt spid="59"/>
                                        </p:tgtEl>
                                        <p:attrNameLst>
                                          <p:attrName>style.visibility</p:attrName>
                                        </p:attrNameLst>
                                      </p:cBhvr>
                                      <p:to>
                                        <p:strVal val="hidden"/>
                                      </p:to>
                                    </p:set>
                                  </p:childTnLst>
                                </p:cTn>
                              </p:par>
                              <p:par>
                                <p:cTn id="154" presetID="10" presetClass="exit" presetSubtype="0" fill="hold" grpId="1" nodeType="withEffect">
                                  <p:stCondLst>
                                    <p:cond delay="0"/>
                                  </p:stCondLst>
                                  <p:childTnLst>
                                    <p:animEffect transition="out" filter="fade">
                                      <p:cBhvr>
                                        <p:cTn id="155" dur="500"/>
                                        <p:tgtEl>
                                          <p:spTgt spid="32"/>
                                        </p:tgtEl>
                                      </p:cBhvr>
                                    </p:animEffect>
                                    <p:set>
                                      <p:cBhvr>
                                        <p:cTn id="156" dur="1" fill="hold">
                                          <p:stCondLst>
                                            <p:cond delay="499"/>
                                          </p:stCondLst>
                                        </p:cTn>
                                        <p:tgtEl>
                                          <p:spTgt spid="32"/>
                                        </p:tgtEl>
                                        <p:attrNameLst>
                                          <p:attrName>style.visibility</p:attrName>
                                        </p:attrNameLst>
                                      </p:cBhvr>
                                      <p:to>
                                        <p:strVal val="hidden"/>
                                      </p:to>
                                    </p:set>
                                  </p:childTnLst>
                                </p:cTn>
                              </p:par>
                            </p:childTnLst>
                          </p:cTn>
                        </p:par>
                      </p:childTnLst>
                    </p:cTn>
                  </p:par>
                  <p:par>
                    <p:cTn id="157" fill="hold">
                      <p:stCondLst>
                        <p:cond delay="indefinite"/>
                      </p:stCondLst>
                      <p:childTnLst>
                        <p:par>
                          <p:cTn id="158" fill="hold">
                            <p:stCondLst>
                              <p:cond delay="0"/>
                            </p:stCondLst>
                            <p:childTnLst>
                              <p:par>
                                <p:cTn id="159" presetID="9" presetClass="entr" presetSubtype="0" fill="hold" grpId="0" nodeType="clickEffect">
                                  <p:stCondLst>
                                    <p:cond delay="0"/>
                                  </p:stCondLst>
                                  <p:childTnLst>
                                    <p:set>
                                      <p:cBhvr>
                                        <p:cTn id="160" dur="1" fill="hold">
                                          <p:stCondLst>
                                            <p:cond delay="0"/>
                                          </p:stCondLst>
                                        </p:cTn>
                                        <p:tgtEl>
                                          <p:spTgt spid="55"/>
                                        </p:tgtEl>
                                        <p:attrNameLst>
                                          <p:attrName>style.visibility</p:attrName>
                                        </p:attrNameLst>
                                      </p:cBhvr>
                                      <p:to>
                                        <p:strVal val="visible"/>
                                      </p:to>
                                    </p:set>
                                    <p:animEffect transition="in" filter="dissolve">
                                      <p:cBhvr>
                                        <p:cTn id="161" dur="500"/>
                                        <p:tgtEl>
                                          <p:spTgt spid="55"/>
                                        </p:tgtEl>
                                      </p:cBhvr>
                                    </p:animEffect>
                                  </p:childTnLst>
                                </p:cTn>
                              </p:par>
                              <p:par>
                                <p:cTn id="162" presetID="10" presetClass="exit" presetSubtype="0" fill="hold" nodeType="withEffect">
                                  <p:stCondLst>
                                    <p:cond delay="0"/>
                                  </p:stCondLst>
                                  <p:childTnLst>
                                    <p:animEffect transition="out" filter="fade">
                                      <p:cBhvr>
                                        <p:cTn id="163" dur="500"/>
                                        <p:tgtEl>
                                          <p:spTgt spid="57"/>
                                        </p:tgtEl>
                                      </p:cBhvr>
                                    </p:animEffect>
                                    <p:set>
                                      <p:cBhvr>
                                        <p:cTn id="164" dur="1" fill="hold">
                                          <p:stCondLst>
                                            <p:cond delay="499"/>
                                          </p:stCondLst>
                                        </p:cTn>
                                        <p:tgtEl>
                                          <p:spTgt spid="57"/>
                                        </p:tgtEl>
                                        <p:attrNameLst>
                                          <p:attrName>style.visibility</p:attrName>
                                        </p:attrNameLst>
                                      </p:cBhvr>
                                      <p:to>
                                        <p:strVal val="hidden"/>
                                      </p:to>
                                    </p:set>
                                  </p:childTnLst>
                                </p:cTn>
                              </p:par>
                            </p:childTnLst>
                          </p:cTn>
                        </p:par>
                      </p:childTnLst>
                    </p:cTn>
                  </p:par>
                  <p:par>
                    <p:cTn id="165" fill="hold">
                      <p:stCondLst>
                        <p:cond delay="indefinite"/>
                      </p:stCondLst>
                      <p:childTnLst>
                        <p:par>
                          <p:cTn id="166" fill="hold">
                            <p:stCondLst>
                              <p:cond delay="0"/>
                            </p:stCondLst>
                            <p:childTnLst>
                              <p:par>
                                <p:cTn id="167" presetID="2" presetClass="entr" presetSubtype="4" fill="hold" grpId="0" nodeType="clickEffect">
                                  <p:stCondLst>
                                    <p:cond delay="0"/>
                                  </p:stCondLst>
                                  <p:childTnLst>
                                    <p:set>
                                      <p:cBhvr>
                                        <p:cTn id="168" dur="1" fill="hold">
                                          <p:stCondLst>
                                            <p:cond delay="0"/>
                                          </p:stCondLst>
                                        </p:cTn>
                                        <p:tgtEl>
                                          <p:spTgt spid="3">
                                            <p:txEl>
                                              <p:pRg st="0" end="0"/>
                                            </p:txEl>
                                          </p:spTgt>
                                        </p:tgtEl>
                                        <p:attrNameLst>
                                          <p:attrName>style.visibility</p:attrName>
                                        </p:attrNameLst>
                                      </p:cBhvr>
                                      <p:to>
                                        <p:strVal val="visible"/>
                                      </p:to>
                                    </p:set>
                                    <p:anim calcmode="lin" valueType="num">
                                      <p:cBhvr additive="base">
                                        <p:cTn id="16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1" fill="hold">
                      <p:stCondLst>
                        <p:cond delay="indefinite"/>
                      </p:stCondLst>
                      <p:childTnLst>
                        <p:par>
                          <p:cTn id="172" fill="hold">
                            <p:stCondLst>
                              <p:cond delay="0"/>
                            </p:stCondLst>
                            <p:childTnLst>
                              <p:par>
                                <p:cTn id="173" presetID="3" presetClass="entr" presetSubtype="10" fill="hold" grpId="0" nodeType="clickEffect">
                                  <p:stCondLst>
                                    <p:cond delay="0"/>
                                  </p:stCondLst>
                                  <p:childTnLst>
                                    <p:set>
                                      <p:cBhvr>
                                        <p:cTn id="174" dur="1" fill="hold">
                                          <p:stCondLst>
                                            <p:cond delay="0"/>
                                          </p:stCondLst>
                                        </p:cTn>
                                        <p:tgtEl>
                                          <p:spTgt spid="4"/>
                                        </p:tgtEl>
                                        <p:attrNameLst>
                                          <p:attrName>style.visibility</p:attrName>
                                        </p:attrNameLst>
                                      </p:cBhvr>
                                      <p:to>
                                        <p:strVal val="visible"/>
                                      </p:to>
                                    </p:set>
                                    <p:animEffect transition="in" filter="blinds(horizontal)">
                                      <p:cBhvr>
                                        <p:cTn id="17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6" grpId="0"/>
      <p:bldP spid="17" grpId="0"/>
      <p:bldP spid="19" grpId="0"/>
      <p:bldP spid="20" grpId="0"/>
      <p:bldP spid="21" grpId="0"/>
      <p:bldP spid="22" grpId="0"/>
      <p:bldP spid="29" grpId="0"/>
      <p:bldP spid="32" grpId="0"/>
      <p:bldP spid="32" grpId="1"/>
      <p:bldP spid="44" grpId="0"/>
      <p:bldP spid="45" grpId="0"/>
      <p:bldP spid="39" grpId="0"/>
      <p:bldP spid="54" grpId="0"/>
      <p:bldP spid="5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rgbClr val="00CC00"/>
                </a:solidFill>
              </a:rPr>
              <a:t>總結</a:t>
            </a:r>
            <a:endParaRPr lang="zh-TW" altLang="en-US" b="1" dirty="0">
              <a:solidFill>
                <a:srgbClr val="00CC00"/>
              </a:solidFill>
            </a:endParaRPr>
          </a:p>
        </p:txBody>
      </p:sp>
      <p:graphicFrame>
        <p:nvGraphicFramePr>
          <p:cNvPr id="4" name="內容版面配置區 3"/>
          <p:cNvGraphicFramePr>
            <a:graphicFrameLocks noGrp="1"/>
          </p:cNvGraphicFramePr>
          <p:nvPr>
            <p:ph sz="quarter" idx="1"/>
          </p:nvPr>
        </p:nvGraphicFramePr>
        <p:xfrm>
          <a:off x="457200" y="1600200"/>
          <a:ext cx="7615264" cy="4686318"/>
        </p:xfrm>
        <a:graphic>
          <a:graphicData uri="http://schemas.openxmlformats.org/drawingml/2006/table">
            <a:tbl>
              <a:tblPr firstRow="1" bandRow="1">
                <a:tableStyleId>{5C22544A-7EE6-4342-B048-85BDC9FD1C3A}</a:tableStyleId>
              </a:tblPr>
              <a:tblGrid>
                <a:gridCol w="1903816"/>
                <a:gridCol w="1903816"/>
                <a:gridCol w="1903816"/>
                <a:gridCol w="1903816"/>
              </a:tblGrid>
              <a:tr h="520702">
                <a:tc>
                  <a:txBody>
                    <a:bodyPr/>
                    <a:lstStyle/>
                    <a:p>
                      <a:pPr algn="ctr"/>
                      <a:r>
                        <a:rPr lang="zh-TW" altLang="en-US" dirty="0" smtClean="0"/>
                        <a:t>需求</a:t>
                      </a:r>
                      <a:endParaRPr lang="zh-TW" altLang="en-US" dirty="0"/>
                    </a:p>
                  </a:txBody>
                  <a:tcPr/>
                </a:tc>
                <a:tc>
                  <a:txBody>
                    <a:bodyPr/>
                    <a:lstStyle/>
                    <a:p>
                      <a:pPr algn="ctr"/>
                      <a:r>
                        <a:rPr lang="zh-TW" altLang="en-US" dirty="0" smtClean="0"/>
                        <a:t>供給</a:t>
                      </a:r>
                      <a:endParaRPr lang="zh-TW" altLang="en-US" dirty="0"/>
                    </a:p>
                  </a:txBody>
                  <a:tcPr/>
                </a:tc>
                <a:tc>
                  <a:txBody>
                    <a:bodyPr/>
                    <a:lstStyle/>
                    <a:p>
                      <a:pPr algn="ctr"/>
                      <a:r>
                        <a:rPr lang="zh-TW" altLang="en-US" dirty="0" smtClean="0"/>
                        <a:t>均衡價格</a:t>
                      </a:r>
                      <a:endParaRPr lang="zh-TW" altLang="en-US" dirty="0"/>
                    </a:p>
                  </a:txBody>
                  <a:tcPr/>
                </a:tc>
                <a:tc>
                  <a:txBody>
                    <a:bodyPr/>
                    <a:lstStyle/>
                    <a:p>
                      <a:pPr algn="ctr"/>
                      <a:r>
                        <a:rPr lang="zh-TW" altLang="en-US" dirty="0" smtClean="0"/>
                        <a:t>均衡數量</a:t>
                      </a:r>
                      <a:endParaRPr lang="zh-TW" altLang="en-US" dirty="0"/>
                    </a:p>
                  </a:txBody>
                  <a:tcPr/>
                </a:tc>
              </a:tr>
              <a:tr h="520702">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a:p>
                  </a:txBody>
                  <a:tcPr/>
                </a:tc>
                <a:tc>
                  <a:txBody>
                    <a:bodyPr/>
                    <a:lstStyle/>
                    <a:p>
                      <a:pPr algn="ctr"/>
                      <a:endParaRPr lang="zh-TW" altLang="en-US"/>
                    </a:p>
                  </a:txBody>
                  <a:tcPr/>
                </a:tc>
              </a:tr>
              <a:tr h="520702">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dirty="0"/>
                    </a:p>
                  </a:txBody>
                  <a:tcPr/>
                </a:tc>
              </a:tr>
              <a:tr h="520702">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a:p>
                  </a:txBody>
                  <a:tcPr/>
                </a:tc>
              </a:tr>
              <a:tr h="520702">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a:p>
                  </a:txBody>
                  <a:tcPr/>
                </a:tc>
              </a:tr>
              <a:tr h="520702">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r>
              <a:tr h="520702">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dirty="0"/>
                    </a:p>
                  </a:txBody>
                  <a:tcPr/>
                </a:tc>
              </a:tr>
              <a:tr h="520702">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dirty="0"/>
                    </a:p>
                  </a:txBody>
                  <a:tcPr/>
                </a:tc>
              </a:tr>
              <a:tr h="520702">
                <a:tc>
                  <a:txBody>
                    <a:bodyPr/>
                    <a:lstStyle/>
                    <a:p>
                      <a:pPr algn="ctr"/>
                      <a:endParaRPr lang="zh-TW" altLang="en-US" dirty="0"/>
                    </a:p>
                  </a:txBody>
                  <a:tcPr/>
                </a:tc>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r>
            </a:tbl>
          </a:graphicData>
        </a:graphic>
      </p:graphicFrame>
      <p:cxnSp>
        <p:nvCxnSpPr>
          <p:cNvPr id="7" name="直線單箭頭接點 6"/>
          <p:cNvCxnSpPr/>
          <p:nvPr/>
        </p:nvCxnSpPr>
        <p:spPr>
          <a:xfrm rot="5400000" flipH="1" flipV="1">
            <a:off x="1179092" y="2392752"/>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rot="5400000" flipH="1" flipV="1">
            <a:off x="6822694" y="4464454"/>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rot="5400000" flipH="1" flipV="1">
            <a:off x="1179092" y="4464454"/>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單箭頭接點 12"/>
          <p:cNvCxnSpPr/>
          <p:nvPr/>
        </p:nvCxnSpPr>
        <p:spPr>
          <a:xfrm rot="5400000" flipH="1" flipV="1">
            <a:off x="3036480" y="4464454"/>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rot="5400000" flipH="1" flipV="1">
            <a:off x="4893868" y="2392752"/>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單箭頭接點 14"/>
          <p:cNvCxnSpPr/>
          <p:nvPr/>
        </p:nvCxnSpPr>
        <p:spPr>
          <a:xfrm rot="5400000" flipH="1" flipV="1">
            <a:off x="6822694" y="2392752"/>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6" name="直線單箭頭接點 15"/>
          <p:cNvCxnSpPr/>
          <p:nvPr/>
        </p:nvCxnSpPr>
        <p:spPr>
          <a:xfrm rot="5400000" flipH="1" flipV="1">
            <a:off x="4880486" y="3964388"/>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直線單箭頭接點 16"/>
          <p:cNvCxnSpPr/>
          <p:nvPr/>
        </p:nvCxnSpPr>
        <p:spPr>
          <a:xfrm rot="5400000" flipH="1" flipV="1">
            <a:off x="3035686" y="3392884"/>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直線單箭頭接點 17"/>
          <p:cNvCxnSpPr/>
          <p:nvPr/>
        </p:nvCxnSpPr>
        <p:spPr>
          <a:xfrm rot="5400000" flipH="1" flipV="1">
            <a:off x="6822694" y="3392884"/>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直線單箭頭接點 18"/>
          <p:cNvCxnSpPr/>
          <p:nvPr/>
        </p:nvCxnSpPr>
        <p:spPr>
          <a:xfrm rot="5400000" flipH="1" flipV="1">
            <a:off x="3036480" y="6036090"/>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直線單箭頭接點 19"/>
          <p:cNvCxnSpPr/>
          <p:nvPr/>
        </p:nvCxnSpPr>
        <p:spPr>
          <a:xfrm rot="5400000" flipH="1" flipV="1">
            <a:off x="1179092" y="5521510"/>
            <a:ext cx="50006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4" name="直線單箭頭接點 23"/>
          <p:cNvCxnSpPr/>
          <p:nvPr/>
        </p:nvCxnSpPr>
        <p:spPr>
          <a:xfrm rot="5400000">
            <a:off x="3036083" y="4964917"/>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單箭頭接點 25"/>
          <p:cNvCxnSpPr/>
          <p:nvPr/>
        </p:nvCxnSpPr>
        <p:spPr>
          <a:xfrm rot="5400000">
            <a:off x="1178695" y="2964653"/>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單箭頭接點 26"/>
          <p:cNvCxnSpPr/>
          <p:nvPr/>
        </p:nvCxnSpPr>
        <p:spPr>
          <a:xfrm rot="16200000" flipV="1">
            <a:off x="4858149" y="5500305"/>
            <a:ext cx="571504"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單箭頭接點 27"/>
          <p:cNvCxnSpPr/>
          <p:nvPr/>
        </p:nvCxnSpPr>
        <p:spPr>
          <a:xfrm rot="5400000">
            <a:off x="3036083" y="5508525"/>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單箭頭接點 28"/>
          <p:cNvCxnSpPr/>
          <p:nvPr/>
        </p:nvCxnSpPr>
        <p:spPr>
          <a:xfrm rot="5400000">
            <a:off x="1178695" y="6036487"/>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直線單箭頭接點 29"/>
          <p:cNvCxnSpPr/>
          <p:nvPr/>
        </p:nvCxnSpPr>
        <p:spPr>
          <a:xfrm rot="5400000">
            <a:off x="1178695" y="5021841"/>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單箭頭接點 30"/>
          <p:cNvCxnSpPr/>
          <p:nvPr/>
        </p:nvCxnSpPr>
        <p:spPr>
          <a:xfrm rot="5400000">
            <a:off x="6822297" y="3964785"/>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2" name="直線單箭頭接點 31"/>
          <p:cNvCxnSpPr/>
          <p:nvPr/>
        </p:nvCxnSpPr>
        <p:spPr>
          <a:xfrm rot="5400000">
            <a:off x="4893471" y="3407795"/>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3" name="直線單箭頭接點 32"/>
          <p:cNvCxnSpPr/>
          <p:nvPr/>
        </p:nvCxnSpPr>
        <p:spPr>
          <a:xfrm rot="5400000">
            <a:off x="4893471" y="6036487"/>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5" name="文字方塊 34"/>
          <p:cNvSpPr txBox="1"/>
          <p:nvPr/>
        </p:nvSpPr>
        <p:spPr>
          <a:xfrm>
            <a:off x="4929190" y="4143380"/>
            <a:ext cx="415498" cy="646331"/>
          </a:xfrm>
          <a:prstGeom prst="rect">
            <a:avLst/>
          </a:prstGeom>
          <a:noFill/>
        </p:spPr>
        <p:txBody>
          <a:bodyPr wrap="none" rtlCol="0">
            <a:spAutoFit/>
          </a:bodyPr>
          <a:lstStyle/>
          <a:p>
            <a:r>
              <a:rPr lang="en-US" altLang="zh-TW" sz="3600" b="1" dirty="0" smtClean="0">
                <a:solidFill>
                  <a:srgbClr val="FF0000"/>
                </a:solidFill>
              </a:rPr>
              <a:t>?</a:t>
            </a:r>
            <a:endParaRPr lang="zh-TW" altLang="en-US" sz="3600" b="1" dirty="0">
              <a:solidFill>
                <a:srgbClr val="FF0000"/>
              </a:solidFill>
            </a:endParaRPr>
          </a:p>
        </p:txBody>
      </p:sp>
      <p:sp>
        <p:nvSpPr>
          <p:cNvPr id="36" name="文字方塊 35"/>
          <p:cNvSpPr txBox="1"/>
          <p:nvPr/>
        </p:nvSpPr>
        <p:spPr>
          <a:xfrm>
            <a:off x="4929190" y="4643446"/>
            <a:ext cx="415498" cy="646331"/>
          </a:xfrm>
          <a:prstGeom prst="rect">
            <a:avLst/>
          </a:prstGeom>
          <a:noFill/>
        </p:spPr>
        <p:txBody>
          <a:bodyPr wrap="none" rtlCol="0">
            <a:spAutoFit/>
          </a:bodyPr>
          <a:lstStyle/>
          <a:p>
            <a:r>
              <a:rPr lang="en-US" altLang="zh-TW" sz="3600" b="1" dirty="0" smtClean="0">
                <a:solidFill>
                  <a:srgbClr val="FF0000"/>
                </a:solidFill>
              </a:rPr>
              <a:t>?</a:t>
            </a:r>
            <a:endParaRPr lang="zh-TW" altLang="en-US" sz="3600" b="1" dirty="0">
              <a:solidFill>
                <a:srgbClr val="FF0000"/>
              </a:solidFill>
            </a:endParaRPr>
          </a:p>
        </p:txBody>
      </p:sp>
      <p:sp>
        <p:nvSpPr>
          <p:cNvPr id="37" name="文字方塊 36"/>
          <p:cNvSpPr txBox="1"/>
          <p:nvPr/>
        </p:nvSpPr>
        <p:spPr>
          <a:xfrm>
            <a:off x="6858016" y="5214950"/>
            <a:ext cx="415498" cy="646331"/>
          </a:xfrm>
          <a:prstGeom prst="rect">
            <a:avLst/>
          </a:prstGeom>
          <a:noFill/>
        </p:spPr>
        <p:txBody>
          <a:bodyPr wrap="none" rtlCol="0">
            <a:spAutoFit/>
          </a:bodyPr>
          <a:lstStyle/>
          <a:p>
            <a:r>
              <a:rPr lang="en-US" altLang="zh-TW" sz="3600" b="1" dirty="0" smtClean="0">
                <a:solidFill>
                  <a:srgbClr val="FF0000"/>
                </a:solidFill>
              </a:rPr>
              <a:t>?</a:t>
            </a:r>
            <a:endParaRPr lang="zh-TW" altLang="en-US" sz="3600" b="1" dirty="0">
              <a:solidFill>
                <a:srgbClr val="FF0000"/>
              </a:solidFill>
            </a:endParaRPr>
          </a:p>
        </p:txBody>
      </p:sp>
      <p:sp>
        <p:nvSpPr>
          <p:cNvPr id="38" name="文字方塊 37"/>
          <p:cNvSpPr txBox="1"/>
          <p:nvPr/>
        </p:nvSpPr>
        <p:spPr>
          <a:xfrm>
            <a:off x="6858016" y="5715016"/>
            <a:ext cx="415498" cy="646331"/>
          </a:xfrm>
          <a:prstGeom prst="rect">
            <a:avLst/>
          </a:prstGeom>
          <a:noFill/>
        </p:spPr>
        <p:txBody>
          <a:bodyPr wrap="none" rtlCol="0">
            <a:spAutoFit/>
          </a:bodyPr>
          <a:lstStyle/>
          <a:p>
            <a:r>
              <a:rPr lang="en-US" altLang="zh-TW" sz="3600" b="1" dirty="0" smtClean="0">
                <a:solidFill>
                  <a:srgbClr val="FF0000"/>
                </a:solidFill>
              </a:rPr>
              <a:t>?</a:t>
            </a:r>
            <a:endParaRPr lang="zh-TW" altLang="en-US" sz="3600" b="1" dirty="0">
              <a:solidFill>
                <a:srgbClr val="FF0000"/>
              </a:solidFill>
            </a:endParaRPr>
          </a:p>
        </p:txBody>
      </p:sp>
      <p:cxnSp>
        <p:nvCxnSpPr>
          <p:cNvPr id="39" name="直線單箭頭接點 38"/>
          <p:cNvCxnSpPr/>
          <p:nvPr/>
        </p:nvCxnSpPr>
        <p:spPr>
          <a:xfrm rot="5400000">
            <a:off x="6822297" y="2921111"/>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0" name="直線單箭頭接點 39"/>
          <p:cNvCxnSpPr/>
          <p:nvPr/>
        </p:nvCxnSpPr>
        <p:spPr>
          <a:xfrm rot="5400000">
            <a:off x="4893471" y="2921111"/>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1" name="文字方塊 40"/>
          <p:cNvSpPr txBox="1"/>
          <p:nvPr/>
        </p:nvSpPr>
        <p:spPr>
          <a:xfrm>
            <a:off x="2857488" y="2143116"/>
            <a:ext cx="800219" cy="461665"/>
          </a:xfrm>
          <a:prstGeom prst="rect">
            <a:avLst/>
          </a:prstGeom>
          <a:noFill/>
        </p:spPr>
        <p:txBody>
          <a:bodyPr wrap="none" rtlCol="0">
            <a:spAutoFit/>
          </a:bodyPr>
          <a:lstStyle/>
          <a:p>
            <a:r>
              <a:rPr lang="zh-TW" altLang="en-US" sz="2400" b="1" dirty="0" smtClean="0">
                <a:solidFill>
                  <a:srgbClr val="FF0000"/>
                </a:solidFill>
              </a:rPr>
              <a:t>不變</a:t>
            </a:r>
            <a:endParaRPr lang="zh-TW" altLang="en-US" sz="2400" b="1" dirty="0">
              <a:solidFill>
                <a:srgbClr val="FF0000"/>
              </a:solidFill>
            </a:endParaRPr>
          </a:p>
        </p:txBody>
      </p:sp>
      <p:sp>
        <p:nvSpPr>
          <p:cNvPr id="42" name="文字方塊 41"/>
          <p:cNvSpPr txBox="1"/>
          <p:nvPr/>
        </p:nvSpPr>
        <p:spPr>
          <a:xfrm>
            <a:off x="1000100" y="3714752"/>
            <a:ext cx="800219" cy="461665"/>
          </a:xfrm>
          <a:prstGeom prst="rect">
            <a:avLst/>
          </a:prstGeom>
          <a:noFill/>
        </p:spPr>
        <p:txBody>
          <a:bodyPr wrap="none" rtlCol="0">
            <a:spAutoFit/>
          </a:bodyPr>
          <a:lstStyle/>
          <a:p>
            <a:r>
              <a:rPr lang="zh-TW" altLang="en-US" sz="2400" b="1" dirty="0" smtClean="0">
                <a:solidFill>
                  <a:srgbClr val="FF0000"/>
                </a:solidFill>
              </a:rPr>
              <a:t>不變</a:t>
            </a:r>
            <a:endParaRPr lang="zh-TW" altLang="en-US" sz="2400" b="1" dirty="0">
              <a:solidFill>
                <a:srgbClr val="FF0000"/>
              </a:solidFill>
            </a:endParaRPr>
          </a:p>
        </p:txBody>
      </p:sp>
      <p:sp>
        <p:nvSpPr>
          <p:cNvPr id="43" name="文字方塊 42"/>
          <p:cNvSpPr txBox="1"/>
          <p:nvPr/>
        </p:nvSpPr>
        <p:spPr>
          <a:xfrm>
            <a:off x="2857488" y="2643182"/>
            <a:ext cx="800219" cy="461665"/>
          </a:xfrm>
          <a:prstGeom prst="rect">
            <a:avLst/>
          </a:prstGeom>
          <a:noFill/>
        </p:spPr>
        <p:txBody>
          <a:bodyPr wrap="none" rtlCol="0">
            <a:spAutoFit/>
          </a:bodyPr>
          <a:lstStyle/>
          <a:p>
            <a:r>
              <a:rPr lang="zh-TW" altLang="en-US" sz="2400" b="1" dirty="0" smtClean="0">
                <a:solidFill>
                  <a:srgbClr val="FF0000"/>
                </a:solidFill>
              </a:rPr>
              <a:t>不變</a:t>
            </a:r>
            <a:endParaRPr lang="zh-TW" altLang="en-US" sz="2400" b="1" dirty="0">
              <a:solidFill>
                <a:srgbClr val="FF0000"/>
              </a:solidFill>
            </a:endParaRPr>
          </a:p>
        </p:txBody>
      </p:sp>
      <p:sp>
        <p:nvSpPr>
          <p:cNvPr id="44" name="文字方塊 43"/>
          <p:cNvSpPr txBox="1"/>
          <p:nvPr/>
        </p:nvSpPr>
        <p:spPr>
          <a:xfrm>
            <a:off x="1000100" y="3214686"/>
            <a:ext cx="800219" cy="461665"/>
          </a:xfrm>
          <a:prstGeom prst="rect">
            <a:avLst/>
          </a:prstGeom>
          <a:noFill/>
        </p:spPr>
        <p:txBody>
          <a:bodyPr wrap="none" rtlCol="0">
            <a:spAutoFit/>
          </a:bodyPr>
          <a:lstStyle/>
          <a:p>
            <a:r>
              <a:rPr lang="zh-TW" altLang="en-US" sz="2400" b="1" dirty="0" smtClean="0">
                <a:solidFill>
                  <a:srgbClr val="FF0000"/>
                </a:solidFill>
              </a:rPr>
              <a:t>不變</a:t>
            </a:r>
            <a:endParaRPr lang="zh-TW" altLang="en-US" sz="2400" b="1" dirty="0">
              <a:solidFill>
                <a:srgbClr val="FF0000"/>
              </a:solidFill>
            </a:endParaRPr>
          </a:p>
        </p:txBody>
      </p:sp>
      <p:cxnSp>
        <p:nvCxnSpPr>
          <p:cNvPr id="45" name="直線單箭頭接點 44"/>
          <p:cNvCxnSpPr/>
          <p:nvPr/>
        </p:nvCxnSpPr>
        <p:spPr>
          <a:xfrm rot="5400000">
            <a:off x="3036083" y="3964785"/>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單箭頭接點 45"/>
          <p:cNvCxnSpPr/>
          <p:nvPr/>
        </p:nvCxnSpPr>
        <p:spPr>
          <a:xfrm rot="5400000">
            <a:off x="6822297" y="5007665"/>
            <a:ext cx="500860"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47"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34484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ssolv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Effect transition="in" filter="dissolve">
                                      <p:cBhvr>
                                        <p:cTn id="12" dur="500"/>
                                        <p:tgtEl>
                                          <p:spTgt spid="4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dissolve">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dissolve">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26"/>
                                        </p:tgtEl>
                                        <p:attrNameLst>
                                          <p:attrName>style.visibility</p:attrName>
                                        </p:attrNameLst>
                                      </p:cBhvr>
                                      <p:to>
                                        <p:strVal val="visible"/>
                                      </p:to>
                                    </p:set>
                                    <p:animEffect transition="in" filter="dissolve">
                                      <p:cBhvr>
                                        <p:cTn id="27" dur="500"/>
                                        <p:tgtEl>
                                          <p:spTgt spid="26"/>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dissolve">
                                      <p:cBhvr>
                                        <p:cTn id="32" dur="500"/>
                                        <p:tgtEl>
                                          <p:spTgt spid="43"/>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dissolve">
                                      <p:cBhvr>
                                        <p:cTn id="37" dur="500"/>
                                        <p:tgtEl>
                                          <p:spTgt spid="40"/>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dissolve">
                                      <p:cBhvr>
                                        <p:cTn id="42" dur="500"/>
                                        <p:tgtEl>
                                          <p:spTgt spid="39"/>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dissolve">
                                      <p:cBhvr>
                                        <p:cTn id="47" dur="500"/>
                                        <p:tgtEl>
                                          <p:spTgt spid="44"/>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dissolve">
                                      <p:cBhvr>
                                        <p:cTn id="52" dur="500"/>
                                        <p:tgtEl>
                                          <p:spTgt spid="1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dissolve">
                                      <p:cBhvr>
                                        <p:cTn id="57" dur="5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dissolve">
                                      <p:cBhvr>
                                        <p:cTn id="62" dur="500"/>
                                        <p:tgtEl>
                                          <p:spTgt spid="18"/>
                                        </p:tgtEl>
                                      </p:cBhvr>
                                    </p:animEffect>
                                  </p:childTnLst>
                                </p:cTn>
                              </p:par>
                            </p:childTnLst>
                          </p:cTn>
                        </p:par>
                      </p:childTnLst>
                    </p:cTn>
                  </p:par>
                  <p:par>
                    <p:cTn id="63" fill="hold">
                      <p:stCondLst>
                        <p:cond delay="indefinite"/>
                      </p:stCondLst>
                      <p:childTnLst>
                        <p:par>
                          <p:cTn id="64" fill="hold">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dissolve">
                                      <p:cBhvr>
                                        <p:cTn id="67" dur="500"/>
                                        <p:tgtEl>
                                          <p:spTgt spid="42"/>
                                        </p:tgtEl>
                                      </p:cBhvr>
                                    </p:animEffect>
                                  </p:childTnLst>
                                </p:cTn>
                              </p:par>
                            </p:childTnLst>
                          </p:cTn>
                        </p:par>
                      </p:childTnLst>
                    </p:cTn>
                  </p:par>
                  <p:par>
                    <p:cTn id="68" fill="hold">
                      <p:stCondLst>
                        <p:cond delay="indefinite"/>
                      </p:stCondLst>
                      <p:childTnLst>
                        <p:par>
                          <p:cTn id="69" fill="hold">
                            <p:stCondLst>
                              <p:cond delay="0"/>
                            </p:stCondLst>
                            <p:childTnLst>
                              <p:par>
                                <p:cTn id="70" presetID="9" presetClass="entr" presetSubtype="0" fill="hold" nodeType="clickEffect">
                                  <p:stCondLst>
                                    <p:cond delay="0"/>
                                  </p:stCondLst>
                                  <p:childTnLst>
                                    <p:set>
                                      <p:cBhvr>
                                        <p:cTn id="71" dur="1" fill="hold">
                                          <p:stCondLst>
                                            <p:cond delay="0"/>
                                          </p:stCondLst>
                                        </p:cTn>
                                        <p:tgtEl>
                                          <p:spTgt spid="45"/>
                                        </p:tgtEl>
                                        <p:attrNameLst>
                                          <p:attrName>style.visibility</p:attrName>
                                        </p:attrNameLst>
                                      </p:cBhvr>
                                      <p:to>
                                        <p:strVal val="visible"/>
                                      </p:to>
                                    </p:set>
                                    <p:animEffect transition="in" filter="dissolve">
                                      <p:cBhvr>
                                        <p:cTn id="72" dur="500"/>
                                        <p:tgtEl>
                                          <p:spTgt spid="45"/>
                                        </p:tgtEl>
                                      </p:cBhvr>
                                    </p:animEffect>
                                  </p:childTnLst>
                                </p:cTn>
                              </p:par>
                            </p:childTnLst>
                          </p:cTn>
                        </p:par>
                      </p:childTnLst>
                    </p:cTn>
                  </p:par>
                  <p:par>
                    <p:cTn id="73" fill="hold">
                      <p:stCondLst>
                        <p:cond delay="indefinite"/>
                      </p:stCondLst>
                      <p:childTnLst>
                        <p:par>
                          <p:cTn id="74" fill="hold">
                            <p:stCondLst>
                              <p:cond delay="0"/>
                            </p:stCondLst>
                            <p:childTnLst>
                              <p:par>
                                <p:cTn id="75" presetID="9" presetClass="entr" presetSubtype="0" fill="hold"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dissolve">
                                      <p:cBhvr>
                                        <p:cTn id="77" dur="500"/>
                                        <p:tgtEl>
                                          <p:spTgt spid="16"/>
                                        </p:tgtEl>
                                      </p:cBhvr>
                                    </p:animEffect>
                                  </p:childTnLst>
                                </p:cTn>
                              </p:par>
                            </p:childTnLst>
                          </p:cTn>
                        </p:par>
                      </p:childTnLst>
                    </p:cTn>
                  </p:par>
                  <p:par>
                    <p:cTn id="78" fill="hold">
                      <p:stCondLst>
                        <p:cond delay="indefinite"/>
                      </p:stCondLst>
                      <p:childTnLst>
                        <p:par>
                          <p:cTn id="79" fill="hold">
                            <p:stCondLst>
                              <p:cond delay="0"/>
                            </p:stCondLst>
                            <p:childTnLst>
                              <p:par>
                                <p:cTn id="80" presetID="9" presetClass="entr" presetSubtype="0" fill="hold" nodeType="clickEffect">
                                  <p:stCondLst>
                                    <p:cond delay="0"/>
                                  </p:stCondLst>
                                  <p:childTnLst>
                                    <p:set>
                                      <p:cBhvr>
                                        <p:cTn id="81" dur="1" fill="hold">
                                          <p:stCondLst>
                                            <p:cond delay="0"/>
                                          </p:stCondLst>
                                        </p:cTn>
                                        <p:tgtEl>
                                          <p:spTgt spid="31"/>
                                        </p:tgtEl>
                                        <p:attrNameLst>
                                          <p:attrName>style.visibility</p:attrName>
                                        </p:attrNameLst>
                                      </p:cBhvr>
                                      <p:to>
                                        <p:strVal val="visible"/>
                                      </p:to>
                                    </p:set>
                                    <p:animEffect transition="in" filter="dissolve">
                                      <p:cBhvr>
                                        <p:cTn id="82" dur="500"/>
                                        <p:tgtEl>
                                          <p:spTgt spid="31"/>
                                        </p:tgtEl>
                                      </p:cBhvr>
                                    </p:animEffect>
                                  </p:childTnLst>
                                </p:cTn>
                              </p:par>
                            </p:childTnLst>
                          </p:cTn>
                        </p:par>
                      </p:childTnLst>
                    </p:cTn>
                  </p:par>
                  <p:par>
                    <p:cTn id="83" fill="hold">
                      <p:stCondLst>
                        <p:cond delay="indefinite"/>
                      </p:stCondLst>
                      <p:childTnLst>
                        <p:par>
                          <p:cTn id="84" fill="hold">
                            <p:stCondLst>
                              <p:cond delay="0"/>
                            </p:stCondLst>
                            <p:childTnLst>
                              <p:par>
                                <p:cTn id="85" presetID="9" presetClass="entr" presetSubtype="0" fill="hold" nodeType="clickEffect">
                                  <p:stCondLst>
                                    <p:cond delay="0"/>
                                  </p:stCondLst>
                                  <p:childTnLst>
                                    <p:set>
                                      <p:cBhvr>
                                        <p:cTn id="86" dur="1" fill="hold">
                                          <p:stCondLst>
                                            <p:cond delay="0"/>
                                          </p:stCondLst>
                                        </p:cTn>
                                        <p:tgtEl>
                                          <p:spTgt spid="12"/>
                                        </p:tgtEl>
                                        <p:attrNameLst>
                                          <p:attrName>style.visibility</p:attrName>
                                        </p:attrNameLst>
                                      </p:cBhvr>
                                      <p:to>
                                        <p:strVal val="visible"/>
                                      </p:to>
                                    </p:set>
                                    <p:animEffect transition="in" filter="dissolve">
                                      <p:cBhvr>
                                        <p:cTn id="87" dur="500"/>
                                        <p:tgtEl>
                                          <p:spTgt spid="12"/>
                                        </p:tgtEl>
                                      </p:cBhvr>
                                    </p:animEffect>
                                  </p:childTnLst>
                                </p:cTn>
                              </p:par>
                            </p:childTnLst>
                          </p:cTn>
                        </p:par>
                      </p:childTnLst>
                    </p:cTn>
                  </p:par>
                  <p:par>
                    <p:cTn id="88" fill="hold">
                      <p:stCondLst>
                        <p:cond delay="indefinite"/>
                      </p:stCondLst>
                      <p:childTnLst>
                        <p:par>
                          <p:cTn id="89" fill="hold">
                            <p:stCondLst>
                              <p:cond delay="0"/>
                            </p:stCondLst>
                            <p:childTnLst>
                              <p:par>
                                <p:cTn id="90" presetID="9" presetClass="entr" presetSubtype="0" fill="hold" nodeType="clickEffect">
                                  <p:stCondLst>
                                    <p:cond delay="0"/>
                                  </p:stCondLst>
                                  <p:childTnLst>
                                    <p:set>
                                      <p:cBhvr>
                                        <p:cTn id="91" dur="1" fill="hold">
                                          <p:stCondLst>
                                            <p:cond delay="0"/>
                                          </p:stCondLst>
                                        </p:cTn>
                                        <p:tgtEl>
                                          <p:spTgt spid="13"/>
                                        </p:tgtEl>
                                        <p:attrNameLst>
                                          <p:attrName>style.visibility</p:attrName>
                                        </p:attrNameLst>
                                      </p:cBhvr>
                                      <p:to>
                                        <p:strVal val="visible"/>
                                      </p:to>
                                    </p:set>
                                    <p:animEffect transition="in" filter="dissolve">
                                      <p:cBhvr>
                                        <p:cTn id="92" dur="500"/>
                                        <p:tgtEl>
                                          <p:spTgt spid="13"/>
                                        </p:tgtEl>
                                      </p:cBhvr>
                                    </p:animEffect>
                                  </p:childTnLst>
                                </p:cTn>
                              </p:par>
                            </p:childTnLst>
                          </p:cTn>
                        </p:par>
                      </p:childTnLst>
                    </p:cTn>
                  </p:par>
                  <p:par>
                    <p:cTn id="93" fill="hold">
                      <p:stCondLst>
                        <p:cond delay="indefinite"/>
                      </p:stCondLst>
                      <p:childTnLst>
                        <p:par>
                          <p:cTn id="94" fill="hold">
                            <p:stCondLst>
                              <p:cond delay="0"/>
                            </p:stCondLst>
                            <p:childTnLst>
                              <p:par>
                                <p:cTn id="95" presetID="9" presetClass="entr" presetSubtype="0" fill="hold" grpId="0" nodeType="click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dissolve">
                                      <p:cBhvr>
                                        <p:cTn id="97" dur="500"/>
                                        <p:tgtEl>
                                          <p:spTgt spid="35"/>
                                        </p:tgtEl>
                                      </p:cBhvr>
                                    </p:animEffect>
                                  </p:childTnLst>
                                </p:cTn>
                              </p:par>
                            </p:childTnLst>
                          </p:cTn>
                        </p:par>
                      </p:childTnLst>
                    </p:cTn>
                  </p:par>
                  <p:par>
                    <p:cTn id="98" fill="hold">
                      <p:stCondLst>
                        <p:cond delay="indefinite"/>
                      </p:stCondLst>
                      <p:childTnLst>
                        <p:par>
                          <p:cTn id="99" fill="hold">
                            <p:stCondLst>
                              <p:cond delay="0"/>
                            </p:stCondLst>
                            <p:childTnLst>
                              <p:par>
                                <p:cTn id="100" presetID="9" presetClass="entr" presetSubtype="0" fill="hold" nodeType="clickEffect">
                                  <p:stCondLst>
                                    <p:cond delay="0"/>
                                  </p:stCondLst>
                                  <p:childTnLst>
                                    <p:set>
                                      <p:cBhvr>
                                        <p:cTn id="101" dur="1" fill="hold">
                                          <p:stCondLst>
                                            <p:cond delay="0"/>
                                          </p:stCondLst>
                                        </p:cTn>
                                        <p:tgtEl>
                                          <p:spTgt spid="11"/>
                                        </p:tgtEl>
                                        <p:attrNameLst>
                                          <p:attrName>style.visibility</p:attrName>
                                        </p:attrNameLst>
                                      </p:cBhvr>
                                      <p:to>
                                        <p:strVal val="visible"/>
                                      </p:to>
                                    </p:set>
                                    <p:animEffect transition="in" filter="dissolve">
                                      <p:cBhvr>
                                        <p:cTn id="102" dur="500"/>
                                        <p:tgtEl>
                                          <p:spTgt spid="11"/>
                                        </p:tgtEl>
                                      </p:cBhvr>
                                    </p:animEffect>
                                  </p:childTnLst>
                                </p:cTn>
                              </p:par>
                            </p:childTnLst>
                          </p:cTn>
                        </p:par>
                      </p:childTnLst>
                    </p:cTn>
                  </p:par>
                  <p:par>
                    <p:cTn id="103" fill="hold">
                      <p:stCondLst>
                        <p:cond delay="indefinite"/>
                      </p:stCondLst>
                      <p:childTnLst>
                        <p:par>
                          <p:cTn id="104" fill="hold">
                            <p:stCondLst>
                              <p:cond delay="0"/>
                            </p:stCondLst>
                            <p:childTnLst>
                              <p:par>
                                <p:cTn id="105" presetID="9" presetClass="entr" presetSubtype="0" fill="hold" nodeType="clickEffect">
                                  <p:stCondLst>
                                    <p:cond delay="0"/>
                                  </p:stCondLst>
                                  <p:childTnLst>
                                    <p:set>
                                      <p:cBhvr>
                                        <p:cTn id="106" dur="1" fill="hold">
                                          <p:stCondLst>
                                            <p:cond delay="0"/>
                                          </p:stCondLst>
                                        </p:cTn>
                                        <p:tgtEl>
                                          <p:spTgt spid="30"/>
                                        </p:tgtEl>
                                        <p:attrNameLst>
                                          <p:attrName>style.visibility</p:attrName>
                                        </p:attrNameLst>
                                      </p:cBhvr>
                                      <p:to>
                                        <p:strVal val="visible"/>
                                      </p:to>
                                    </p:set>
                                    <p:animEffect transition="in" filter="dissolve">
                                      <p:cBhvr>
                                        <p:cTn id="107" dur="500"/>
                                        <p:tgtEl>
                                          <p:spTgt spid="30"/>
                                        </p:tgtEl>
                                      </p:cBhvr>
                                    </p:animEffect>
                                  </p:childTnLst>
                                </p:cTn>
                              </p:par>
                            </p:childTnLst>
                          </p:cTn>
                        </p:par>
                      </p:childTnLst>
                    </p:cTn>
                  </p:par>
                  <p:par>
                    <p:cTn id="108" fill="hold">
                      <p:stCondLst>
                        <p:cond delay="indefinite"/>
                      </p:stCondLst>
                      <p:childTnLst>
                        <p:par>
                          <p:cTn id="109" fill="hold">
                            <p:stCondLst>
                              <p:cond delay="0"/>
                            </p:stCondLst>
                            <p:childTnLst>
                              <p:par>
                                <p:cTn id="110" presetID="9" presetClass="entr" presetSubtype="0" fill="hold" nodeType="clickEffect">
                                  <p:stCondLst>
                                    <p:cond delay="0"/>
                                  </p:stCondLst>
                                  <p:childTnLst>
                                    <p:set>
                                      <p:cBhvr>
                                        <p:cTn id="111" dur="1" fill="hold">
                                          <p:stCondLst>
                                            <p:cond delay="0"/>
                                          </p:stCondLst>
                                        </p:cTn>
                                        <p:tgtEl>
                                          <p:spTgt spid="24"/>
                                        </p:tgtEl>
                                        <p:attrNameLst>
                                          <p:attrName>style.visibility</p:attrName>
                                        </p:attrNameLst>
                                      </p:cBhvr>
                                      <p:to>
                                        <p:strVal val="visible"/>
                                      </p:to>
                                    </p:set>
                                    <p:animEffect transition="in" filter="dissolve">
                                      <p:cBhvr>
                                        <p:cTn id="112" dur="500"/>
                                        <p:tgtEl>
                                          <p:spTgt spid="24"/>
                                        </p:tgtEl>
                                      </p:cBhvr>
                                    </p:animEffect>
                                  </p:childTnLst>
                                </p:cTn>
                              </p:par>
                            </p:childTnLst>
                          </p:cTn>
                        </p:par>
                      </p:childTnLst>
                    </p:cTn>
                  </p:par>
                  <p:par>
                    <p:cTn id="113" fill="hold">
                      <p:stCondLst>
                        <p:cond delay="indefinite"/>
                      </p:stCondLst>
                      <p:childTnLst>
                        <p:par>
                          <p:cTn id="114" fill="hold">
                            <p:stCondLst>
                              <p:cond delay="0"/>
                            </p:stCondLst>
                            <p:childTnLst>
                              <p:par>
                                <p:cTn id="115" presetID="9" presetClass="entr" presetSubtype="0" fill="hold" grpId="0" nodeType="clickEffect">
                                  <p:stCondLst>
                                    <p:cond delay="0"/>
                                  </p:stCondLst>
                                  <p:childTnLst>
                                    <p:set>
                                      <p:cBhvr>
                                        <p:cTn id="116" dur="1" fill="hold">
                                          <p:stCondLst>
                                            <p:cond delay="0"/>
                                          </p:stCondLst>
                                        </p:cTn>
                                        <p:tgtEl>
                                          <p:spTgt spid="36"/>
                                        </p:tgtEl>
                                        <p:attrNameLst>
                                          <p:attrName>style.visibility</p:attrName>
                                        </p:attrNameLst>
                                      </p:cBhvr>
                                      <p:to>
                                        <p:strVal val="visible"/>
                                      </p:to>
                                    </p:set>
                                    <p:animEffect transition="in" filter="dissolve">
                                      <p:cBhvr>
                                        <p:cTn id="117" dur="500"/>
                                        <p:tgtEl>
                                          <p:spTgt spid="36"/>
                                        </p:tgtEl>
                                      </p:cBhvr>
                                    </p:animEffect>
                                  </p:childTnLst>
                                </p:cTn>
                              </p:par>
                            </p:childTnLst>
                          </p:cTn>
                        </p:par>
                      </p:childTnLst>
                    </p:cTn>
                  </p:par>
                  <p:par>
                    <p:cTn id="118" fill="hold">
                      <p:stCondLst>
                        <p:cond delay="indefinite"/>
                      </p:stCondLst>
                      <p:childTnLst>
                        <p:par>
                          <p:cTn id="119" fill="hold">
                            <p:stCondLst>
                              <p:cond delay="0"/>
                            </p:stCondLst>
                            <p:childTnLst>
                              <p:par>
                                <p:cTn id="120" presetID="9" presetClass="entr" presetSubtype="0" fill="hold" nodeType="clickEffect">
                                  <p:stCondLst>
                                    <p:cond delay="0"/>
                                  </p:stCondLst>
                                  <p:childTnLst>
                                    <p:set>
                                      <p:cBhvr>
                                        <p:cTn id="121" dur="1" fill="hold">
                                          <p:stCondLst>
                                            <p:cond delay="0"/>
                                          </p:stCondLst>
                                        </p:cTn>
                                        <p:tgtEl>
                                          <p:spTgt spid="46"/>
                                        </p:tgtEl>
                                        <p:attrNameLst>
                                          <p:attrName>style.visibility</p:attrName>
                                        </p:attrNameLst>
                                      </p:cBhvr>
                                      <p:to>
                                        <p:strVal val="visible"/>
                                      </p:to>
                                    </p:set>
                                    <p:animEffect transition="in" filter="dissolve">
                                      <p:cBhvr>
                                        <p:cTn id="122" dur="500"/>
                                        <p:tgtEl>
                                          <p:spTgt spid="46"/>
                                        </p:tgtEl>
                                      </p:cBhvr>
                                    </p:animEffect>
                                  </p:childTnLst>
                                </p:cTn>
                              </p:par>
                            </p:childTnLst>
                          </p:cTn>
                        </p:par>
                      </p:childTnLst>
                    </p:cTn>
                  </p:par>
                  <p:par>
                    <p:cTn id="123" fill="hold">
                      <p:stCondLst>
                        <p:cond delay="indefinite"/>
                      </p:stCondLst>
                      <p:childTnLst>
                        <p:par>
                          <p:cTn id="124" fill="hold">
                            <p:stCondLst>
                              <p:cond delay="0"/>
                            </p:stCondLst>
                            <p:childTnLst>
                              <p:par>
                                <p:cTn id="125" presetID="9" presetClass="entr" presetSubtype="0" fill="hold" nodeType="clickEffect">
                                  <p:stCondLst>
                                    <p:cond delay="0"/>
                                  </p:stCondLst>
                                  <p:childTnLst>
                                    <p:set>
                                      <p:cBhvr>
                                        <p:cTn id="126" dur="1" fill="hold">
                                          <p:stCondLst>
                                            <p:cond delay="0"/>
                                          </p:stCondLst>
                                        </p:cTn>
                                        <p:tgtEl>
                                          <p:spTgt spid="20"/>
                                        </p:tgtEl>
                                        <p:attrNameLst>
                                          <p:attrName>style.visibility</p:attrName>
                                        </p:attrNameLst>
                                      </p:cBhvr>
                                      <p:to>
                                        <p:strVal val="visible"/>
                                      </p:to>
                                    </p:set>
                                    <p:animEffect transition="in" filter="dissolve">
                                      <p:cBhvr>
                                        <p:cTn id="127" dur="500"/>
                                        <p:tgtEl>
                                          <p:spTgt spid="20"/>
                                        </p:tgtEl>
                                      </p:cBhvr>
                                    </p:animEffect>
                                  </p:childTnLst>
                                </p:cTn>
                              </p:par>
                            </p:childTnLst>
                          </p:cTn>
                        </p:par>
                      </p:childTnLst>
                    </p:cTn>
                  </p:par>
                  <p:par>
                    <p:cTn id="128" fill="hold">
                      <p:stCondLst>
                        <p:cond delay="indefinite"/>
                      </p:stCondLst>
                      <p:childTnLst>
                        <p:par>
                          <p:cTn id="129" fill="hold">
                            <p:stCondLst>
                              <p:cond delay="0"/>
                            </p:stCondLst>
                            <p:childTnLst>
                              <p:par>
                                <p:cTn id="130" presetID="9" presetClass="entr" presetSubtype="0" fill="hold" nodeType="clickEffect">
                                  <p:stCondLst>
                                    <p:cond delay="0"/>
                                  </p:stCondLst>
                                  <p:childTnLst>
                                    <p:set>
                                      <p:cBhvr>
                                        <p:cTn id="131" dur="1" fill="hold">
                                          <p:stCondLst>
                                            <p:cond delay="0"/>
                                          </p:stCondLst>
                                        </p:cTn>
                                        <p:tgtEl>
                                          <p:spTgt spid="28"/>
                                        </p:tgtEl>
                                        <p:attrNameLst>
                                          <p:attrName>style.visibility</p:attrName>
                                        </p:attrNameLst>
                                      </p:cBhvr>
                                      <p:to>
                                        <p:strVal val="visible"/>
                                      </p:to>
                                    </p:set>
                                    <p:animEffect transition="in" filter="dissolve">
                                      <p:cBhvr>
                                        <p:cTn id="132" dur="500"/>
                                        <p:tgtEl>
                                          <p:spTgt spid="28"/>
                                        </p:tgtEl>
                                      </p:cBhvr>
                                    </p:animEffect>
                                  </p:childTnLst>
                                </p:cTn>
                              </p:par>
                            </p:childTnLst>
                          </p:cTn>
                        </p:par>
                      </p:childTnLst>
                    </p:cTn>
                  </p:par>
                  <p:par>
                    <p:cTn id="133" fill="hold">
                      <p:stCondLst>
                        <p:cond delay="indefinite"/>
                      </p:stCondLst>
                      <p:childTnLst>
                        <p:par>
                          <p:cTn id="134" fill="hold">
                            <p:stCondLst>
                              <p:cond delay="0"/>
                            </p:stCondLst>
                            <p:childTnLst>
                              <p:par>
                                <p:cTn id="135" presetID="9" presetClass="entr" presetSubtype="0" fill="hold" nodeType="clickEffect">
                                  <p:stCondLst>
                                    <p:cond delay="0"/>
                                  </p:stCondLst>
                                  <p:childTnLst>
                                    <p:set>
                                      <p:cBhvr>
                                        <p:cTn id="136" dur="1" fill="hold">
                                          <p:stCondLst>
                                            <p:cond delay="0"/>
                                          </p:stCondLst>
                                        </p:cTn>
                                        <p:tgtEl>
                                          <p:spTgt spid="27"/>
                                        </p:tgtEl>
                                        <p:attrNameLst>
                                          <p:attrName>style.visibility</p:attrName>
                                        </p:attrNameLst>
                                      </p:cBhvr>
                                      <p:to>
                                        <p:strVal val="visible"/>
                                      </p:to>
                                    </p:set>
                                    <p:animEffect transition="in" filter="dissolve">
                                      <p:cBhvr>
                                        <p:cTn id="137" dur="500"/>
                                        <p:tgtEl>
                                          <p:spTgt spid="27"/>
                                        </p:tgtEl>
                                      </p:cBhvr>
                                    </p:animEffect>
                                  </p:childTnLst>
                                </p:cTn>
                              </p:par>
                            </p:childTnLst>
                          </p:cTn>
                        </p:par>
                      </p:childTnLst>
                    </p:cTn>
                  </p:par>
                  <p:par>
                    <p:cTn id="138" fill="hold">
                      <p:stCondLst>
                        <p:cond delay="indefinite"/>
                      </p:stCondLst>
                      <p:childTnLst>
                        <p:par>
                          <p:cTn id="139" fill="hold">
                            <p:stCondLst>
                              <p:cond delay="0"/>
                            </p:stCondLst>
                            <p:childTnLst>
                              <p:par>
                                <p:cTn id="140" presetID="9" presetClass="entr" presetSubtype="0" fill="hold" grpId="0" nodeType="clickEffect">
                                  <p:stCondLst>
                                    <p:cond delay="0"/>
                                  </p:stCondLst>
                                  <p:childTnLst>
                                    <p:set>
                                      <p:cBhvr>
                                        <p:cTn id="141" dur="1" fill="hold">
                                          <p:stCondLst>
                                            <p:cond delay="0"/>
                                          </p:stCondLst>
                                        </p:cTn>
                                        <p:tgtEl>
                                          <p:spTgt spid="37"/>
                                        </p:tgtEl>
                                        <p:attrNameLst>
                                          <p:attrName>style.visibility</p:attrName>
                                        </p:attrNameLst>
                                      </p:cBhvr>
                                      <p:to>
                                        <p:strVal val="visible"/>
                                      </p:to>
                                    </p:set>
                                    <p:animEffect transition="in" filter="dissolve">
                                      <p:cBhvr>
                                        <p:cTn id="142" dur="500"/>
                                        <p:tgtEl>
                                          <p:spTgt spid="37"/>
                                        </p:tgtEl>
                                      </p:cBhvr>
                                    </p:animEffect>
                                  </p:childTnLst>
                                </p:cTn>
                              </p:par>
                            </p:childTnLst>
                          </p:cTn>
                        </p:par>
                      </p:childTnLst>
                    </p:cTn>
                  </p:par>
                  <p:par>
                    <p:cTn id="143" fill="hold">
                      <p:stCondLst>
                        <p:cond delay="indefinite"/>
                      </p:stCondLst>
                      <p:childTnLst>
                        <p:par>
                          <p:cTn id="144" fill="hold">
                            <p:stCondLst>
                              <p:cond delay="0"/>
                            </p:stCondLst>
                            <p:childTnLst>
                              <p:par>
                                <p:cTn id="145" presetID="9" presetClass="entr" presetSubtype="0" fill="hold" nodeType="clickEffect">
                                  <p:stCondLst>
                                    <p:cond delay="0"/>
                                  </p:stCondLst>
                                  <p:childTnLst>
                                    <p:set>
                                      <p:cBhvr>
                                        <p:cTn id="146" dur="1" fill="hold">
                                          <p:stCondLst>
                                            <p:cond delay="0"/>
                                          </p:stCondLst>
                                        </p:cTn>
                                        <p:tgtEl>
                                          <p:spTgt spid="29"/>
                                        </p:tgtEl>
                                        <p:attrNameLst>
                                          <p:attrName>style.visibility</p:attrName>
                                        </p:attrNameLst>
                                      </p:cBhvr>
                                      <p:to>
                                        <p:strVal val="visible"/>
                                      </p:to>
                                    </p:set>
                                    <p:animEffect transition="in" filter="dissolve">
                                      <p:cBhvr>
                                        <p:cTn id="147" dur="500"/>
                                        <p:tgtEl>
                                          <p:spTgt spid="29"/>
                                        </p:tgtEl>
                                      </p:cBhvr>
                                    </p:animEffect>
                                  </p:childTnLst>
                                </p:cTn>
                              </p:par>
                            </p:childTnLst>
                          </p:cTn>
                        </p:par>
                      </p:childTnLst>
                    </p:cTn>
                  </p:par>
                  <p:par>
                    <p:cTn id="148" fill="hold">
                      <p:stCondLst>
                        <p:cond delay="indefinite"/>
                      </p:stCondLst>
                      <p:childTnLst>
                        <p:par>
                          <p:cTn id="149" fill="hold">
                            <p:stCondLst>
                              <p:cond delay="0"/>
                            </p:stCondLst>
                            <p:childTnLst>
                              <p:par>
                                <p:cTn id="150" presetID="9" presetClass="entr" presetSubtype="0" fill="hold" nodeType="clickEffect">
                                  <p:stCondLst>
                                    <p:cond delay="0"/>
                                  </p:stCondLst>
                                  <p:childTnLst>
                                    <p:set>
                                      <p:cBhvr>
                                        <p:cTn id="151" dur="1" fill="hold">
                                          <p:stCondLst>
                                            <p:cond delay="0"/>
                                          </p:stCondLst>
                                        </p:cTn>
                                        <p:tgtEl>
                                          <p:spTgt spid="19"/>
                                        </p:tgtEl>
                                        <p:attrNameLst>
                                          <p:attrName>style.visibility</p:attrName>
                                        </p:attrNameLst>
                                      </p:cBhvr>
                                      <p:to>
                                        <p:strVal val="visible"/>
                                      </p:to>
                                    </p:set>
                                    <p:animEffect transition="in" filter="dissolve">
                                      <p:cBhvr>
                                        <p:cTn id="152" dur="500"/>
                                        <p:tgtEl>
                                          <p:spTgt spid="19"/>
                                        </p:tgtEl>
                                      </p:cBhvr>
                                    </p:animEffect>
                                  </p:childTnLst>
                                </p:cTn>
                              </p:par>
                            </p:childTnLst>
                          </p:cTn>
                        </p:par>
                      </p:childTnLst>
                    </p:cTn>
                  </p:par>
                  <p:par>
                    <p:cTn id="153" fill="hold">
                      <p:stCondLst>
                        <p:cond delay="indefinite"/>
                      </p:stCondLst>
                      <p:childTnLst>
                        <p:par>
                          <p:cTn id="154" fill="hold">
                            <p:stCondLst>
                              <p:cond delay="0"/>
                            </p:stCondLst>
                            <p:childTnLst>
                              <p:par>
                                <p:cTn id="155" presetID="9" presetClass="entr" presetSubtype="0" fill="hold" nodeType="clickEffect">
                                  <p:stCondLst>
                                    <p:cond delay="0"/>
                                  </p:stCondLst>
                                  <p:childTnLst>
                                    <p:set>
                                      <p:cBhvr>
                                        <p:cTn id="156" dur="1" fill="hold">
                                          <p:stCondLst>
                                            <p:cond delay="0"/>
                                          </p:stCondLst>
                                        </p:cTn>
                                        <p:tgtEl>
                                          <p:spTgt spid="33"/>
                                        </p:tgtEl>
                                        <p:attrNameLst>
                                          <p:attrName>style.visibility</p:attrName>
                                        </p:attrNameLst>
                                      </p:cBhvr>
                                      <p:to>
                                        <p:strVal val="visible"/>
                                      </p:to>
                                    </p:set>
                                    <p:animEffect transition="in" filter="dissolve">
                                      <p:cBhvr>
                                        <p:cTn id="157" dur="500"/>
                                        <p:tgtEl>
                                          <p:spTgt spid="33"/>
                                        </p:tgtEl>
                                      </p:cBhvr>
                                    </p:animEffect>
                                  </p:childTnLst>
                                </p:cTn>
                              </p:par>
                            </p:childTnLst>
                          </p:cTn>
                        </p:par>
                      </p:childTnLst>
                    </p:cTn>
                  </p:par>
                  <p:par>
                    <p:cTn id="158" fill="hold">
                      <p:stCondLst>
                        <p:cond delay="indefinite"/>
                      </p:stCondLst>
                      <p:childTnLst>
                        <p:par>
                          <p:cTn id="159" fill="hold">
                            <p:stCondLst>
                              <p:cond delay="0"/>
                            </p:stCondLst>
                            <p:childTnLst>
                              <p:par>
                                <p:cTn id="160" presetID="9" presetClass="entr" presetSubtype="0" fill="hold" grpId="0" nodeType="clickEffect">
                                  <p:stCondLst>
                                    <p:cond delay="0"/>
                                  </p:stCondLst>
                                  <p:childTnLst>
                                    <p:set>
                                      <p:cBhvr>
                                        <p:cTn id="161" dur="1" fill="hold">
                                          <p:stCondLst>
                                            <p:cond delay="0"/>
                                          </p:stCondLst>
                                        </p:cTn>
                                        <p:tgtEl>
                                          <p:spTgt spid="38"/>
                                        </p:tgtEl>
                                        <p:attrNameLst>
                                          <p:attrName>style.visibility</p:attrName>
                                        </p:attrNameLst>
                                      </p:cBhvr>
                                      <p:to>
                                        <p:strVal val="visible"/>
                                      </p:to>
                                    </p:set>
                                    <p:animEffect transition="in" filter="dissolve">
                                      <p:cBhvr>
                                        <p:cTn id="16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p:bldP spid="36" grpId="0"/>
      <p:bldP spid="37" grpId="0"/>
      <p:bldP spid="38" grpId="0"/>
      <p:bldP spid="41" grpId="0"/>
      <p:bldP spid="42" grpId="0"/>
      <p:bldP spid="43" grpId="0"/>
      <p:bldP spid="44"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sz="5400" dirty="0"/>
          </a:p>
        </p:txBody>
      </p:sp>
      <p:graphicFrame>
        <p:nvGraphicFramePr>
          <p:cNvPr id="4" name="內容版面配置區 3"/>
          <p:cNvGraphicFramePr>
            <a:graphicFrameLocks noGrp="1"/>
          </p:cNvGraphicFramePr>
          <p:nvPr>
            <p:ph sz="quarter" idx="1"/>
          </p:nvPr>
        </p:nvGraphicFramePr>
        <p:xfrm>
          <a:off x="457200" y="1600200"/>
          <a:ext cx="7615260" cy="4543441"/>
        </p:xfrm>
        <a:graphic>
          <a:graphicData uri="http://schemas.openxmlformats.org/drawingml/2006/table">
            <a:tbl>
              <a:tblPr firstRow="1" bandRow="1">
                <a:tableStyleId>{5C22544A-7EE6-4342-B048-85BDC9FD1C3A}</a:tableStyleId>
              </a:tblPr>
              <a:tblGrid>
                <a:gridCol w="1523052"/>
                <a:gridCol w="1523052"/>
                <a:gridCol w="1523052"/>
                <a:gridCol w="1523052"/>
                <a:gridCol w="1523052"/>
              </a:tblGrid>
              <a:tr h="649063">
                <a:tc>
                  <a:txBody>
                    <a:bodyPr/>
                    <a:lstStyle/>
                    <a:p>
                      <a:pPr algn="ctr"/>
                      <a:r>
                        <a:rPr lang="zh-TW" altLang="en-US" dirty="0" smtClean="0"/>
                        <a:t>需求</a:t>
                      </a:r>
                      <a:endParaRPr lang="zh-TW" altLang="en-US" dirty="0"/>
                    </a:p>
                  </a:txBody>
                  <a:tcPr/>
                </a:tc>
                <a:tc>
                  <a:txBody>
                    <a:bodyPr/>
                    <a:lstStyle/>
                    <a:p>
                      <a:pPr algn="ctr"/>
                      <a:endParaRPr lang="zh-TW" altLang="en-US" dirty="0"/>
                    </a:p>
                  </a:txBody>
                  <a:tcPr/>
                </a:tc>
                <a:tc>
                  <a:txBody>
                    <a:bodyPr/>
                    <a:lstStyle/>
                    <a:p>
                      <a:pPr algn="ctr"/>
                      <a:r>
                        <a:rPr lang="zh-TW" altLang="en-US" dirty="0" smtClean="0"/>
                        <a:t>供應</a:t>
                      </a:r>
                      <a:endParaRPr lang="zh-TW" altLang="en-US" dirty="0"/>
                    </a:p>
                  </a:txBody>
                  <a:tcPr/>
                </a:tc>
                <a:tc>
                  <a:txBody>
                    <a:bodyPr/>
                    <a:lstStyle/>
                    <a:p>
                      <a:pPr algn="ctr"/>
                      <a:r>
                        <a:rPr lang="zh-TW" altLang="en-US" dirty="0" smtClean="0"/>
                        <a:t>均衡價格</a:t>
                      </a:r>
                      <a:endParaRPr lang="zh-TW" altLang="en-US" dirty="0"/>
                    </a:p>
                  </a:txBody>
                  <a:tcPr/>
                </a:tc>
                <a:tc>
                  <a:txBody>
                    <a:bodyPr/>
                    <a:lstStyle/>
                    <a:p>
                      <a:pPr algn="ctr"/>
                      <a:r>
                        <a:rPr lang="zh-TW" altLang="en-US" dirty="0" smtClean="0"/>
                        <a:t>均衡數量</a:t>
                      </a:r>
                      <a:endParaRPr lang="zh-TW" altLang="en-US" dirty="0"/>
                    </a:p>
                  </a:txBody>
                  <a:tcPr/>
                </a:tc>
              </a:tr>
              <a:tr h="649063">
                <a:tc>
                  <a:txBody>
                    <a:bodyPr/>
                    <a:lstStyle/>
                    <a:p>
                      <a:pPr algn="ctr"/>
                      <a:endParaRPr lang="zh-TW" altLang="en-US" dirty="0"/>
                    </a:p>
                  </a:txBody>
                  <a:tcPr/>
                </a:tc>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dirty="0"/>
                    </a:p>
                  </a:txBody>
                  <a:tcPr/>
                </a:tc>
              </a:tr>
              <a:tr h="649063">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dirty="0"/>
                    </a:p>
                  </a:txBody>
                  <a:tcPr/>
                </a:tc>
                <a:tc>
                  <a:txBody>
                    <a:bodyPr/>
                    <a:lstStyle/>
                    <a:p>
                      <a:pPr algn="ctr"/>
                      <a:endParaRPr lang="zh-TW" altLang="en-US" dirty="0"/>
                    </a:p>
                  </a:txBody>
                  <a:tcPr/>
                </a:tc>
              </a:tr>
              <a:tr h="649063">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r>
              <a:tr h="649063">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r>
              <a:tr h="649063">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dirty="0"/>
                    </a:p>
                  </a:txBody>
                  <a:tcPr/>
                </a:tc>
                <a:tc>
                  <a:txBody>
                    <a:bodyPr/>
                    <a:lstStyle/>
                    <a:p>
                      <a:pPr algn="ctr"/>
                      <a:endParaRPr lang="zh-TW" altLang="en-US" dirty="0"/>
                    </a:p>
                  </a:txBody>
                  <a:tcPr/>
                </a:tc>
              </a:tr>
              <a:tr h="649063">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a:p>
                  </a:txBody>
                  <a:tcPr/>
                </a:tc>
                <a:tc>
                  <a:txBody>
                    <a:bodyPr/>
                    <a:lstStyle/>
                    <a:p>
                      <a:pPr algn="ctr"/>
                      <a:endParaRPr lang="zh-TW" altLang="en-US" dirty="0"/>
                    </a:p>
                  </a:txBody>
                  <a:tcPr/>
                </a:tc>
              </a:tr>
            </a:tbl>
          </a:graphicData>
        </a:graphic>
      </p:graphicFrame>
      <p:cxnSp>
        <p:nvCxnSpPr>
          <p:cNvPr id="6" name="直線單箭頭接點 5"/>
          <p:cNvCxnSpPr/>
          <p:nvPr/>
        </p:nvCxnSpPr>
        <p:spPr>
          <a:xfrm rot="5400000" flipH="1" flipV="1">
            <a:off x="893737" y="2535231"/>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 name="直線單箭頭接點 6"/>
          <p:cNvCxnSpPr/>
          <p:nvPr/>
        </p:nvCxnSpPr>
        <p:spPr>
          <a:xfrm rot="5400000" flipH="1" flipV="1">
            <a:off x="3965571" y="2535231"/>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直線單箭頭接點 7"/>
          <p:cNvCxnSpPr/>
          <p:nvPr/>
        </p:nvCxnSpPr>
        <p:spPr>
          <a:xfrm rot="5400000" flipH="1" flipV="1">
            <a:off x="893737" y="3178173"/>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直線單箭頭接點 8"/>
          <p:cNvCxnSpPr/>
          <p:nvPr/>
        </p:nvCxnSpPr>
        <p:spPr>
          <a:xfrm rot="5400000" flipH="1" flipV="1">
            <a:off x="3965571" y="3178173"/>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直線單箭頭接點 9"/>
          <p:cNvCxnSpPr/>
          <p:nvPr/>
        </p:nvCxnSpPr>
        <p:spPr>
          <a:xfrm rot="5400000" flipH="1" flipV="1">
            <a:off x="3965571" y="3821115"/>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單箭頭接點 10"/>
          <p:cNvCxnSpPr/>
          <p:nvPr/>
        </p:nvCxnSpPr>
        <p:spPr>
          <a:xfrm rot="5400000" flipH="1" flipV="1">
            <a:off x="893737" y="3821115"/>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直線單箭頭接點 11"/>
          <p:cNvCxnSpPr/>
          <p:nvPr/>
        </p:nvCxnSpPr>
        <p:spPr>
          <a:xfrm rot="5400000" flipH="1" flipV="1">
            <a:off x="5465769" y="2606669"/>
            <a:ext cx="500066" cy="1588"/>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13" name="直線單箭頭接點 12"/>
          <p:cNvCxnSpPr/>
          <p:nvPr/>
        </p:nvCxnSpPr>
        <p:spPr>
          <a:xfrm rot="5400000" flipH="1" flipV="1">
            <a:off x="6965967" y="3892553"/>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直線單箭頭接點 13"/>
          <p:cNvCxnSpPr/>
          <p:nvPr/>
        </p:nvCxnSpPr>
        <p:spPr>
          <a:xfrm rot="5400000" flipH="1" flipV="1">
            <a:off x="6965967" y="3249611"/>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直線單箭頭接點 14"/>
          <p:cNvCxnSpPr/>
          <p:nvPr/>
        </p:nvCxnSpPr>
        <p:spPr>
          <a:xfrm rot="5400000" flipH="1" flipV="1">
            <a:off x="6965967" y="2606669"/>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6" name="文字方塊 15"/>
          <p:cNvSpPr txBox="1"/>
          <p:nvPr/>
        </p:nvSpPr>
        <p:spPr>
          <a:xfrm>
            <a:off x="2467149" y="2071678"/>
            <a:ext cx="604653" cy="923330"/>
          </a:xfrm>
          <a:prstGeom prst="rect">
            <a:avLst/>
          </a:prstGeom>
          <a:noFill/>
        </p:spPr>
        <p:txBody>
          <a:bodyPr wrap="none" rtlCol="0">
            <a:spAutoFit/>
          </a:bodyPr>
          <a:lstStyle/>
          <a:p>
            <a:r>
              <a:rPr lang="en-US" altLang="zh-TW" sz="5400" b="1" dirty="0" smtClean="0">
                <a:solidFill>
                  <a:srgbClr val="0000FF"/>
                </a:solidFill>
              </a:rPr>
              <a:t>&gt;</a:t>
            </a:r>
            <a:endParaRPr lang="zh-TW" altLang="en-US" sz="5400" b="1" dirty="0">
              <a:solidFill>
                <a:srgbClr val="0000FF"/>
              </a:solidFill>
            </a:endParaRPr>
          </a:p>
        </p:txBody>
      </p:sp>
      <p:sp>
        <p:nvSpPr>
          <p:cNvPr id="17" name="文字方塊 16"/>
          <p:cNvSpPr txBox="1"/>
          <p:nvPr/>
        </p:nvSpPr>
        <p:spPr>
          <a:xfrm>
            <a:off x="2428860" y="2714620"/>
            <a:ext cx="604653" cy="923330"/>
          </a:xfrm>
          <a:prstGeom prst="rect">
            <a:avLst/>
          </a:prstGeom>
          <a:noFill/>
        </p:spPr>
        <p:txBody>
          <a:bodyPr wrap="none" rtlCol="0">
            <a:spAutoFit/>
          </a:bodyPr>
          <a:lstStyle/>
          <a:p>
            <a:r>
              <a:rPr lang="en-US" altLang="zh-TW" sz="5400" b="1" dirty="0" smtClean="0">
                <a:solidFill>
                  <a:srgbClr val="0000FF"/>
                </a:solidFill>
              </a:rPr>
              <a:t>&lt;</a:t>
            </a:r>
            <a:endParaRPr lang="zh-TW" altLang="en-US" sz="5400" b="1" dirty="0">
              <a:solidFill>
                <a:srgbClr val="0000FF"/>
              </a:solidFill>
            </a:endParaRPr>
          </a:p>
        </p:txBody>
      </p:sp>
      <p:sp>
        <p:nvSpPr>
          <p:cNvPr id="18" name="文字方塊 17"/>
          <p:cNvSpPr txBox="1"/>
          <p:nvPr/>
        </p:nvSpPr>
        <p:spPr>
          <a:xfrm>
            <a:off x="2428860" y="3429000"/>
            <a:ext cx="604653" cy="923330"/>
          </a:xfrm>
          <a:prstGeom prst="rect">
            <a:avLst/>
          </a:prstGeom>
          <a:noFill/>
        </p:spPr>
        <p:txBody>
          <a:bodyPr wrap="none" rtlCol="0">
            <a:spAutoFit/>
          </a:bodyPr>
          <a:lstStyle/>
          <a:p>
            <a:r>
              <a:rPr lang="en-US" altLang="zh-TW" sz="5400" b="1" dirty="0" smtClean="0">
                <a:solidFill>
                  <a:srgbClr val="0000FF"/>
                </a:solidFill>
              </a:rPr>
              <a:t>=</a:t>
            </a:r>
            <a:endParaRPr lang="zh-TW" altLang="en-US" sz="5400" b="1" dirty="0">
              <a:solidFill>
                <a:srgbClr val="0000FF"/>
              </a:solidFill>
            </a:endParaRPr>
          </a:p>
        </p:txBody>
      </p:sp>
      <p:cxnSp>
        <p:nvCxnSpPr>
          <p:cNvPr id="20" name="直線單箭頭接點 19"/>
          <p:cNvCxnSpPr/>
          <p:nvPr/>
        </p:nvCxnSpPr>
        <p:spPr>
          <a:xfrm rot="5400000">
            <a:off x="5430050" y="3285330"/>
            <a:ext cx="571504" cy="1588"/>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21" name="文字方塊 20"/>
          <p:cNvSpPr txBox="1"/>
          <p:nvPr/>
        </p:nvSpPr>
        <p:spPr>
          <a:xfrm>
            <a:off x="5286380" y="3643314"/>
            <a:ext cx="800219" cy="461665"/>
          </a:xfrm>
          <a:prstGeom prst="rect">
            <a:avLst/>
          </a:prstGeom>
          <a:noFill/>
        </p:spPr>
        <p:txBody>
          <a:bodyPr wrap="none" rtlCol="0">
            <a:spAutoFit/>
          </a:bodyPr>
          <a:lstStyle/>
          <a:p>
            <a:r>
              <a:rPr lang="zh-TW" altLang="en-US" sz="2400" b="1" dirty="0" smtClean="0">
                <a:solidFill>
                  <a:srgbClr val="0000FF"/>
                </a:solidFill>
              </a:rPr>
              <a:t>不變</a:t>
            </a:r>
            <a:endParaRPr lang="zh-TW" altLang="en-US" sz="2400" b="1" dirty="0">
              <a:solidFill>
                <a:srgbClr val="0000FF"/>
              </a:solidFill>
            </a:endParaRPr>
          </a:p>
        </p:txBody>
      </p:sp>
      <p:cxnSp>
        <p:nvCxnSpPr>
          <p:cNvPr id="23" name="直線單箭頭接點 22"/>
          <p:cNvCxnSpPr/>
          <p:nvPr/>
        </p:nvCxnSpPr>
        <p:spPr>
          <a:xfrm rot="5400000">
            <a:off x="3893339" y="4536289"/>
            <a:ext cx="64373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5" name="直線單箭頭接點 24"/>
          <p:cNvCxnSpPr/>
          <p:nvPr/>
        </p:nvCxnSpPr>
        <p:spPr>
          <a:xfrm rot="5400000">
            <a:off x="3893339" y="5836687"/>
            <a:ext cx="64373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單箭頭接點 25"/>
          <p:cNvCxnSpPr/>
          <p:nvPr/>
        </p:nvCxnSpPr>
        <p:spPr>
          <a:xfrm rot="5400000">
            <a:off x="3893339" y="5179231"/>
            <a:ext cx="643736"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7" name="直線單箭頭接點 26"/>
          <p:cNvCxnSpPr/>
          <p:nvPr/>
        </p:nvCxnSpPr>
        <p:spPr>
          <a:xfrm rot="5400000" flipH="1" flipV="1">
            <a:off x="893737" y="5178437"/>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8" name="直線單箭頭接點 27"/>
          <p:cNvCxnSpPr/>
          <p:nvPr/>
        </p:nvCxnSpPr>
        <p:spPr>
          <a:xfrm rot="5400000" flipH="1" flipV="1">
            <a:off x="893737" y="4535495"/>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9" name="直線單箭頭接點 28"/>
          <p:cNvCxnSpPr/>
          <p:nvPr/>
        </p:nvCxnSpPr>
        <p:spPr>
          <a:xfrm rot="5400000" flipH="1" flipV="1">
            <a:off x="893737" y="5821379"/>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0" name="文字方塊 29"/>
          <p:cNvSpPr txBox="1"/>
          <p:nvPr/>
        </p:nvSpPr>
        <p:spPr>
          <a:xfrm>
            <a:off x="2395711" y="4071942"/>
            <a:ext cx="604653" cy="923330"/>
          </a:xfrm>
          <a:prstGeom prst="rect">
            <a:avLst/>
          </a:prstGeom>
          <a:noFill/>
        </p:spPr>
        <p:txBody>
          <a:bodyPr wrap="none" rtlCol="0">
            <a:spAutoFit/>
          </a:bodyPr>
          <a:lstStyle/>
          <a:p>
            <a:r>
              <a:rPr lang="en-US" altLang="zh-TW" sz="5400" b="1" dirty="0" smtClean="0">
                <a:solidFill>
                  <a:srgbClr val="0000FF"/>
                </a:solidFill>
              </a:rPr>
              <a:t>&gt;</a:t>
            </a:r>
            <a:endParaRPr lang="zh-TW" altLang="en-US" sz="5400" b="1" dirty="0">
              <a:solidFill>
                <a:srgbClr val="0000FF"/>
              </a:solidFill>
            </a:endParaRPr>
          </a:p>
        </p:txBody>
      </p:sp>
      <p:sp>
        <p:nvSpPr>
          <p:cNvPr id="31" name="文字方塊 30"/>
          <p:cNvSpPr txBox="1"/>
          <p:nvPr/>
        </p:nvSpPr>
        <p:spPr>
          <a:xfrm>
            <a:off x="2395711" y="4714884"/>
            <a:ext cx="604653" cy="923330"/>
          </a:xfrm>
          <a:prstGeom prst="rect">
            <a:avLst/>
          </a:prstGeom>
          <a:noFill/>
        </p:spPr>
        <p:txBody>
          <a:bodyPr wrap="none" rtlCol="0">
            <a:spAutoFit/>
          </a:bodyPr>
          <a:lstStyle/>
          <a:p>
            <a:r>
              <a:rPr lang="en-US" altLang="zh-TW" sz="5400" b="1" dirty="0" smtClean="0">
                <a:solidFill>
                  <a:srgbClr val="0000FF"/>
                </a:solidFill>
              </a:rPr>
              <a:t>&lt;</a:t>
            </a:r>
            <a:endParaRPr lang="zh-TW" altLang="en-US" sz="5400" b="1" dirty="0">
              <a:solidFill>
                <a:srgbClr val="0000FF"/>
              </a:solidFill>
            </a:endParaRPr>
          </a:p>
        </p:txBody>
      </p:sp>
      <p:sp>
        <p:nvSpPr>
          <p:cNvPr id="32" name="文字方塊 31"/>
          <p:cNvSpPr txBox="1"/>
          <p:nvPr/>
        </p:nvSpPr>
        <p:spPr>
          <a:xfrm>
            <a:off x="2428860" y="5429264"/>
            <a:ext cx="604653" cy="923330"/>
          </a:xfrm>
          <a:prstGeom prst="rect">
            <a:avLst/>
          </a:prstGeom>
          <a:noFill/>
        </p:spPr>
        <p:txBody>
          <a:bodyPr wrap="none" rtlCol="0">
            <a:spAutoFit/>
          </a:bodyPr>
          <a:lstStyle/>
          <a:p>
            <a:r>
              <a:rPr lang="en-US" altLang="zh-TW" sz="5400" b="1" dirty="0" smtClean="0">
                <a:solidFill>
                  <a:srgbClr val="0000FF"/>
                </a:solidFill>
              </a:rPr>
              <a:t>=</a:t>
            </a:r>
            <a:endParaRPr lang="zh-TW" altLang="en-US" sz="5400" b="1" dirty="0">
              <a:solidFill>
                <a:srgbClr val="0000FF"/>
              </a:solidFill>
            </a:endParaRPr>
          </a:p>
        </p:txBody>
      </p:sp>
      <p:cxnSp>
        <p:nvCxnSpPr>
          <p:cNvPr id="33" name="直線單箭頭接點 32"/>
          <p:cNvCxnSpPr/>
          <p:nvPr/>
        </p:nvCxnSpPr>
        <p:spPr>
          <a:xfrm rot="5400000" flipH="1" flipV="1">
            <a:off x="5465769" y="5821379"/>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單箭頭接點 33"/>
          <p:cNvCxnSpPr/>
          <p:nvPr/>
        </p:nvCxnSpPr>
        <p:spPr>
          <a:xfrm rot="5400000" flipH="1" flipV="1">
            <a:off x="5465769" y="5178437"/>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單箭頭接點 34"/>
          <p:cNvCxnSpPr/>
          <p:nvPr/>
        </p:nvCxnSpPr>
        <p:spPr>
          <a:xfrm rot="5400000" flipH="1" flipV="1">
            <a:off x="5464181" y="4535495"/>
            <a:ext cx="500066"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6" name="直線單箭頭接點 35"/>
          <p:cNvCxnSpPr/>
          <p:nvPr/>
        </p:nvCxnSpPr>
        <p:spPr>
          <a:xfrm rot="5400000" flipH="1" flipV="1">
            <a:off x="6965967" y="4535495"/>
            <a:ext cx="500066" cy="1588"/>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單箭頭接點 36"/>
          <p:cNvCxnSpPr/>
          <p:nvPr/>
        </p:nvCxnSpPr>
        <p:spPr>
          <a:xfrm rot="5400000">
            <a:off x="6930248" y="5186260"/>
            <a:ext cx="571504" cy="1588"/>
          </a:xfrm>
          <a:prstGeom prst="straightConnector1">
            <a:avLst/>
          </a:prstGeom>
          <a:ln w="38100">
            <a:solidFill>
              <a:srgbClr val="0000FF"/>
            </a:solidFill>
            <a:tailEnd type="arrow"/>
          </a:ln>
        </p:spPr>
        <p:style>
          <a:lnRef idx="1">
            <a:schemeClr val="accent1"/>
          </a:lnRef>
          <a:fillRef idx="0">
            <a:schemeClr val="accent1"/>
          </a:fillRef>
          <a:effectRef idx="0">
            <a:schemeClr val="accent1"/>
          </a:effectRef>
          <a:fontRef idx="minor">
            <a:schemeClr val="tx1"/>
          </a:fontRef>
        </p:style>
      </p:cxnSp>
      <p:sp>
        <p:nvSpPr>
          <p:cNvPr id="38" name="文字方塊 37"/>
          <p:cNvSpPr txBox="1"/>
          <p:nvPr/>
        </p:nvSpPr>
        <p:spPr>
          <a:xfrm>
            <a:off x="6786578" y="5572140"/>
            <a:ext cx="800219" cy="461665"/>
          </a:xfrm>
          <a:prstGeom prst="rect">
            <a:avLst/>
          </a:prstGeom>
          <a:noFill/>
        </p:spPr>
        <p:txBody>
          <a:bodyPr wrap="none" rtlCol="0">
            <a:spAutoFit/>
          </a:bodyPr>
          <a:lstStyle/>
          <a:p>
            <a:r>
              <a:rPr lang="zh-TW" altLang="en-US" sz="2400" b="1" dirty="0" smtClean="0">
                <a:solidFill>
                  <a:srgbClr val="0000FF"/>
                </a:solidFill>
              </a:rPr>
              <a:t>不變</a:t>
            </a:r>
            <a:endParaRPr lang="zh-TW" altLang="en-US" sz="2400" b="1" dirty="0">
              <a:solidFill>
                <a:srgbClr val="0000FF"/>
              </a:solidFill>
            </a:endParaRPr>
          </a:p>
        </p:txBody>
      </p:sp>
      <p:pic>
        <p:nvPicPr>
          <p:cNvPr id="39"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5106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slide(fromLeft)">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slide(fromBottom)">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2"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slide(fromRight)">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1" fill="hold"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slide(fromTop)">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dissolve">
                                      <p:cBhvr>
                                        <p:cTn id="32" dur="500"/>
                                        <p:tgtEl>
                                          <p:spTgt spid="21"/>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animEffect transition="in" filter="slide(fromLeft)">
                                      <p:cBhvr>
                                        <p:cTn id="37" dur="500"/>
                                        <p:tgtEl>
                                          <p:spTgt spid="30"/>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slide(fromBottom)">
                                      <p:cBhvr>
                                        <p:cTn id="42" dur="500"/>
                                        <p:tgtEl>
                                          <p:spTgt spid="36"/>
                                        </p:tgtEl>
                                      </p:cBhvr>
                                    </p:animEffect>
                                  </p:childTnLst>
                                </p:cTn>
                              </p:par>
                            </p:childTnLst>
                          </p:cTn>
                        </p:par>
                      </p:childTnLst>
                    </p:cTn>
                  </p:par>
                  <p:par>
                    <p:cTn id="43" fill="hold">
                      <p:stCondLst>
                        <p:cond delay="indefinite"/>
                      </p:stCondLst>
                      <p:childTnLst>
                        <p:par>
                          <p:cTn id="44" fill="hold">
                            <p:stCondLst>
                              <p:cond delay="0"/>
                            </p:stCondLst>
                            <p:childTnLst>
                              <p:par>
                                <p:cTn id="45" presetID="12" presetClass="entr" presetSubtype="2"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slide(fromRight)">
                                      <p:cBhvr>
                                        <p:cTn id="47" dur="500"/>
                                        <p:tgtEl>
                                          <p:spTgt spid="31"/>
                                        </p:tgtEl>
                                      </p:cBhvr>
                                    </p:animEffect>
                                  </p:childTnLst>
                                </p:cTn>
                              </p:par>
                            </p:childTnLst>
                          </p:cTn>
                        </p:par>
                      </p:childTnLst>
                    </p:cTn>
                  </p:par>
                  <p:par>
                    <p:cTn id="48" fill="hold">
                      <p:stCondLst>
                        <p:cond delay="indefinite"/>
                      </p:stCondLst>
                      <p:childTnLst>
                        <p:par>
                          <p:cTn id="49" fill="hold">
                            <p:stCondLst>
                              <p:cond delay="0"/>
                            </p:stCondLst>
                            <p:childTnLst>
                              <p:par>
                                <p:cTn id="50" presetID="12" presetClass="entr" presetSubtype="1" fill="hold" nodeType="click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slide(fromTop)">
                                      <p:cBhvr>
                                        <p:cTn id="52" dur="500"/>
                                        <p:tgtEl>
                                          <p:spTgt spid="37"/>
                                        </p:tgtEl>
                                      </p:cBhvr>
                                    </p:animEffect>
                                  </p:childTnLst>
                                </p:cTn>
                              </p:par>
                            </p:childTnLst>
                          </p:cTn>
                        </p:par>
                      </p:childTnLst>
                    </p:cTn>
                  </p:par>
                  <p:par>
                    <p:cTn id="53" fill="hold">
                      <p:stCondLst>
                        <p:cond delay="indefinite"/>
                      </p:stCondLst>
                      <p:childTnLst>
                        <p:par>
                          <p:cTn id="54" fill="hold">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dissolve">
                                      <p:cBhvr>
                                        <p:cTn id="57" dur="5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38"/>
                                        </p:tgtEl>
                                        <p:attrNameLst>
                                          <p:attrName>style.visibility</p:attrName>
                                        </p:attrNameLst>
                                      </p:cBhvr>
                                      <p:to>
                                        <p:strVal val="visible"/>
                                      </p:to>
                                    </p:set>
                                    <p:animEffect transition="in" filter="dissolve">
                                      <p:cBhvr>
                                        <p:cTn id="62"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21" grpId="0"/>
      <p:bldP spid="30" grpId="0"/>
      <p:bldP spid="31" grpId="0"/>
      <p:bldP spid="32" grpId="0"/>
      <p:bldP spid="3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Q7</a:t>
            </a:r>
            <a:r>
              <a:rPr lang="zh-TW" altLang="en-US" dirty="0" smtClean="0"/>
              <a:t> </a:t>
            </a:r>
            <a:r>
              <a:rPr lang="en-US" altLang="zh-TW" dirty="0" smtClean="0"/>
              <a:t>VIDEO</a:t>
            </a:r>
            <a:endParaRPr lang="zh-HK" altLang="en-US" dirty="0"/>
          </a:p>
        </p:txBody>
      </p:sp>
      <p:sp>
        <p:nvSpPr>
          <p:cNvPr id="3" name="內容版面配置區 2"/>
          <p:cNvSpPr>
            <a:spLocks noGrp="1"/>
          </p:cNvSpPr>
          <p:nvPr>
            <p:ph sz="quarter" idx="1"/>
          </p:nvPr>
        </p:nvSpPr>
        <p:spPr/>
        <p:txBody>
          <a:bodyPr/>
          <a:lstStyle/>
          <a:p>
            <a:r>
              <a:rPr lang="zh-TW" altLang="en-US" dirty="0" smtClean="0"/>
              <a:t>假設政府增加買家的額外印花稅，同時政府積極尋覓土地興建私人住宅及公營房屋。試以圖輔助說明政府的行動會如何影響私人住宅的均衡價格及交易量？</a:t>
            </a:r>
            <a:endParaRPr lang="zh-HK" altLang="en-US" dirty="0"/>
          </a:p>
        </p:txBody>
      </p:sp>
      <p:pic>
        <p:nvPicPr>
          <p:cNvPr id="4"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57767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rgbClr val="00CC00"/>
                </a:solidFill>
              </a:rPr>
              <a:t>課後練習</a:t>
            </a:r>
            <a:endParaRPr lang="zh-TW" altLang="en-US" b="1" dirty="0">
              <a:solidFill>
                <a:srgbClr val="00CC00"/>
              </a:solidFill>
            </a:endParaRPr>
          </a:p>
        </p:txBody>
      </p:sp>
      <p:sp>
        <p:nvSpPr>
          <p:cNvPr id="3" name="內容版面配置區 2"/>
          <p:cNvSpPr>
            <a:spLocks noGrp="1"/>
          </p:cNvSpPr>
          <p:nvPr>
            <p:ph sz="quarter" idx="1"/>
          </p:nvPr>
        </p:nvSpPr>
        <p:spPr/>
        <p:txBody>
          <a:bodyPr/>
          <a:lstStyle/>
          <a:p>
            <a:r>
              <a:rPr lang="zh-TW" altLang="en-US" dirty="0" smtClean="0">
                <a:solidFill>
                  <a:srgbClr val="0000FF"/>
                </a:solidFill>
              </a:rPr>
              <a:t>工作紙</a:t>
            </a:r>
            <a:endParaRPr lang="zh-TW" altLang="en-US" dirty="0">
              <a:solidFill>
                <a:srgbClr val="0000FF"/>
              </a:solidFill>
            </a:endParaRPr>
          </a:p>
        </p:txBody>
      </p:sp>
      <p:pic>
        <p:nvPicPr>
          <p:cNvPr id="4"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7078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solidFill>
                  <a:srgbClr val="0000CC"/>
                </a:solidFill>
              </a:rPr>
              <a:t>什麼是供應</a:t>
            </a:r>
            <a:endParaRPr lang="zh-HK" altLang="en-US" sz="4800" b="1" dirty="0">
              <a:solidFill>
                <a:srgbClr val="0000CC"/>
              </a:solidFill>
            </a:endParaRPr>
          </a:p>
        </p:txBody>
      </p:sp>
      <p:sp>
        <p:nvSpPr>
          <p:cNvPr id="3" name="內容版面配置區 2"/>
          <p:cNvSpPr>
            <a:spLocks noGrp="1"/>
          </p:cNvSpPr>
          <p:nvPr>
            <p:ph sz="quarter" idx="1"/>
          </p:nvPr>
        </p:nvSpPr>
        <p:spPr/>
        <p:txBody>
          <a:bodyPr/>
          <a:lstStyle/>
          <a:p>
            <a:r>
              <a:rPr lang="zh-TW" altLang="en-US" sz="4000" b="1" dirty="0" smtClean="0">
                <a:solidFill>
                  <a:srgbClr val="FF0000"/>
                </a:solidFill>
              </a:rPr>
              <a:t>供應是</a:t>
            </a:r>
            <a:r>
              <a:rPr lang="zh-TW" altLang="en-US" sz="4000" b="1" dirty="0">
                <a:solidFill>
                  <a:srgbClr val="FF0000"/>
                </a:solidFill>
              </a:rPr>
              <a:t>指在</a:t>
            </a:r>
            <a:r>
              <a:rPr lang="zh-TW" altLang="en-US" sz="4000" b="1" dirty="0">
                <a:solidFill>
                  <a:srgbClr val="7030A0"/>
                </a:solidFill>
              </a:rPr>
              <a:t>某段時間</a:t>
            </a:r>
            <a:r>
              <a:rPr lang="zh-TW" altLang="en-US" sz="4000" b="1" dirty="0">
                <a:solidFill>
                  <a:srgbClr val="FF0000"/>
                </a:solidFill>
              </a:rPr>
              <a:t>內</a:t>
            </a:r>
            <a:r>
              <a:rPr lang="zh-TW" altLang="en-US" sz="4000" b="1" dirty="0" smtClean="0">
                <a:solidFill>
                  <a:srgbClr val="FF0000"/>
                </a:solidFill>
              </a:rPr>
              <a:t>，生產者</a:t>
            </a:r>
            <a:r>
              <a:rPr lang="zh-TW" altLang="en-US" sz="4000" b="1" dirty="0">
                <a:solidFill>
                  <a:srgbClr val="FF0000"/>
                </a:solidFill>
              </a:rPr>
              <a:t>在</a:t>
            </a:r>
            <a:r>
              <a:rPr lang="zh-TW" altLang="en-US" sz="4000" b="1" dirty="0">
                <a:solidFill>
                  <a:srgbClr val="7030A0"/>
                </a:solidFill>
              </a:rPr>
              <a:t>不同價格</a:t>
            </a:r>
            <a:r>
              <a:rPr lang="zh-TW" altLang="en-US" sz="4000" b="1" dirty="0">
                <a:solidFill>
                  <a:srgbClr val="FF0000"/>
                </a:solidFill>
              </a:rPr>
              <a:t>下， </a:t>
            </a:r>
            <a:r>
              <a:rPr lang="zh-TW" altLang="en-US" sz="4000" b="1" dirty="0">
                <a:solidFill>
                  <a:srgbClr val="7030A0"/>
                </a:solidFill>
              </a:rPr>
              <a:t>願意</a:t>
            </a:r>
            <a:r>
              <a:rPr lang="zh-TW" altLang="en-US" sz="4000" b="1" dirty="0">
                <a:solidFill>
                  <a:srgbClr val="FF0000"/>
                </a:solidFill>
              </a:rPr>
              <a:t>及</a:t>
            </a:r>
            <a:r>
              <a:rPr lang="zh-TW" altLang="en-US" sz="4000" b="1" dirty="0" smtClean="0">
                <a:solidFill>
                  <a:srgbClr val="7030A0"/>
                </a:solidFill>
              </a:rPr>
              <a:t>有能力</a:t>
            </a:r>
            <a:r>
              <a:rPr lang="zh-TW" altLang="en-US" sz="4000" b="1" dirty="0" smtClean="0">
                <a:solidFill>
                  <a:srgbClr val="00B050"/>
                </a:solidFill>
              </a:rPr>
              <a:t>生產</a:t>
            </a:r>
            <a:r>
              <a:rPr lang="zh-TW" altLang="en-US" sz="4000" b="1" dirty="0" smtClean="0">
                <a:solidFill>
                  <a:srgbClr val="FF0000"/>
                </a:solidFill>
              </a:rPr>
              <a:t>某</a:t>
            </a:r>
            <a:r>
              <a:rPr lang="zh-TW" altLang="en-US" sz="4000" b="1" dirty="0">
                <a:solidFill>
                  <a:srgbClr val="FF0000"/>
                </a:solidFill>
              </a:rPr>
              <a:t>物品的數量。</a:t>
            </a:r>
          </a:p>
          <a:p>
            <a:endParaRPr lang="zh-HK" altLang="en-US" dirty="0"/>
          </a:p>
        </p:txBody>
      </p:sp>
      <p:pic>
        <p:nvPicPr>
          <p:cNvPr id="6"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57806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7467600" cy="1011222"/>
          </a:xfrm>
        </p:spPr>
        <p:txBody>
          <a:bodyPr/>
          <a:lstStyle/>
          <a:p>
            <a:r>
              <a:rPr lang="zh-TW" altLang="en-US" b="1" dirty="0" smtClean="0">
                <a:solidFill>
                  <a:srgbClr val="00CC00"/>
                </a:solidFill>
              </a:rPr>
              <a:t>重溫</a:t>
            </a:r>
            <a:endParaRPr lang="zh-TW" altLang="en-US" b="1" dirty="0">
              <a:solidFill>
                <a:srgbClr val="00CC00"/>
              </a:solidFill>
            </a:endParaRPr>
          </a:p>
        </p:txBody>
      </p:sp>
      <p:sp>
        <p:nvSpPr>
          <p:cNvPr id="3" name="內容版面配置區 2"/>
          <p:cNvSpPr>
            <a:spLocks noGrp="1"/>
          </p:cNvSpPr>
          <p:nvPr>
            <p:ph sz="quarter" idx="1"/>
          </p:nvPr>
        </p:nvSpPr>
        <p:spPr>
          <a:xfrm>
            <a:off x="457200" y="1357298"/>
            <a:ext cx="7467600" cy="5116654"/>
          </a:xfrm>
        </p:spPr>
        <p:txBody>
          <a:bodyPr/>
          <a:lstStyle/>
          <a:p>
            <a:r>
              <a:rPr lang="zh-TW" altLang="en-US" b="1" dirty="0" smtClean="0">
                <a:solidFill>
                  <a:srgbClr val="FF00FF"/>
                </a:solidFill>
              </a:rPr>
              <a:t>供給定律</a:t>
            </a:r>
            <a:r>
              <a:rPr lang="zh-TW" altLang="en-US" dirty="0" smtClean="0"/>
              <a:t>：假設 </a:t>
            </a:r>
            <a:r>
              <a:rPr lang="en-US" altLang="zh-TW" dirty="0" smtClean="0"/>
              <a:t>______________</a:t>
            </a:r>
            <a:r>
              <a:rPr lang="zh-TW" altLang="en-US" dirty="0" smtClean="0"/>
              <a:t>，</a:t>
            </a:r>
            <a:r>
              <a:rPr lang="zh-TW" altLang="en-US" b="1" dirty="0" smtClean="0">
                <a:solidFill>
                  <a:srgbClr val="0000FF"/>
                </a:solidFill>
              </a:rPr>
              <a:t>價格</a:t>
            </a:r>
            <a:r>
              <a:rPr lang="zh-TW" altLang="en-US" dirty="0" smtClean="0"/>
              <a:t>與</a:t>
            </a:r>
            <a:r>
              <a:rPr lang="zh-TW" altLang="en-US" b="1" dirty="0" smtClean="0">
                <a:solidFill>
                  <a:srgbClr val="0000FF"/>
                </a:solidFill>
              </a:rPr>
              <a:t>供給量</a:t>
            </a:r>
            <a:r>
              <a:rPr lang="zh-TW" altLang="en-US" dirty="0" smtClean="0"/>
              <a:t>成</a:t>
            </a:r>
            <a:r>
              <a:rPr lang="en-US" altLang="zh-TW" dirty="0" smtClean="0"/>
              <a:t>________</a:t>
            </a:r>
            <a:r>
              <a:rPr lang="zh-TW" altLang="en-US" dirty="0" smtClean="0"/>
              <a:t>關係</a:t>
            </a:r>
            <a:endParaRPr lang="zh-TW" altLang="en-US" dirty="0"/>
          </a:p>
        </p:txBody>
      </p:sp>
      <p:sp>
        <p:nvSpPr>
          <p:cNvPr id="6" name="文字方塊 5"/>
          <p:cNvSpPr txBox="1"/>
          <p:nvPr/>
        </p:nvSpPr>
        <p:spPr>
          <a:xfrm>
            <a:off x="3069769" y="1314888"/>
            <a:ext cx="2031325" cy="461665"/>
          </a:xfrm>
          <a:prstGeom prst="rect">
            <a:avLst/>
          </a:prstGeom>
          <a:noFill/>
        </p:spPr>
        <p:txBody>
          <a:bodyPr wrap="none" rtlCol="0">
            <a:spAutoFit/>
          </a:bodyPr>
          <a:lstStyle/>
          <a:p>
            <a:r>
              <a:rPr lang="zh-TW" altLang="en-US" sz="2400" b="1" dirty="0" smtClean="0">
                <a:solidFill>
                  <a:srgbClr val="FF0000"/>
                </a:solidFill>
              </a:rPr>
              <a:t>其他因素不變</a:t>
            </a:r>
            <a:endParaRPr lang="zh-TW" altLang="en-US" sz="2400" b="1" dirty="0">
              <a:solidFill>
                <a:srgbClr val="FF0000"/>
              </a:solidFill>
            </a:endParaRPr>
          </a:p>
        </p:txBody>
      </p:sp>
      <p:sp>
        <p:nvSpPr>
          <p:cNvPr id="7" name="文字方塊 6"/>
          <p:cNvSpPr txBox="1"/>
          <p:nvPr/>
        </p:nvSpPr>
        <p:spPr>
          <a:xfrm>
            <a:off x="857224" y="1686592"/>
            <a:ext cx="1107996" cy="461665"/>
          </a:xfrm>
          <a:prstGeom prst="rect">
            <a:avLst/>
          </a:prstGeom>
          <a:noFill/>
        </p:spPr>
        <p:txBody>
          <a:bodyPr wrap="none" rtlCol="0">
            <a:spAutoFit/>
          </a:bodyPr>
          <a:lstStyle/>
          <a:p>
            <a:r>
              <a:rPr lang="zh-TW" altLang="en-US" sz="2400" b="1" dirty="0" smtClean="0">
                <a:solidFill>
                  <a:srgbClr val="FF0000"/>
                </a:solidFill>
              </a:rPr>
              <a:t>正方向</a:t>
            </a:r>
            <a:endParaRPr lang="zh-TW" altLang="en-US" sz="2400" b="1" dirty="0">
              <a:solidFill>
                <a:srgbClr val="FF0000"/>
              </a:solidFill>
            </a:endParaRPr>
          </a:p>
        </p:txBody>
      </p:sp>
      <p:cxnSp>
        <p:nvCxnSpPr>
          <p:cNvPr id="9" name="直線接點 8"/>
          <p:cNvCxnSpPr/>
          <p:nvPr/>
        </p:nvCxnSpPr>
        <p:spPr>
          <a:xfrm rot="5400000">
            <a:off x="-428660" y="4500570"/>
            <a:ext cx="35719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a:off x="1357290" y="6286520"/>
            <a:ext cx="428628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flipV="1">
            <a:off x="1643042" y="2428868"/>
            <a:ext cx="4000528" cy="3500438"/>
          </a:xfrm>
          <a:prstGeom prst="line">
            <a:avLst/>
          </a:prstGeom>
          <a:ln w="19050">
            <a:solidFill>
              <a:srgbClr val="0000FF"/>
            </a:solidFill>
          </a:ln>
        </p:spPr>
        <p:style>
          <a:lnRef idx="1">
            <a:schemeClr val="accent1"/>
          </a:lnRef>
          <a:fillRef idx="0">
            <a:schemeClr val="accent1"/>
          </a:fillRef>
          <a:effectRef idx="0">
            <a:schemeClr val="accent1"/>
          </a:effectRef>
          <a:fontRef idx="minor">
            <a:schemeClr val="tx1"/>
          </a:fontRef>
        </p:style>
      </p:cxnSp>
      <p:sp>
        <p:nvSpPr>
          <p:cNvPr id="14" name="文字方塊 13"/>
          <p:cNvSpPr txBox="1"/>
          <p:nvPr/>
        </p:nvSpPr>
        <p:spPr>
          <a:xfrm>
            <a:off x="1000100" y="2357430"/>
            <a:ext cx="646331" cy="369332"/>
          </a:xfrm>
          <a:prstGeom prst="rect">
            <a:avLst/>
          </a:prstGeom>
          <a:noFill/>
        </p:spPr>
        <p:txBody>
          <a:bodyPr wrap="none" rtlCol="0">
            <a:spAutoFit/>
          </a:bodyPr>
          <a:lstStyle/>
          <a:p>
            <a:r>
              <a:rPr lang="zh-TW" altLang="en-US" dirty="0" smtClean="0"/>
              <a:t>價格</a:t>
            </a:r>
            <a:endParaRPr lang="zh-TW" altLang="en-US" dirty="0"/>
          </a:p>
        </p:txBody>
      </p:sp>
      <p:sp>
        <p:nvSpPr>
          <p:cNvPr id="15" name="文字方塊 14"/>
          <p:cNvSpPr txBox="1"/>
          <p:nvPr/>
        </p:nvSpPr>
        <p:spPr>
          <a:xfrm>
            <a:off x="1071538" y="6215082"/>
            <a:ext cx="312906" cy="369332"/>
          </a:xfrm>
          <a:prstGeom prst="rect">
            <a:avLst/>
          </a:prstGeom>
          <a:noFill/>
        </p:spPr>
        <p:txBody>
          <a:bodyPr wrap="none" rtlCol="0">
            <a:spAutoFit/>
          </a:bodyPr>
          <a:lstStyle/>
          <a:p>
            <a:r>
              <a:rPr lang="en-US" altLang="zh-TW" dirty="0" smtClean="0"/>
              <a:t>0</a:t>
            </a:r>
            <a:endParaRPr lang="zh-TW" altLang="en-US" dirty="0"/>
          </a:p>
        </p:txBody>
      </p:sp>
      <p:sp>
        <p:nvSpPr>
          <p:cNvPr id="16" name="文字方塊 15"/>
          <p:cNvSpPr txBox="1"/>
          <p:nvPr/>
        </p:nvSpPr>
        <p:spPr>
          <a:xfrm>
            <a:off x="5643570" y="6060064"/>
            <a:ext cx="2018501" cy="369332"/>
          </a:xfrm>
          <a:prstGeom prst="rect">
            <a:avLst/>
          </a:prstGeom>
          <a:noFill/>
        </p:spPr>
        <p:txBody>
          <a:bodyPr wrap="none" rtlCol="0">
            <a:spAutoFit/>
          </a:bodyPr>
          <a:lstStyle/>
          <a:p>
            <a:r>
              <a:rPr lang="zh-TW" altLang="en-US" dirty="0" smtClean="0"/>
              <a:t>供給量</a:t>
            </a:r>
            <a:r>
              <a:rPr lang="en-US" altLang="zh-TW" dirty="0" smtClean="0"/>
              <a:t>(</a:t>
            </a:r>
            <a:r>
              <a:rPr lang="zh-TW" altLang="en-US" dirty="0" smtClean="0"/>
              <a:t>數量</a:t>
            </a:r>
            <a:r>
              <a:rPr lang="en-US" altLang="zh-TW" dirty="0" smtClean="0"/>
              <a:t>/</a:t>
            </a:r>
            <a:r>
              <a:rPr lang="zh-TW" altLang="en-US" dirty="0" smtClean="0"/>
              <a:t>時間</a:t>
            </a:r>
            <a:r>
              <a:rPr lang="en-US" altLang="zh-TW" dirty="0" smtClean="0"/>
              <a:t>)</a:t>
            </a:r>
            <a:endParaRPr lang="zh-TW" altLang="en-US" dirty="0"/>
          </a:p>
        </p:txBody>
      </p:sp>
      <p:cxnSp>
        <p:nvCxnSpPr>
          <p:cNvPr id="20" name="直線接點 19"/>
          <p:cNvCxnSpPr/>
          <p:nvPr/>
        </p:nvCxnSpPr>
        <p:spPr>
          <a:xfrm>
            <a:off x="1357290" y="3143248"/>
            <a:ext cx="3429024"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直線接點 21"/>
          <p:cNvCxnSpPr/>
          <p:nvPr/>
        </p:nvCxnSpPr>
        <p:spPr>
          <a:xfrm rot="5400000">
            <a:off x="3244500" y="4714884"/>
            <a:ext cx="314327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文字方塊 24"/>
          <p:cNvSpPr txBox="1"/>
          <p:nvPr/>
        </p:nvSpPr>
        <p:spPr>
          <a:xfrm>
            <a:off x="857224" y="3000372"/>
            <a:ext cx="423514" cy="369332"/>
          </a:xfrm>
          <a:prstGeom prst="rect">
            <a:avLst/>
          </a:prstGeom>
          <a:noFill/>
        </p:spPr>
        <p:txBody>
          <a:bodyPr wrap="none" rtlCol="0">
            <a:spAutoFit/>
          </a:bodyPr>
          <a:lstStyle/>
          <a:p>
            <a:r>
              <a:rPr lang="en-US" altLang="zh-TW" dirty="0" smtClean="0"/>
              <a:t>P</a:t>
            </a:r>
            <a:r>
              <a:rPr lang="en-US" altLang="zh-TW" baseline="-25000" dirty="0" smtClean="0"/>
              <a:t>2</a:t>
            </a:r>
            <a:endParaRPr lang="zh-TW" altLang="en-US" baseline="-25000" dirty="0"/>
          </a:p>
        </p:txBody>
      </p:sp>
      <p:sp>
        <p:nvSpPr>
          <p:cNvPr id="26" name="文字方塊 25"/>
          <p:cNvSpPr txBox="1"/>
          <p:nvPr/>
        </p:nvSpPr>
        <p:spPr>
          <a:xfrm>
            <a:off x="3214678" y="6302166"/>
            <a:ext cx="449162" cy="369332"/>
          </a:xfrm>
          <a:prstGeom prst="rect">
            <a:avLst/>
          </a:prstGeom>
          <a:noFill/>
        </p:spPr>
        <p:txBody>
          <a:bodyPr wrap="none" rtlCol="0">
            <a:spAutoFit/>
          </a:bodyPr>
          <a:lstStyle/>
          <a:p>
            <a:r>
              <a:rPr lang="en-US" altLang="zh-TW" dirty="0" smtClean="0"/>
              <a:t>Q</a:t>
            </a:r>
            <a:r>
              <a:rPr lang="en-US" altLang="zh-TW" baseline="-25000" dirty="0" smtClean="0"/>
              <a:t>1</a:t>
            </a:r>
            <a:endParaRPr lang="zh-TW" altLang="en-US" baseline="-25000" dirty="0"/>
          </a:p>
        </p:txBody>
      </p:sp>
      <p:cxnSp>
        <p:nvCxnSpPr>
          <p:cNvPr id="28" name="直線接點 27"/>
          <p:cNvCxnSpPr/>
          <p:nvPr/>
        </p:nvCxnSpPr>
        <p:spPr>
          <a:xfrm>
            <a:off x="1357290" y="4357694"/>
            <a:ext cx="2071702"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接點 31"/>
          <p:cNvCxnSpPr/>
          <p:nvPr/>
        </p:nvCxnSpPr>
        <p:spPr>
          <a:xfrm rot="5400000">
            <a:off x="2464579" y="5322107"/>
            <a:ext cx="1928826"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3" name="文字方塊 32"/>
          <p:cNvSpPr txBox="1"/>
          <p:nvPr/>
        </p:nvSpPr>
        <p:spPr>
          <a:xfrm>
            <a:off x="857224" y="4214818"/>
            <a:ext cx="423514" cy="369332"/>
          </a:xfrm>
          <a:prstGeom prst="rect">
            <a:avLst/>
          </a:prstGeom>
          <a:noFill/>
        </p:spPr>
        <p:txBody>
          <a:bodyPr wrap="none" rtlCol="0">
            <a:spAutoFit/>
          </a:bodyPr>
          <a:lstStyle/>
          <a:p>
            <a:r>
              <a:rPr lang="en-US" altLang="zh-TW" dirty="0" smtClean="0"/>
              <a:t>P</a:t>
            </a:r>
            <a:r>
              <a:rPr lang="en-US" altLang="zh-TW" baseline="-25000" dirty="0" smtClean="0"/>
              <a:t>1</a:t>
            </a:r>
            <a:endParaRPr lang="zh-TW" altLang="en-US" baseline="-25000" dirty="0"/>
          </a:p>
        </p:txBody>
      </p:sp>
      <p:sp>
        <p:nvSpPr>
          <p:cNvPr id="34" name="文字方塊 33"/>
          <p:cNvSpPr txBox="1"/>
          <p:nvPr/>
        </p:nvSpPr>
        <p:spPr>
          <a:xfrm>
            <a:off x="4622904" y="6286520"/>
            <a:ext cx="449162" cy="369332"/>
          </a:xfrm>
          <a:prstGeom prst="rect">
            <a:avLst/>
          </a:prstGeom>
          <a:noFill/>
        </p:spPr>
        <p:txBody>
          <a:bodyPr wrap="none" rtlCol="0">
            <a:spAutoFit/>
          </a:bodyPr>
          <a:lstStyle/>
          <a:p>
            <a:r>
              <a:rPr lang="en-US" altLang="zh-TW" dirty="0" smtClean="0"/>
              <a:t>Q</a:t>
            </a:r>
            <a:r>
              <a:rPr lang="en-US" altLang="zh-TW" baseline="-25000" dirty="0" smtClean="0"/>
              <a:t>2</a:t>
            </a:r>
            <a:endParaRPr lang="zh-TW" altLang="en-US" baseline="-25000" dirty="0"/>
          </a:p>
        </p:txBody>
      </p:sp>
      <p:sp>
        <p:nvSpPr>
          <p:cNvPr id="35" name="文字方塊 34"/>
          <p:cNvSpPr txBox="1"/>
          <p:nvPr/>
        </p:nvSpPr>
        <p:spPr>
          <a:xfrm>
            <a:off x="5715008" y="2143116"/>
            <a:ext cx="1107996" cy="369332"/>
          </a:xfrm>
          <a:prstGeom prst="rect">
            <a:avLst/>
          </a:prstGeom>
          <a:noFill/>
        </p:spPr>
        <p:txBody>
          <a:bodyPr wrap="none" rtlCol="0">
            <a:spAutoFit/>
          </a:bodyPr>
          <a:lstStyle/>
          <a:p>
            <a:r>
              <a:rPr lang="zh-TW" altLang="en-US" dirty="0" smtClean="0"/>
              <a:t>供給曲線</a:t>
            </a:r>
            <a:endParaRPr lang="zh-TW" altLang="en-US" dirty="0"/>
          </a:p>
        </p:txBody>
      </p:sp>
      <p:cxnSp>
        <p:nvCxnSpPr>
          <p:cNvPr id="37" name="直線單箭頭接點 36"/>
          <p:cNvCxnSpPr/>
          <p:nvPr/>
        </p:nvCxnSpPr>
        <p:spPr>
          <a:xfrm rot="16200000" flipV="1">
            <a:off x="650733" y="3764191"/>
            <a:ext cx="786612" cy="79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46" name="直線單箭頭接點 45"/>
          <p:cNvCxnSpPr/>
          <p:nvPr/>
        </p:nvCxnSpPr>
        <p:spPr>
          <a:xfrm>
            <a:off x="3643306" y="6500834"/>
            <a:ext cx="1000132" cy="158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3"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89046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dissolve">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dissolve">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 calcmode="lin" valueType="num">
                                      <p:cBhvr additive="base">
                                        <p:cTn id="23" dur="500" fill="hold"/>
                                        <p:tgtEl>
                                          <p:spTgt spid="14"/>
                                        </p:tgtEl>
                                        <p:attrNameLst>
                                          <p:attrName>ppt_x</p:attrName>
                                        </p:attrNameLst>
                                      </p:cBhvr>
                                      <p:tavLst>
                                        <p:tav tm="0">
                                          <p:val>
                                            <p:strVal val="#ppt_x"/>
                                          </p:val>
                                        </p:tav>
                                        <p:tav tm="100000">
                                          <p:val>
                                            <p:strVal val="#ppt_x"/>
                                          </p:val>
                                        </p:tav>
                                      </p:tavLst>
                                    </p:anim>
                                    <p:anim calcmode="lin" valueType="num">
                                      <p:cBhvr additive="base">
                                        <p:cTn id="24" dur="500" fill="hold"/>
                                        <p:tgtEl>
                                          <p:spTgt spid="14"/>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additive="base">
                                        <p:cTn id="27" dur="500" fill="hold"/>
                                        <p:tgtEl>
                                          <p:spTgt spid="9"/>
                                        </p:tgtEl>
                                        <p:attrNameLst>
                                          <p:attrName>ppt_x</p:attrName>
                                        </p:attrNameLst>
                                      </p:cBhvr>
                                      <p:tavLst>
                                        <p:tav tm="0">
                                          <p:val>
                                            <p:strVal val="#ppt_x"/>
                                          </p:val>
                                        </p:tav>
                                        <p:tav tm="100000">
                                          <p:val>
                                            <p:strVal val="#ppt_x"/>
                                          </p:val>
                                        </p:tav>
                                      </p:tavLst>
                                    </p:anim>
                                    <p:anim calcmode="lin" valueType="num">
                                      <p:cBhvr additive="base">
                                        <p:cTn id="28" dur="500" fill="hold"/>
                                        <p:tgtEl>
                                          <p:spTgt spid="9"/>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additive="base">
                                        <p:cTn id="35" dur="500" fill="hold"/>
                                        <p:tgtEl>
                                          <p:spTgt spid="13"/>
                                        </p:tgtEl>
                                        <p:attrNameLst>
                                          <p:attrName>ppt_x</p:attrName>
                                        </p:attrNameLst>
                                      </p:cBhvr>
                                      <p:tavLst>
                                        <p:tav tm="0">
                                          <p:val>
                                            <p:strVal val="#ppt_x"/>
                                          </p:val>
                                        </p:tav>
                                        <p:tav tm="100000">
                                          <p:val>
                                            <p:strVal val="#ppt_x"/>
                                          </p:val>
                                        </p:tav>
                                      </p:tavLst>
                                    </p:anim>
                                    <p:anim calcmode="lin" valueType="num">
                                      <p:cBhvr additive="base">
                                        <p:cTn id="36" dur="500" fill="hold"/>
                                        <p:tgtEl>
                                          <p:spTgt spid="1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additive="base">
                                        <p:cTn id="39" dur="500" fill="hold"/>
                                        <p:tgtEl>
                                          <p:spTgt spid="35"/>
                                        </p:tgtEl>
                                        <p:attrNameLst>
                                          <p:attrName>ppt_x</p:attrName>
                                        </p:attrNameLst>
                                      </p:cBhvr>
                                      <p:tavLst>
                                        <p:tav tm="0">
                                          <p:val>
                                            <p:strVal val="#ppt_x"/>
                                          </p:val>
                                        </p:tav>
                                        <p:tav tm="100000">
                                          <p:val>
                                            <p:strVal val="#ppt_x"/>
                                          </p:val>
                                        </p:tav>
                                      </p:tavLst>
                                    </p:anim>
                                    <p:anim calcmode="lin" valueType="num">
                                      <p:cBhvr additive="base">
                                        <p:cTn id="40" dur="500" fill="hold"/>
                                        <p:tgtEl>
                                          <p:spTgt spid="35"/>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additive="base">
                                        <p:cTn id="43" dur="500" fill="hold"/>
                                        <p:tgtEl>
                                          <p:spTgt spid="16"/>
                                        </p:tgtEl>
                                        <p:attrNameLst>
                                          <p:attrName>ppt_x</p:attrName>
                                        </p:attrNameLst>
                                      </p:cBhvr>
                                      <p:tavLst>
                                        <p:tav tm="0">
                                          <p:val>
                                            <p:strVal val="#ppt_x"/>
                                          </p:val>
                                        </p:tav>
                                        <p:tav tm="100000">
                                          <p:val>
                                            <p:strVal val="#ppt_x"/>
                                          </p:val>
                                        </p:tav>
                                      </p:tavLst>
                                    </p:anim>
                                    <p:anim calcmode="lin" valueType="num">
                                      <p:cBhvr additive="base">
                                        <p:cTn id="44" dur="500" fill="hold"/>
                                        <p:tgtEl>
                                          <p:spTgt spid="16"/>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 calcmode="lin" valueType="num">
                                      <p:cBhvr additive="base">
                                        <p:cTn id="47" dur="500" fill="hold"/>
                                        <p:tgtEl>
                                          <p:spTgt spid="15"/>
                                        </p:tgtEl>
                                        <p:attrNameLst>
                                          <p:attrName>ppt_x</p:attrName>
                                        </p:attrNameLst>
                                      </p:cBhvr>
                                      <p:tavLst>
                                        <p:tav tm="0">
                                          <p:val>
                                            <p:strVal val="#ppt_x"/>
                                          </p:val>
                                        </p:tav>
                                        <p:tav tm="100000">
                                          <p:val>
                                            <p:strVal val="#ppt_x"/>
                                          </p:val>
                                        </p:tav>
                                      </p:tavLst>
                                    </p:anim>
                                    <p:anim calcmode="lin" valueType="num">
                                      <p:cBhvr additive="base">
                                        <p:cTn id="48"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blinds(horizontal)">
                                      <p:cBhvr>
                                        <p:cTn id="53" dur="500"/>
                                        <p:tgtEl>
                                          <p:spTgt spid="33"/>
                                        </p:tgtEl>
                                      </p:cBhvr>
                                    </p:animEffect>
                                  </p:childTnLst>
                                </p:cTn>
                              </p:par>
                            </p:childTnLst>
                          </p:cTn>
                        </p:par>
                      </p:childTnLst>
                    </p:cTn>
                  </p:par>
                  <p:par>
                    <p:cTn id="54" fill="hold">
                      <p:stCondLst>
                        <p:cond delay="indefinite"/>
                      </p:stCondLst>
                      <p:childTnLst>
                        <p:par>
                          <p:cTn id="55" fill="hold">
                            <p:stCondLst>
                              <p:cond delay="0"/>
                            </p:stCondLst>
                            <p:childTnLst>
                              <p:par>
                                <p:cTn id="56" presetID="12" presetClass="entr" presetSubtype="8" fill="hold" nodeType="clickEffect">
                                  <p:stCondLst>
                                    <p:cond delay="0"/>
                                  </p:stCondLst>
                                  <p:childTnLst>
                                    <p:set>
                                      <p:cBhvr>
                                        <p:cTn id="57" dur="1" fill="hold">
                                          <p:stCondLst>
                                            <p:cond delay="0"/>
                                          </p:stCondLst>
                                        </p:cTn>
                                        <p:tgtEl>
                                          <p:spTgt spid="28"/>
                                        </p:tgtEl>
                                        <p:attrNameLst>
                                          <p:attrName>style.visibility</p:attrName>
                                        </p:attrNameLst>
                                      </p:cBhvr>
                                      <p:to>
                                        <p:strVal val="visible"/>
                                      </p:to>
                                    </p:set>
                                    <p:animEffect transition="in" filter="slide(fromLeft)">
                                      <p:cBhvr>
                                        <p:cTn id="58" dur="500"/>
                                        <p:tgtEl>
                                          <p:spTgt spid="28"/>
                                        </p:tgtEl>
                                      </p:cBhvr>
                                    </p:animEffect>
                                  </p:childTnLst>
                                </p:cTn>
                              </p:par>
                            </p:childTnLst>
                          </p:cTn>
                        </p:par>
                      </p:childTnLst>
                    </p:cTn>
                  </p:par>
                  <p:par>
                    <p:cTn id="59" fill="hold">
                      <p:stCondLst>
                        <p:cond delay="indefinite"/>
                      </p:stCondLst>
                      <p:childTnLst>
                        <p:par>
                          <p:cTn id="60" fill="hold">
                            <p:stCondLst>
                              <p:cond delay="0"/>
                            </p:stCondLst>
                            <p:childTnLst>
                              <p:par>
                                <p:cTn id="61" presetID="12" presetClass="entr" presetSubtype="1" fill="hold" nodeType="clickEffect">
                                  <p:stCondLst>
                                    <p:cond delay="0"/>
                                  </p:stCondLst>
                                  <p:childTnLst>
                                    <p:set>
                                      <p:cBhvr>
                                        <p:cTn id="62" dur="1" fill="hold">
                                          <p:stCondLst>
                                            <p:cond delay="0"/>
                                          </p:stCondLst>
                                        </p:cTn>
                                        <p:tgtEl>
                                          <p:spTgt spid="32"/>
                                        </p:tgtEl>
                                        <p:attrNameLst>
                                          <p:attrName>style.visibility</p:attrName>
                                        </p:attrNameLst>
                                      </p:cBhvr>
                                      <p:to>
                                        <p:strVal val="visible"/>
                                      </p:to>
                                    </p:set>
                                    <p:animEffect transition="in" filter="slide(fromTop)">
                                      <p:cBhvr>
                                        <p:cTn id="63" dur="500"/>
                                        <p:tgtEl>
                                          <p:spTgt spid="32"/>
                                        </p:tgtEl>
                                      </p:cBhvr>
                                    </p:animEffect>
                                  </p:childTnLst>
                                </p:cTn>
                              </p:par>
                            </p:childTnLst>
                          </p:cTn>
                        </p:par>
                      </p:childTnLst>
                    </p:cTn>
                  </p:par>
                  <p:par>
                    <p:cTn id="64" fill="hold">
                      <p:stCondLst>
                        <p:cond delay="indefinite"/>
                      </p:stCondLst>
                      <p:childTnLst>
                        <p:par>
                          <p:cTn id="65" fill="hold">
                            <p:stCondLst>
                              <p:cond delay="0"/>
                            </p:stCondLst>
                            <p:childTnLst>
                              <p:par>
                                <p:cTn id="66" presetID="9" presetClass="entr" presetSubtype="0" fill="hold" grpId="0" nodeType="click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dissolve">
                                      <p:cBhvr>
                                        <p:cTn id="68" dur="500"/>
                                        <p:tgtEl>
                                          <p:spTgt spid="26"/>
                                        </p:tgtEl>
                                      </p:cBhvr>
                                    </p:animEffect>
                                  </p:childTnLst>
                                </p:cTn>
                              </p:par>
                            </p:childTnLst>
                          </p:cTn>
                        </p:par>
                      </p:childTnLst>
                    </p:cTn>
                  </p:par>
                  <p:par>
                    <p:cTn id="69" fill="hold">
                      <p:stCondLst>
                        <p:cond delay="indefinite"/>
                      </p:stCondLst>
                      <p:childTnLst>
                        <p:par>
                          <p:cTn id="70" fill="hold">
                            <p:stCondLst>
                              <p:cond delay="0"/>
                            </p:stCondLst>
                            <p:childTnLst>
                              <p:par>
                                <p:cTn id="71" presetID="12" presetClass="entr" presetSubtype="4" fill="hold"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slide(fromBottom)">
                                      <p:cBhvr>
                                        <p:cTn id="73" dur="500"/>
                                        <p:tgtEl>
                                          <p:spTgt spid="37"/>
                                        </p:tgtEl>
                                      </p:cBhvr>
                                    </p:animEffect>
                                  </p:childTnLst>
                                </p:cTn>
                              </p:par>
                            </p:childTnLst>
                          </p:cTn>
                        </p:par>
                      </p:childTnLst>
                    </p:cTn>
                  </p:par>
                  <p:par>
                    <p:cTn id="74" fill="hold">
                      <p:stCondLst>
                        <p:cond delay="indefinite"/>
                      </p:stCondLst>
                      <p:childTnLst>
                        <p:par>
                          <p:cTn id="75" fill="hold">
                            <p:stCondLst>
                              <p:cond delay="0"/>
                            </p:stCondLst>
                            <p:childTnLst>
                              <p:par>
                                <p:cTn id="76" presetID="9" presetClass="entr" presetSubtype="0" fill="hold" grpId="0" nodeType="click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dissolve">
                                      <p:cBhvr>
                                        <p:cTn id="78" dur="500"/>
                                        <p:tgtEl>
                                          <p:spTgt spid="25"/>
                                        </p:tgtEl>
                                      </p:cBhvr>
                                    </p:animEffect>
                                  </p:childTnLst>
                                </p:cTn>
                              </p:par>
                            </p:childTnLst>
                          </p:cTn>
                        </p:par>
                      </p:childTnLst>
                    </p:cTn>
                  </p:par>
                  <p:par>
                    <p:cTn id="79" fill="hold">
                      <p:stCondLst>
                        <p:cond delay="indefinite"/>
                      </p:stCondLst>
                      <p:childTnLst>
                        <p:par>
                          <p:cTn id="80" fill="hold">
                            <p:stCondLst>
                              <p:cond delay="0"/>
                            </p:stCondLst>
                            <p:childTnLst>
                              <p:par>
                                <p:cTn id="81" presetID="12" presetClass="entr" presetSubtype="8" fill="hold" nodeType="clickEffect">
                                  <p:stCondLst>
                                    <p:cond delay="0"/>
                                  </p:stCondLst>
                                  <p:childTnLst>
                                    <p:set>
                                      <p:cBhvr>
                                        <p:cTn id="82" dur="1" fill="hold">
                                          <p:stCondLst>
                                            <p:cond delay="0"/>
                                          </p:stCondLst>
                                        </p:cTn>
                                        <p:tgtEl>
                                          <p:spTgt spid="20"/>
                                        </p:tgtEl>
                                        <p:attrNameLst>
                                          <p:attrName>style.visibility</p:attrName>
                                        </p:attrNameLst>
                                      </p:cBhvr>
                                      <p:to>
                                        <p:strVal val="visible"/>
                                      </p:to>
                                    </p:set>
                                    <p:animEffect transition="in" filter="slide(fromLeft)">
                                      <p:cBhvr>
                                        <p:cTn id="83" dur="500"/>
                                        <p:tgtEl>
                                          <p:spTgt spid="20"/>
                                        </p:tgtEl>
                                      </p:cBhvr>
                                    </p:animEffect>
                                  </p:childTnLst>
                                </p:cTn>
                              </p:par>
                            </p:childTnLst>
                          </p:cTn>
                        </p:par>
                      </p:childTnLst>
                    </p:cTn>
                  </p:par>
                  <p:par>
                    <p:cTn id="84" fill="hold">
                      <p:stCondLst>
                        <p:cond delay="indefinite"/>
                      </p:stCondLst>
                      <p:childTnLst>
                        <p:par>
                          <p:cTn id="85" fill="hold">
                            <p:stCondLst>
                              <p:cond delay="0"/>
                            </p:stCondLst>
                            <p:childTnLst>
                              <p:par>
                                <p:cTn id="86" presetID="12" presetClass="entr" presetSubtype="1" fill="hold" nodeType="clickEffect">
                                  <p:stCondLst>
                                    <p:cond delay="0"/>
                                  </p:stCondLst>
                                  <p:childTnLst>
                                    <p:set>
                                      <p:cBhvr>
                                        <p:cTn id="87" dur="1" fill="hold">
                                          <p:stCondLst>
                                            <p:cond delay="0"/>
                                          </p:stCondLst>
                                        </p:cTn>
                                        <p:tgtEl>
                                          <p:spTgt spid="22"/>
                                        </p:tgtEl>
                                        <p:attrNameLst>
                                          <p:attrName>style.visibility</p:attrName>
                                        </p:attrNameLst>
                                      </p:cBhvr>
                                      <p:to>
                                        <p:strVal val="visible"/>
                                      </p:to>
                                    </p:set>
                                    <p:animEffect transition="in" filter="slide(fromTop)">
                                      <p:cBhvr>
                                        <p:cTn id="88" dur="500"/>
                                        <p:tgtEl>
                                          <p:spTgt spid="22"/>
                                        </p:tgtEl>
                                      </p:cBhvr>
                                    </p:animEffect>
                                  </p:childTnLst>
                                </p:cTn>
                              </p:par>
                            </p:childTnLst>
                          </p:cTn>
                        </p:par>
                      </p:childTnLst>
                    </p:cTn>
                  </p:par>
                  <p:par>
                    <p:cTn id="89" fill="hold">
                      <p:stCondLst>
                        <p:cond delay="indefinite"/>
                      </p:stCondLst>
                      <p:childTnLst>
                        <p:par>
                          <p:cTn id="90" fill="hold">
                            <p:stCondLst>
                              <p:cond delay="0"/>
                            </p:stCondLst>
                            <p:childTnLst>
                              <p:par>
                                <p:cTn id="91" presetID="12" presetClass="entr" presetSubtype="8" fill="hold" nodeType="clickEffect">
                                  <p:stCondLst>
                                    <p:cond delay="0"/>
                                  </p:stCondLst>
                                  <p:childTnLst>
                                    <p:set>
                                      <p:cBhvr>
                                        <p:cTn id="92" dur="1" fill="hold">
                                          <p:stCondLst>
                                            <p:cond delay="0"/>
                                          </p:stCondLst>
                                        </p:cTn>
                                        <p:tgtEl>
                                          <p:spTgt spid="46"/>
                                        </p:tgtEl>
                                        <p:attrNameLst>
                                          <p:attrName>style.visibility</p:attrName>
                                        </p:attrNameLst>
                                      </p:cBhvr>
                                      <p:to>
                                        <p:strVal val="visible"/>
                                      </p:to>
                                    </p:set>
                                    <p:animEffect transition="in" filter="slide(fromLeft)">
                                      <p:cBhvr>
                                        <p:cTn id="93" dur="500"/>
                                        <p:tgtEl>
                                          <p:spTgt spid="46"/>
                                        </p:tgtEl>
                                      </p:cBhvr>
                                    </p:animEffect>
                                  </p:childTnLst>
                                </p:cTn>
                              </p:par>
                            </p:childTnLst>
                          </p:cTn>
                        </p:par>
                      </p:childTnLst>
                    </p:cTn>
                  </p:par>
                  <p:par>
                    <p:cTn id="94" fill="hold">
                      <p:stCondLst>
                        <p:cond delay="indefinite"/>
                      </p:stCondLst>
                      <p:childTnLst>
                        <p:par>
                          <p:cTn id="95" fill="hold">
                            <p:stCondLst>
                              <p:cond delay="0"/>
                            </p:stCondLst>
                            <p:childTnLst>
                              <p:par>
                                <p:cTn id="96" presetID="9" presetClass="entr" presetSubtype="0" fill="hold" grpId="0" nodeType="click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dissolve">
                                      <p:cBhvr>
                                        <p:cTn id="98"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7" grpId="0"/>
      <p:bldP spid="14" grpId="0"/>
      <p:bldP spid="15" grpId="0"/>
      <p:bldP spid="16" grpId="0"/>
      <p:bldP spid="25" grpId="0"/>
      <p:bldP spid="26" grpId="0"/>
      <p:bldP spid="33" grpId="0"/>
      <p:bldP spid="34" grpId="0"/>
      <p:bldP spid="3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solidFill>
                  <a:srgbClr val="00CC00"/>
                </a:solidFill>
              </a:rPr>
              <a:t>重溫</a:t>
            </a:r>
            <a:endParaRPr lang="zh-TW" altLang="en-US" b="1" dirty="0">
              <a:solidFill>
                <a:srgbClr val="00CC00"/>
              </a:solidFill>
            </a:endParaRPr>
          </a:p>
        </p:txBody>
      </p:sp>
      <p:sp>
        <p:nvSpPr>
          <p:cNvPr id="3" name="內容版面配置區 2"/>
          <p:cNvSpPr>
            <a:spLocks noGrp="1"/>
          </p:cNvSpPr>
          <p:nvPr>
            <p:ph sz="quarter" idx="1"/>
          </p:nvPr>
        </p:nvSpPr>
        <p:spPr/>
        <p:txBody>
          <a:bodyPr/>
          <a:lstStyle/>
          <a:p>
            <a:r>
              <a:rPr lang="zh-TW" altLang="en-US" b="1" dirty="0" smtClean="0">
                <a:solidFill>
                  <a:srgbClr val="0000FF"/>
                </a:solidFill>
              </a:rPr>
              <a:t>價格</a:t>
            </a:r>
            <a:r>
              <a:rPr lang="zh-TW" altLang="en-US" dirty="0" smtClean="0"/>
              <a:t>只會影響</a:t>
            </a:r>
            <a:r>
              <a:rPr lang="en-US" altLang="zh-TW" dirty="0" smtClean="0"/>
              <a:t>________________</a:t>
            </a:r>
          </a:p>
          <a:p>
            <a:r>
              <a:rPr lang="zh-TW" altLang="en-US" b="1" dirty="0" smtClean="0">
                <a:solidFill>
                  <a:srgbClr val="FF0000"/>
                </a:solidFill>
              </a:rPr>
              <a:t>其他因素</a:t>
            </a:r>
            <a:r>
              <a:rPr lang="zh-TW" altLang="en-US" dirty="0" smtClean="0"/>
              <a:t>會影響</a:t>
            </a:r>
            <a:r>
              <a:rPr lang="en-US" altLang="zh-TW" dirty="0" smtClean="0"/>
              <a:t>___________</a:t>
            </a:r>
            <a:endParaRPr lang="zh-TW" altLang="en-US" dirty="0"/>
          </a:p>
        </p:txBody>
      </p:sp>
      <p:sp>
        <p:nvSpPr>
          <p:cNvPr id="4" name="文字方塊 3"/>
          <p:cNvSpPr txBox="1"/>
          <p:nvPr/>
        </p:nvSpPr>
        <p:spPr>
          <a:xfrm>
            <a:off x="2812905" y="1529202"/>
            <a:ext cx="2116285" cy="461665"/>
          </a:xfrm>
          <a:prstGeom prst="rect">
            <a:avLst/>
          </a:prstGeom>
          <a:noFill/>
        </p:spPr>
        <p:txBody>
          <a:bodyPr wrap="none" rtlCol="0">
            <a:spAutoFit/>
          </a:bodyPr>
          <a:lstStyle/>
          <a:p>
            <a:r>
              <a:rPr lang="zh-TW" altLang="en-US" sz="2400" b="1" dirty="0" smtClean="0">
                <a:solidFill>
                  <a:srgbClr val="0000FF"/>
                </a:solidFill>
              </a:rPr>
              <a:t>需求量</a:t>
            </a:r>
            <a:r>
              <a:rPr lang="en-US" altLang="zh-TW" sz="2400" b="1" dirty="0" smtClean="0">
                <a:solidFill>
                  <a:srgbClr val="0000FF"/>
                </a:solidFill>
              </a:rPr>
              <a:t>/</a:t>
            </a:r>
            <a:r>
              <a:rPr lang="zh-TW" altLang="en-US" sz="2400" b="1" dirty="0" smtClean="0">
                <a:solidFill>
                  <a:srgbClr val="0000FF"/>
                </a:solidFill>
              </a:rPr>
              <a:t>供給量</a:t>
            </a:r>
            <a:endParaRPr lang="zh-TW" altLang="en-US" sz="2400" b="1" dirty="0">
              <a:solidFill>
                <a:srgbClr val="0000FF"/>
              </a:solidFill>
            </a:endParaRPr>
          </a:p>
        </p:txBody>
      </p:sp>
      <p:sp>
        <p:nvSpPr>
          <p:cNvPr id="5" name="文字方塊 4"/>
          <p:cNvSpPr txBox="1"/>
          <p:nvPr/>
        </p:nvSpPr>
        <p:spPr>
          <a:xfrm>
            <a:off x="3071802" y="2000240"/>
            <a:ext cx="1500732" cy="461665"/>
          </a:xfrm>
          <a:prstGeom prst="rect">
            <a:avLst/>
          </a:prstGeom>
          <a:noFill/>
        </p:spPr>
        <p:txBody>
          <a:bodyPr wrap="none" rtlCol="0">
            <a:spAutoFit/>
          </a:bodyPr>
          <a:lstStyle/>
          <a:p>
            <a:r>
              <a:rPr lang="zh-TW" altLang="en-US" sz="2400" b="1" dirty="0" smtClean="0">
                <a:solidFill>
                  <a:srgbClr val="FF0000"/>
                </a:solidFill>
              </a:rPr>
              <a:t>需求</a:t>
            </a:r>
            <a:r>
              <a:rPr lang="en-US" altLang="zh-TW" sz="2400" b="1" dirty="0" smtClean="0">
                <a:solidFill>
                  <a:srgbClr val="FF0000"/>
                </a:solidFill>
              </a:rPr>
              <a:t>/</a:t>
            </a:r>
            <a:r>
              <a:rPr lang="zh-TW" altLang="en-US" sz="2400" b="1" dirty="0" smtClean="0">
                <a:solidFill>
                  <a:srgbClr val="FF0000"/>
                </a:solidFill>
              </a:rPr>
              <a:t>供給</a:t>
            </a:r>
            <a:endParaRPr lang="zh-TW" altLang="en-US" sz="2400" b="1" dirty="0">
              <a:solidFill>
                <a:srgbClr val="FF0000"/>
              </a:solidFill>
            </a:endParaRPr>
          </a:p>
        </p:txBody>
      </p:sp>
      <p:pic>
        <p:nvPicPr>
          <p:cNvPr id="6" name="Picture 3" descr="C:\Users\Simon Wong\Desktop\SupplyDeman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95522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en-US" altLang="zh-TW" dirty="0" smtClean="0"/>
              <a:t>Q1</a:t>
            </a:r>
            <a:r>
              <a:rPr lang="zh-TW" altLang="en-US" dirty="0" smtClean="0"/>
              <a:t>：</a:t>
            </a:r>
            <a:r>
              <a:rPr lang="en-US" altLang="zh-TW" dirty="0" smtClean="0"/>
              <a:t>Short</a:t>
            </a:r>
            <a:r>
              <a:rPr lang="zh-TW" altLang="en-US" dirty="0" smtClean="0"/>
              <a:t> </a:t>
            </a:r>
            <a:r>
              <a:rPr lang="en-US" altLang="zh-TW" dirty="0" smtClean="0"/>
              <a:t>Question</a:t>
            </a:r>
            <a:endParaRPr lang="zh-HK" altLang="en-US" dirty="0"/>
          </a:p>
        </p:txBody>
      </p:sp>
      <p:sp>
        <p:nvSpPr>
          <p:cNvPr id="3" name="內容版面配置區 2"/>
          <p:cNvSpPr>
            <a:spLocks noGrp="1"/>
          </p:cNvSpPr>
          <p:nvPr>
            <p:ph sz="quarter" idx="1"/>
          </p:nvPr>
        </p:nvSpPr>
        <p:spPr/>
        <p:txBody>
          <a:bodyPr/>
          <a:lstStyle/>
          <a:p>
            <a:r>
              <a:rPr lang="zh-TW" altLang="en-US" dirty="0" smtClean="0"/>
              <a:t>欲望和需求有何分別？</a:t>
            </a:r>
            <a:endParaRPr lang="zh-HK" altLang="en-US" dirty="0"/>
          </a:p>
        </p:txBody>
      </p:sp>
      <p:pic>
        <p:nvPicPr>
          <p:cNvPr id="5"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37447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solidFill>
                  <a:srgbClr val="0000CC"/>
                </a:solidFill>
              </a:rPr>
              <a:t>市場均衡</a:t>
            </a:r>
            <a:endParaRPr lang="zh-HK" altLang="en-US" sz="4800" b="1" dirty="0">
              <a:solidFill>
                <a:srgbClr val="0000CC"/>
              </a:solidFill>
            </a:endParaRPr>
          </a:p>
        </p:txBody>
      </p:sp>
      <p:pic>
        <p:nvPicPr>
          <p:cNvPr id="6" name="Picture 4" descr="C:\Users\Simon Wong\Desktop\iStock_supply_demand_2015_01_0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C:\Users\Simon Wong\Desktop\SupplyDemand.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grpSp>
        <p:nvGrpSpPr>
          <p:cNvPr id="28" name="Group 8"/>
          <p:cNvGrpSpPr>
            <a:grpSpLocks/>
          </p:cNvGrpSpPr>
          <p:nvPr/>
        </p:nvGrpSpPr>
        <p:grpSpPr bwMode="auto">
          <a:xfrm>
            <a:off x="2438400" y="2667000"/>
            <a:ext cx="4295504" cy="3327400"/>
            <a:chOff x="1344" y="1776"/>
            <a:chExt cx="2229" cy="1949"/>
          </a:xfrm>
        </p:grpSpPr>
        <p:sp>
          <p:nvSpPr>
            <p:cNvPr id="29" name="Text Box 9"/>
            <p:cNvSpPr txBox="1">
              <a:spLocks noChangeArrowheads="1"/>
            </p:cNvSpPr>
            <p:nvPr/>
          </p:nvSpPr>
          <p:spPr bwMode="auto">
            <a:xfrm>
              <a:off x="1812" y="3528"/>
              <a:ext cx="1404"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endParaRPr kumimoji="1" lang="en-US" altLang="zh-TW" sz="1600" b="0" i="0" u="none" strike="noStrike" kern="0" cap="none" spc="0" normalizeH="0" baseline="-25000" noProof="0" smtClean="0">
                <a:ln>
                  <a:noFill/>
                </a:ln>
                <a:solidFill>
                  <a:srgbClr val="000000"/>
                </a:solidFill>
                <a:effectLst/>
                <a:uLnTx/>
                <a:uFillTx/>
                <a:latin typeface="Times New Roman" pitchFamily="18" charset="0"/>
                <a:ea typeface="華康儷細黑" pitchFamily="49" charset="-120"/>
              </a:endParaRPr>
            </a:p>
          </p:txBody>
        </p:sp>
        <p:sp>
          <p:nvSpPr>
            <p:cNvPr id="30" name="Line 10"/>
            <p:cNvSpPr>
              <a:spLocks noChangeShapeType="1"/>
            </p:cNvSpPr>
            <p:nvPr/>
          </p:nvSpPr>
          <p:spPr bwMode="auto">
            <a:xfrm>
              <a:off x="1644" y="1988"/>
              <a:ext cx="0" cy="146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zh-HK" altLang="en-US" sz="2400" b="0" i="0" u="none" strike="noStrike" kern="0" cap="none" spc="0" normalizeH="0" baseline="0" noProof="0" smtClean="0">
                <a:ln>
                  <a:noFill/>
                </a:ln>
                <a:solidFill>
                  <a:srgbClr val="000000"/>
                </a:solidFill>
                <a:effectLst/>
                <a:uLnTx/>
                <a:uFillTx/>
                <a:latin typeface="Times New Roman" pitchFamily="18" charset="0"/>
              </a:endParaRPr>
            </a:p>
          </p:txBody>
        </p:sp>
        <p:sp>
          <p:nvSpPr>
            <p:cNvPr id="31" name="Line 11"/>
            <p:cNvSpPr>
              <a:spLocks noChangeShapeType="1"/>
            </p:cNvSpPr>
            <p:nvPr/>
          </p:nvSpPr>
          <p:spPr bwMode="auto">
            <a:xfrm>
              <a:off x="1644" y="3448"/>
              <a:ext cx="162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zh-HK" altLang="en-US" sz="2400" b="0" i="0" u="none" strike="noStrike" kern="0" cap="none" spc="0" normalizeH="0" baseline="0" noProof="0" smtClean="0">
                <a:ln>
                  <a:noFill/>
                </a:ln>
                <a:solidFill>
                  <a:srgbClr val="000000"/>
                </a:solidFill>
                <a:effectLst/>
                <a:uLnTx/>
                <a:uFillTx/>
                <a:latin typeface="Times New Roman" pitchFamily="18" charset="0"/>
              </a:endParaRPr>
            </a:p>
          </p:txBody>
        </p:sp>
        <p:sp>
          <p:nvSpPr>
            <p:cNvPr id="32" name="Text Box 12"/>
            <p:cNvSpPr txBox="1">
              <a:spLocks noChangeArrowheads="1"/>
            </p:cNvSpPr>
            <p:nvPr/>
          </p:nvSpPr>
          <p:spPr bwMode="auto">
            <a:xfrm>
              <a:off x="3264" y="3336"/>
              <a:ext cx="309" cy="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zh-TW" altLang="en-US" sz="1600" b="0" i="0" u="none" strike="noStrike" kern="0" cap="none" spc="0" normalizeH="0" baseline="0" noProof="0" dirty="0" smtClean="0">
                  <a:ln>
                    <a:noFill/>
                  </a:ln>
                  <a:solidFill>
                    <a:srgbClr val="000000"/>
                  </a:solidFill>
                  <a:effectLst/>
                  <a:uLnTx/>
                  <a:uFillTx/>
                  <a:latin typeface="華康儷中黑" pitchFamily="49" charset="-120"/>
                  <a:ea typeface="華康儷中黑" pitchFamily="49" charset="-120"/>
                </a:rPr>
                <a:t>數量</a:t>
              </a:r>
            </a:p>
          </p:txBody>
        </p:sp>
        <p:sp>
          <p:nvSpPr>
            <p:cNvPr id="33" name="Text Box 13"/>
            <p:cNvSpPr txBox="1">
              <a:spLocks noChangeArrowheads="1"/>
            </p:cNvSpPr>
            <p:nvPr/>
          </p:nvSpPr>
          <p:spPr bwMode="auto">
            <a:xfrm>
              <a:off x="1464" y="3379"/>
              <a:ext cx="154"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0</a:t>
              </a:r>
            </a:p>
          </p:txBody>
        </p:sp>
        <p:sp>
          <p:nvSpPr>
            <p:cNvPr id="34" name="Text Box 14"/>
            <p:cNvSpPr txBox="1">
              <a:spLocks noChangeArrowheads="1"/>
            </p:cNvSpPr>
            <p:nvPr/>
          </p:nvSpPr>
          <p:spPr bwMode="auto">
            <a:xfrm>
              <a:off x="1344" y="1992"/>
              <a:ext cx="360"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algn="r" defTabSz="914400" eaLnBrk="1" fontAlgn="base" latinLnBrk="0" hangingPunct="1">
                <a:lnSpc>
                  <a:spcPct val="100000"/>
                </a:lnSpc>
                <a:spcBef>
                  <a:spcPct val="80000"/>
                </a:spcBef>
                <a:spcAft>
                  <a:spcPct val="0"/>
                </a:spcAft>
                <a:buClrTx/>
                <a:buSzTx/>
                <a:buFontTx/>
                <a:buNone/>
                <a:tabLst/>
                <a:defRPr/>
              </a:pPr>
              <a:endParaRPr kumimoji="1" lang="zh-HK" altLang="zh-HK"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endParaRPr>
            </a:p>
          </p:txBody>
        </p:sp>
        <p:sp>
          <p:nvSpPr>
            <p:cNvPr id="35" name="Text Box 15"/>
            <p:cNvSpPr txBox="1">
              <a:spLocks noChangeArrowheads="1"/>
            </p:cNvSpPr>
            <p:nvPr/>
          </p:nvSpPr>
          <p:spPr bwMode="auto">
            <a:xfrm>
              <a:off x="1392" y="1776"/>
              <a:ext cx="464" cy="1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zh-TW" altLang="en-US" sz="1600" b="0" i="0" u="none" strike="noStrike" kern="0" cap="none" spc="0" normalizeH="0" baseline="0" noProof="0" smtClean="0">
                  <a:ln>
                    <a:noFill/>
                  </a:ln>
                  <a:solidFill>
                    <a:srgbClr val="000000"/>
                  </a:solidFill>
                  <a:effectLst/>
                  <a:uLnTx/>
                  <a:uFillTx/>
                  <a:latin typeface="華康儷中黑" pitchFamily="49" charset="-120"/>
                  <a:ea typeface="華康儷中黑" pitchFamily="49" charset="-120"/>
                </a:rPr>
                <a:t>價格</a:t>
              </a:r>
              <a:r>
                <a:rPr kumimoji="1" lang="en-US" altLang="zh-TW" sz="1600" b="0" i="0" u="none" strike="noStrike" kern="0" cap="none" spc="0" normalizeH="0" baseline="0" noProof="0" smtClean="0">
                  <a:ln>
                    <a:noFill/>
                  </a:ln>
                  <a:solidFill>
                    <a:srgbClr val="000000"/>
                  </a:solidFill>
                  <a:effectLst/>
                  <a:uLnTx/>
                  <a:uFillTx/>
                  <a:latin typeface="華康儷中黑" pitchFamily="49" charset="-120"/>
                  <a:ea typeface="華康儷中黑" pitchFamily="49" charset="-120"/>
                </a:rPr>
                <a:t>($)</a:t>
              </a:r>
            </a:p>
          </p:txBody>
        </p:sp>
        <p:sp>
          <p:nvSpPr>
            <p:cNvPr id="36" name="Text Box 16"/>
            <p:cNvSpPr txBox="1">
              <a:spLocks noChangeArrowheads="1"/>
            </p:cNvSpPr>
            <p:nvPr/>
          </p:nvSpPr>
          <p:spPr bwMode="auto">
            <a:xfrm rot="16200000">
              <a:off x="1752" y="3410"/>
              <a:ext cx="25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vert="eaVert">
              <a:spAutoFit/>
            </a:bodyPr>
            <a:lstStyle/>
            <a:p>
              <a:pPr marL="0" marR="0" lvl="0" indent="0" algn="r" defTabSz="914400" eaLnBrk="1" fontAlgn="base" latinLnBrk="0" hangingPunct="1">
                <a:lnSpc>
                  <a:spcPct val="100000"/>
                </a:lnSpc>
                <a:spcBef>
                  <a:spcPct val="80000"/>
                </a:spcBef>
                <a:spcAft>
                  <a:spcPct val="0"/>
                </a:spcAft>
                <a:buClrTx/>
                <a:buSzTx/>
                <a:buFontTx/>
                <a:buNone/>
                <a:tabLst/>
                <a:defRPr/>
              </a:pPr>
              <a:endParaRPr kumimoji="1" lang="zh-HK" altLang="zh-HK"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endParaRPr>
            </a:p>
          </p:txBody>
        </p:sp>
      </p:grpSp>
      <p:sp>
        <p:nvSpPr>
          <p:cNvPr id="37" name="Line 17"/>
          <p:cNvSpPr>
            <a:spLocks noChangeShapeType="1"/>
          </p:cNvSpPr>
          <p:nvPr/>
        </p:nvSpPr>
        <p:spPr bwMode="auto">
          <a:xfrm>
            <a:off x="3505200" y="3352800"/>
            <a:ext cx="1828800" cy="182880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38" name="Text Box 18"/>
          <p:cNvSpPr txBox="1">
            <a:spLocks noChangeArrowheads="1"/>
          </p:cNvSpPr>
          <p:nvPr/>
        </p:nvSpPr>
        <p:spPr bwMode="auto">
          <a:xfrm>
            <a:off x="5257800" y="5119688"/>
            <a:ext cx="4572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mtClean="0">
                <a:solidFill>
                  <a:srgbClr val="000000"/>
                </a:solidFill>
                <a:latin typeface="Arial" charset="0"/>
              </a:rPr>
              <a:t>D</a:t>
            </a:r>
            <a:endParaRPr kumimoji="1" lang="en-US" altLang="zh-TW" baseline="-25000" smtClean="0">
              <a:solidFill>
                <a:srgbClr val="000000"/>
              </a:solidFill>
              <a:latin typeface="Arial" charset="0"/>
            </a:endParaRPr>
          </a:p>
        </p:txBody>
      </p:sp>
      <p:sp>
        <p:nvSpPr>
          <p:cNvPr id="39" name="Line 19"/>
          <p:cNvSpPr>
            <a:spLocks noChangeShapeType="1"/>
          </p:cNvSpPr>
          <p:nvPr/>
        </p:nvSpPr>
        <p:spPr bwMode="auto">
          <a:xfrm flipH="1">
            <a:off x="3429000" y="3276600"/>
            <a:ext cx="1905000" cy="1905000"/>
          </a:xfrm>
          <a:prstGeom prst="line">
            <a:avLst/>
          </a:prstGeom>
          <a:noFill/>
          <a:ln w="38100">
            <a:solidFill>
              <a:srgbClr val="3399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40" name="Text Box 20"/>
          <p:cNvSpPr txBox="1">
            <a:spLocks noChangeArrowheads="1"/>
          </p:cNvSpPr>
          <p:nvPr/>
        </p:nvSpPr>
        <p:spPr bwMode="auto">
          <a:xfrm>
            <a:off x="5257800" y="2971800"/>
            <a:ext cx="381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mtClean="0">
                <a:solidFill>
                  <a:srgbClr val="000000"/>
                </a:solidFill>
                <a:latin typeface="Arial" charset="0"/>
              </a:rPr>
              <a:t>S</a:t>
            </a:r>
            <a:endParaRPr kumimoji="1" lang="en-US" altLang="zh-TW" baseline="-25000" smtClean="0">
              <a:solidFill>
                <a:srgbClr val="000000"/>
              </a:solidFill>
              <a:latin typeface="Arial" charset="0"/>
            </a:endParaRPr>
          </a:p>
        </p:txBody>
      </p:sp>
      <p:sp>
        <p:nvSpPr>
          <p:cNvPr id="41" name="Line 22"/>
          <p:cNvSpPr>
            <a:spLocks noChangeShapeType="1"/>
          </p:cNvSpPr>
          <p:nvPr/>
        </p:nvSpPr>
        <p:spPr bwMode="auto">
          <a:xfrm flipH="1">
            <a:off x="3022600" y="4229100"/>
            <a:ext cx="1338263" cy="0"/>
          </a:xfrm>
          <a:prstGeom prst="line">
            <a:avLst/>
          </a:prstGeom>
          <a:noFill/>
          <a:ln w="25400">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zh-HK" altLang="en-US" sz="2400" b="0" i="0" u="none" strike="noStrike" kern="0" cap="none" spc="0" normalizeH="0" baseline="0" noProof="0" smtClean="0">
              <a:ln>
                <a:noFill/>
              </a:ln>
              <a:solidFill>
                <a:srgbClr val="000000"/>
              </a:solidFill>
              <a:effectLst/>
              <a:uLnTx/>
              <a:uFillTx/>
              <a:latin typeface="Times New Roman" pitchFamily="18" charset="0"/>
            </a:endParaRPr>
          </a:p>
        </p:txBody>
      </p:sp>
      <p:sp>
        <p:nvSpPr>
          <p:cNvPr id="42" name="Text Box 23"/>
          <p:cNvSpPr txBox="1">
            <a:spLocks noChangeArrowheads="1"/>
          </p:cNvSpPr>
          <p:nvPr/>
        </p:nvSpPr>
        <p:spPr bwMode="auto">
          <a:xfrm>
            <a:off x="2628900" y="40259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mtClean="0">
                <a:solidFill>
                  <a:srgbClr val="000000"/>
                </a:solidFill>
                <a:latin typeface="Arial" charset="0"/>
              </a:rPr>
              <a:t>P</a:t>
            </a:r>
            <a:r>
              <a:rPr kumimoji="1" lang="en-US" altLang="zh-TW" baseline="-25000" smtClean="0">
                <a:solidFill>
                  <a:srgbClr val="000000"/>
                </a:solidFill>
                <a:latin typeface="Arial" charset="0"/>
              </a:rPr>
              <a:t>E</a:t>
            </a:r>
          </a:p>
        </p:txBody>
      </p:sp>
      <p:grpSp>
        <p:nvGrpSpPr>
          <p:cNvPr id="43" name="Group 31"/>
          <p:cNvGrpSpPr>
            <a:grpSpLocks/>
          </p:cNvGrpSpPr>
          <p:nvPr/>
        </p:nvGrpSpPr>
        <p:grpSpPr bwMode="auto">
          <a:xfrm>
            <a:off x="381000" y="3937000"/>
            <a:ext cx="1905000" cy="609600"/>
            <a:chOff x="240" y="2456"/>
            <a:chExt cx="1200" cy="384"/>
          </a:xfrm>
        </p:grpSpPr>
        <p:pic>
          <p:nvPicPr>
            <p:cNvPr id="44" name="Picture 24" descr="15"/>
            <p:cNvPicPr>
              <a:picLocks noChangeAspect="1" noChangeArrowheads="1"/>
            </p:cNvPicPr>
            <p:nvPr/>
          </p:nvPicPr>
          <p:blipFill>
            <a:blip r:embed="rId5" cstate="print">
              <a:extLst>
                <a:ext uri="{28A0092B-C50C-407E-A947-70E740481C1C}">
                  <a14:useLocalDpi xmlns:a14="http://schemas.microsoft.com/office/drawing/2010/main" val="0"/>
                </a:ext>
              </a:extLst>
            </a:blip>
            <a:srcRect l="6250" t="11514" r="6250" b="6895"/>
            <a:stretch>
              <a:fillRect/>
            </a:stretch>
          </p:blipFill>
          <p:spPr bwMode="auto">
            <a:xfrm>
              <a:off x="240" y="2456"/>
              <a:ext cx="1200" cy="384"/>
            </a:xfrm>
            <a:prstGeom prst="rect">
              <a:avLst/>
            </a:prstGeom>
            <a:noFill/>
            <a:extLst>
              <a:ext uri="{909E8E84-426E-40DD-AFC4-6F175D3DCCD1}">
                <a14:hiddenFill xmlns:a14="http://schemas.microsoft.com/office/drawing/2010/main">
                  <a:solidFill>
                    <a:srgbClr val="FFFFFF"/>
                  </a:solidFill>
                </a14:hiddenFill>
              </a:ext>
            </a:extLst>
          </p:spPr>
        </p:pic>
        <p:sp>
          <p:nvSpPr>
            <p:cNvPr id="45" name="Text Box 25"/>
            <p:cNvSpPr txBox="1">
              <a:spLocks noChangeArrowheads="1"/>
            </p:cNvSpPr>
            <p:nvPr/>
          </p:nvSpPr>
          <p:spPr bwMode="auto">
            <a:xfrm>
              <a:off x="312" y="2488"/>
              <a:ext cx="9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TW" altLang="en-US" sz="2400" smtClean="0">
                  <a:solidFill>
                    <a:srgbClr val="000000"/>
                  </a:solidFill>
                  <a:latin typeface="Times New Roman" pitchFamily="18" charset="0"/>
                  <a:ea typeface="華康少女文字W5" pitchFamily="81" charset="-120"/>
                </a:rPr>
                <a:t>均衡價格</a:t>
              </a:r>
            </a:p>
          </p:txBody>
        </p:sp>
      </p:grpSp>
      <p:sp>
        <p:nvSpPr>
          <p:cNvPr id="46" name="AutoShape 27"/>
          <p:cNvSpPr>
            <a:spLocks noChangeArrowheads="1"/>
          </p:cNvSpPr>
          <p:nvPr/>
        </p:nvSpPr>
        <p:spPr bwMode="auto">
          <a:xfrm>
            <a:off x="2133600" y="4038600"/>
            <a:ext cx="533400" cy="304800"/>
          </a:xfrm>
          <a:custGeom>
            <a:avLst/>
            <a:gdLst>
              <a:gd name="G0" fmla="+- 16200 0 0"/>
              <a:gd name="G1" fmla="+- 5400 0 0"/>
              <a:gd name="G2" fmla="+- 21600 0 5400"/>
              <a:gd name="G3" fmla="+- 10800 0 5400"/>
              <a:gd name="G4" fmla="+- 21600 0 16200"/>
              <a:gd name="G5" fmla="*/ G4 G3 10800"/>
              <a:gd name="G6" fmla="+- 21600 0 G5"/>
              <a:gd name="T0" fmla="*/ 16200 w 21600"/>
              <a:gd name="T1" fmla="*/ 0 h 21600"/>
              <a:gd name="T2" fmla="*/ 0 w 21600"/>
              <a:gd name="T3" fmla="*/ 10800 h 21600"/>
              <a:gd name="T4" fmla="*/ 16200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47" name="Line 28"/>
          <p:cNvSpPr>
            <a:spLocks noChangeShapeType="1"/>
          </p:cNvSpPr>
          <p:nvPr/>
        </p:nvSpPr>
        <p:spPr bwMode="auto">
          <a:xfrm>
            <a:off x="4368800" y="4183063"/>
            <a:ext cx="0" cy="1346200"/>
          </a:xfrm>
          <a:prstGeom prst="line">
            <a:avLst/>
          </a:prstGeom>
          <a:noFill/>
          <a:ln w="25400">
            <a:solidFill>
              <a:srgbClr val="80808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zh-HK" altLang="en-US" sz="2400" b="0" i="0" u="none" strike="noStrike" kern="0" cap="none" spc="0" normalizeH="0" baseline="0" noProof="0" smtClean="0">
              <a:ln>
                <a:noFill/>
              </a:ln>
              <a:solidFill>
                <a:srgbClr val="000000"/>
              </a:solidFill>
              <a:effectLst/>
              <a:uLnTx/>
              <a:uFillTx/>
              <a:latin typeface="Times New Roman" pitchFamily="18" charset="0"/>
            </a:endParaRPr>
          </a:p>
        </p:txBody>
      </p:sp>
      <p:sp>
        <p:nvSpPr>
          <p:cNvPr id="48" name="Text Box 29"/>
          <p:cNvSpPr txBox="1">
            <a:spLocks noChangeArrowheads="1"/>
          </p:cNvSpPr>
          <p:nvPr/>
        </p:nvSpPr>
        <p:spPr bwMode="auto">
          <a:xfrm>
            <a:off x="4191000" y="55626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mtClean="0">
                <a:solidFill>
                  <a:srgbClr val="000000"/>
                </a:solidFill>
                <a:latin typeface="Arial" charset="0"/>
              </a:rPr>
              <a:t>Q</a:t>
            </a:r>
            <a:r>
              <a:rPr kumimoji="1" lang="en-US" altLang="zh-TW" baseline="-25000" smtClean="0">
                <a:solidFill>
                  <a:srgbClr val="000000"/>
                </a:solidFill>
                <a:latin typeface="Arial" charset="0"/>
              </a:rPr>
              <a:t>E</a:t>
            </a:r>
          </a:p>
        </p:txBody>
      </p:sp>
      <p:sp>
        <p:nvSpPr>
          <p:cNvPr id="49" name="Text Box 30"/>
          <p:cNvSpPr txBox="1">
            <a:spLocks noChangeArrowheads="1"/>
          </p:cNvSpPr>
          <p:nvPr/>
        </p:nvSpPr>
        <p:spPr bwMode="auto">
          <a:xfrm>
            <a:off x="4211638" y="3716338"/>
            <a:ext cx="3349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mtClean="0">
                <a:solidFill>
                  <a:srgbClr val="000000"/>
                </a:solidFill>
                <a:latin typeface="Arial" charset="0"/>
              </a:rPr>
              <a:t>E</a:t>
            </a:r>
            <a:endParaRPr kumimoji="1" lang="en-US" altLang="zh-TW" baseline="-25000" smtClean="0">
              <a:solidFill>
                <a:srgbClr val="000000"/>
              </a:solidFill>
              <a:latin typeface="Arial" charset="0"/>
            </a:endParaRPr>
          </a:p>
        </p:txBody>
      </p:sp>
      <p:sp>
        <p:nvSpPr>
          <p:cNvPr id="50" name="AutoShape 35"/>
          <p:cNvSpPr>
            <a:spLocks noChangeArrowheads="1"/>
          </p:cNvSpPr>
          <p:nvPr/>
        </p:nvSpPr>
        <p:spPr bwMode="auto">
          <a:xfrm>
            <a:off x="2514600" y="5638800"/>
            <a:ext cx="1752600" cy="304800"/>
          </a:xfrm>
          <a:custGeom>
            <a:avLst/>
            <a:gdLst>
              <a:gd name="G0" fmla="+- 19135 0 0"/>
              <a:gd name="G1" fmla="+- 4500 0 0"/>
              <a:gd name="G2" fmla="+- 21600 0 4500"/>
              <a:gd name="G3" fmla="+- 10800 0 4500"/>
              <a:gd name="G4" fmla="+- 21600 0 19135"/>
              <a:gd name="G5" fmla="*/ G4 G3 10800"/>
              <a:gd name="G6" fmla="+- 21600 0 G5"/>
              <a:gd name="T0" fmla="*/ 19135 w 21600"/>
              <a:gd name="T1" fmla="*/ 0 h 21600"/>
              <a:gd name="T2" fmla="*/ 0 w 21600"/>
              <a:gd name="T3" fmla="*/ 10800 h 21600"/>
              <a:gd name="T4" fmla="*/ 19135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9135" y="0"/>
                </a:moveTo>
                <a:lnTo>
                  <a:pt x="19135" y="4500"/>
                </a:lnTo>
                <a:lnTo>
                  <a:pt x="3375" y="4500"/>
                </a:lnTo>
                <a:lnTo>
                  <a:pt x="3375" y="17100"/>
                </a:lnTo>
                <a:lnTo>
                  <a:pt x="19135" y="17100"/>
                </a:lnTo>
                <a:lnTo>
                  <a:pt x="19135" y="21600"/>
                </a:lnTo>
                <a:lnTo>
                  <a:pt x="21600" y="10800"/>
                </a:lnTo>
                <a:close/>
              </a:path>
              <a:path w="21600" h="21600">
                <a:moveTo>
                  <a:pt x="1350" y="4500"/>
                </a:moveTo>
                <a:lnTo>
                  <a:pt x="1350" y="17100"/>
                </a:lnTo>
                <a:lnTo>
                  <a:pt x="2700" y="17100"/>
                </a:lnTo>
                <a:lnTo>
                  <a:pt x="2700" y="4500"/>
                </a:lnTo>
                <a:close/>
              </a:path>
              <a:path w="21600" h="21600">
                <a:moveTo>
                  <a:pt x="0" y="4500"/>
                </a:moveTo>
                <a:lnTo>
                  <a:pt x="0" y="17100"/>
                </a:lnTo>
                <a:lnTo>
                  <a:pt x="675" y="17100"/>
                </a:lnTo>
                <a:lnTo>
                  <a:pt x="675" y="4500"/>
                </a:lnTo>
                <a:close/>
              </a:path>
            </a:pathLst>
          </a:custGeom>
          <a:solidFill>
            <a:srgbClr val="FF33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51" name="AutoShape 21"/>
          <p:cNvSpPr>
            <a:spLocks noChangeAspect="1" noChangeArrowheads="1"/>
          </p:cNvSpPr>
          <p:nvPr/>
        </p:nvSpPr>
        <p:spPr bwMode="auto">
          <a:xfrm>
            <a:off x="4306888" y="4141788"/>
            <a:ext cx="150812" cy="150812"/>
          </a:xfrm>
          <a:prstGeom prst="flowChartConnector">
            <a:avLst/>
          </a:prstGeom>
          <a:solidFill>
            <a:srgbClr val="FF66CC"/>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kumimoji="1" lang="zh-HK" altLang="en-US" sz="2400" smtClean="0">
              <a:solidFill>
                <a:srgbClr val="000000"/>
              </a:solidFill>
              <a:latin typeface="Times New Roman" pitchFamily="18" charset="0"/>
            </a:endParaRPr>
          </a:p>
        </p:txBody>
      </p:sp>
      <p:grpSp>
        <p:nvGrpSpPr>
          <p:cNvPr id="52" name="Group 31"/>
          <p:cNvGrpSpPr>
            <a:grpSpLocks/>
          </p:cNvGrpSpPr>
          <p:nvPr/>
        </p:nvGrpSpPr>
        <p:grpSpPr bwMode="auto">
          <a:xfrm>
            <a:off x="1786731" y="5697158"/>
            <a:ext cx="1905000" cy="609600"/>
            <a:chOff x="240" y="2456"/>
            <a:chExt cx="1200" cy="384"/>
          </a:xfrm>
        </p:grpSpPr>
        <p:pic>
          <p:nvPicPr>
            <p:cNvPr id="53" name="Picture 24" descr="15"/>
            <p:cNvPicPr>
              <a:picLocks noChangeAspect="1" noChangeArrowheads="1"/>
            </p:cNvPicPr>
            <p:nvPr/>
          </p:nvPicPr>
          <p:blipFill>
            <a:blip r:embed="rId5" cstate="print">
              <a:extLst>
                <a:ext uri="{28A0092B-C50C-407E-A947-70E740481C1C}">
                  <a14:useLocalDpi xmlns:a14="http://schemas.microsoft.com/office/drawing/2010/main" val="0"/>
                </a:ext>
              </a:extLst>
            </a:blip>
            <a:srcRect l="6250" t="11514" r="6250" b="6895"/>
            <a:stretch>
              <a:fillRect/>
            </a:stretch>
          </p:blipFill>
          <p:spPr bwMode="auto">
            <a:xfrm>
              <a:off x="240" y="2456"/>
              <a:ext cx="1200" cy="384"/>
            </a:xfrm>
            <a:prstGeom prst="rect">
              <a:avLst/>
            </a:prstGeom>
            <a:noFill/>
            <a:extLst>
              <a:ext uri="{909E8E84-426E-40DD-AFC4-6F175D3DCCD1}">
                <a14:hiddenFill xmlns:a14="http://schemas.microsoft.com/office/drawing/2010/main">
                  <a:solidFill>
                    <a:srgbClr val="FFFFFF"/>
                  </a:solidFill>
                </a14:hiddenFill>
              </a:ext>
            </a:extLst>
          </p:spPr>
        </p:pic>
        <p:sp>
          <p:nvSpPr>
            <p:cNvPr id="54" name="Text Box 25"/>
            <p:cNvSpPr txBox="1">
              <a:spLocks noChangeArrowheads="1"/>
            </p:cNvSpPr>
            <p:nvPr/>
          </p:nvSpPr>
          <p:spPr bwMode="auto">
            <a:xfrm>
              <a:off x="312" y="2488"/>
              <a:ext cx="91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zh-TW" altLang="en-US" sz="2400" dirty="0" smtClean="0">
                  <a:solidFill>
                    <a:srgbClr val="000000"/>
                  </a:solidFill>
                  <a:latin typeface="Times New Roman" pitchFamily="18" charset="0"/>
                  <a:ea typeface="華康少女文字W5" pitchFamily="81" charset="-120"/>
                </a:rPr>
                <a:t>均衡數量</a:t>
              </a:r>
            </a:p>
          </p:txBody>
        </p:sp>
      </p:grpSp>
    </p:spTree>
    <p:extLst>
      <p:ext uri="{BB962C8B-B14F-4D97-AF65-F5344CB8AC3E}">
        <p14:creationId xmlns:p14="http://schemas.microsoft.com/office/powerpoint/2010/main" val="1409697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dissolve">
                                      <p:cBhvr>
                                        <p:cTn id="7" dur="500"/>
                                        <p:tgtEl>
                                          <p:spTgt spid="2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37"/>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499"/>
                                          </p:stCondLst>
                                        </p:cTn>
                                        <p:tgtEl>
                                          <p:spTgt spid="3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9"/>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40"/>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51"/>
                                        </p:tgtEl>
                                        <p:attrNameLst>
                                          <p:attrName>style.visibility</p:attrName>
                                        </p:attrNameLst>
                                      </p:cBhvr>
                                      <p:to>
                                        <p:strVal val="visible"/>
                                      </p:to>
                                    </p:set>
                                  </p:childTnLst>
                                </p:cTn>
                              </p:par>
                            </p:childTnLst>
                          </p:cTn>
                        </p:par>
                        <p:par>
                          <p:cTn id="26" fill="hold">
                            <p:stCondLst>
                              <p:cond delay="500"/>
                            </p:stCondLst>
                            <p:childTnLst>
                              <p:par>
                                <p:cTn id="27" presetID="1" presetClass="entr" presetSubtype="0" fill="hold" grpId="0" nodeType="afterEffect">
                                  <p:stCondLst>
                                    <p:cond delay="0"/>
                                  </p:stCondLst>
                                  <p:childTnLst>
                                    <p:set>
                                      <p:cBhvr>
                                        <p:cTn id="28" dur="1" fill="hold">
                                          <p:stCondLst>
                                            <p:cond delay="499"/>
                                          </p:stCondLst>
                                        </p:cTn>
                                        <p:tgtEl>
                                          <p:spTgt spid="49"/>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7" presetClass="entr" presetSubtype="2" fill="hold" grpId="0" nodeType="clickEffect">
                                  <p:stCondLst>
                                    <p:cond delay="0"/>
                                  </p:stCondLst>
                                  <p:childTnLst>
                                    <p:set>
                                      <p:cBhvr>
                                        <p:cTn id="32" dur="1" fill="hold">
                                          <p:stCondLst>
                                            <p:cond delay="0"/>
                                          </p:stCondLst>
                                        </p:cTn>
                                        <p:tgtEl>
                                          <p:spTgt spid="41"/>
                                        </p:tgtEl>
                                        <p:attrNameLst>
                                          <p:attrName>style.visibility</p:attrName>
                                        </p:attrNameLst>
                                      </p:cBhvr>
                                      <p:to>
                                        <p:strVal val="visible"/>
                                      </p:to>
                                    </p:set>
                                    <p:anim calcmode="lin" valueType="num">
                                      <p:cBhvr>
                                        <p:cTn id="33" dur="500" fill="hold"/>
                                        <p:tgtEl>
                                          <p:spTgt spid="41"/>
                                        </p:tgtEl>
                                        <p:attrNameLst>
                                          <p:attrName>ppt_x</p:attrName>
                                        </p:attrNameLst>
                                      </p:cBhvr>
                                      <p:tavLst>
                                        <p:tav tm="0">
                                          <p:val>
                                            <p:strVal val="#ppt_x+#ppt_w/2"/>
                                          </p:val>
                                        </p:tav>
                                        <p:tav tm="100000">
                                          <p:val>
                                            <p:strVal val="#ppt_x"/>
                                          </p:val>
                                        </p:tav>
                                      </p:tavLst>
                                    </p:anim>
                                    <p:anim calcmode="lin" valueType="num">
                                      <p:cBhvr>
                                        <p:cTn id="34" dur="500" fill="hold"/>
                                        <p:tgtEl>
                                          <p:spTgt spid="41"/>
                                        </p:tgtEl>
                                        <p:attrNameLst>
                                          <p:attrName>ppt_y</p:attrName>
                                        </p:attrNameLst>
                                      </p:cBhvr>
                                      <p:tavLst>
                                        <p:tav tm="0">
                                          <p:val>
                                            <p:strVal val="#ppt_y"/>
                                          </p:val>
                                        </p:tav>
                                        <p:tav tm="100000">
                                          <p:val>
                                            <p:strVal val="#ppt_y"/>
                                          </p:val>
                                        </p:tav>
                                      </p:tavLst>
                                    </p:anim>
                                    <p:anim calcmode="lin" valueType="num">
                                      <p:cBhvr>
                                        <p:cTn id="35" dur="500" fill="hold"/>
                                        <p:tgtEl>
                                          <p:spTgt spid="41"/>
                                        </p:tgtEl>
                                        <p:attrNameLst>
                                          <p:attrName>ppt_w</p:attrName>
                                        </p:attrNameLst>
                                      </p:cBhvr>
                                      <p:tavLst>
                                        <p:tav tm="0">
                                          <p:val>
                                            <p:fltVal val="0"/>
                                          </p:val>
                                        </p:tav>
                                        <p:tav tm="100000">
                                          <p:val>
                                            <p:strVal val="#ppt_w"/>
                                          </p:val>
                                        </p:tav>
                                      </p:tavLst>
                                    </p:anim>
                                    <p:anim calcmode="lin" valueType="num">
                                      <p:cBhvr>
                                        <p:cTn id="36" dur="500" fill="hold"/>
                                        <p:tgtEl>
                                          <p:spTgt spid="41"/>
                                        </p:tgtEl>
                                        <p:attrNameLst>
                                          <p:attrName>ppt_h</p:attrName>
                                        </p:attrNameLst>
                                      </p:cBhvr>
                                      <p:tavLst>
                                        <p:tav tm="0">
                                          <p:val>
                                            <p:strVal val="#ppt_h"/>
                                          </p:val>
                                        </p:tav>
                                        <p:tav tm="100000">
                                          <p:val>
                                            <p:strVal val="#ppt_h"/>
                                          </p:val>
                                        </p:tav>
                                      </p:tavLst>
                                    </p:anim>
                                  </p:childTnLst>
                                </p:cTn>
                              </p:par>
                            </p:childTnLst>
                          </p:cTn>
                        </p:par>
                        <p:par>
                          <p:cTn id="37" fill="hold">
                            <p:stCondLst>
                              <p:cond delay="500"/>
                            </p:stCondLst>
                            <p:childTnLst>
                              <p:par>
                                <p:cTn id="38" presetID="1" presetClass="entr" presetSubtype="0" fill="hold" grpId="0" nodeType="afterEffect">
                                  <p:stCondLst>
                                    <p:cond delay="0"/>
                                  </p:stCondLst>
                                  <p:childTnLst>
                                    <p:set>
                                      <p:cBhvr>
                                        <p:cTn id="39" dur="1" fill="hold">
                                          <p:stCondLst>
                                            <p:cond delay="499"/>
                                          </p:stCondLst>
                                        </p:cTn>
                                        <p:tgtEl>
                                          <p:spTgt spid="42"/>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499"/>
                                          </p:stCondLst>
                                        </p:cTn>
                                        <p:tgtEl>
                                          <p:spTgt spid="43"/>
                                        </p:tgtEl>
                                        <p:attrNameLst>
                                          <p:attrName>style.visibility</p:attrName>
                                        </p:attrNameLst>
                                      </p:cBhvr>
                                      <p:to>
                                        <p:strVal val="visible"/>
                                      </p:to>
                                    </p:set>
                                  </p:childTnLst>
                                </p:cTn>
                              </p:par>
                            </p:childTnLst>
                          </p:cTn>
                        </p:par>
                        <p:par>
                          <p:cTn id="44" fill="hold">
                            <p:stCondLst>
                              <p:cond delay="500"/>
                            </p:stCondLst>
                            <p:childTnLst>
                              <p:par>
                                <p:cTn id="45" presetID="17" presetClass="entr" presetSubtype="8" fill="hold" grpId="0" nodeType="afterEffect">
                                  <p:stCondLst>
                                    <p:cond delay="0"/>
                                  </p:stCondLst>
                                  <p:childTnLst>
                                    <p:set>
                                      <p:cBhvr>
                                        <p:cTn id="46" dur="1" fill="hold">
                                          <p:stCondLst>
                                            <p:cond delay="0"/>
                                          </p:stCondLst>
                                        </p:cTn>
                                        <p:tgtEl>
                                          <p:spTgt spid="46"/>
                                        </p:tgtEl>
                                        <p:attrNameLst>
                                          <p:attrName>style.visibility</p:attrName>
                                        </p:attrNameLst>
                                      </p:cBhvr>
                                      <p:to>
                                        <p:strVal val="visible"/>
                                      </p:to>
                                    </p:set>
                                    <p:anim calcmode="lin" valueType="num">
                                      <p:cBhvr>
                                        <p:cTn id="47" dur="500" fill="hold"/>
                                        <p:tgtEl>
                                          <p:spTgt spid="46"/>
                                        </p:tgtEl>
                                        <p:attrNameLst>
                                          <p:attrName>ppt_x</p:attrName>
                                        </p:attrNameLst>
                                      </p:cBhvr>
                                      <p:tavLst>
                                        <p:tav tm="0">
                                          <p:val>
                                            <p:strVal val="#ppt_x-#ppt_w/2"/>
                                          </p:val>
                                        </p:tav>
                                        <p:tav tm="100000">
                                          <p:val>
                                            <p:strVal val="#ppt_x"/>
                                          </p:val>
                                        </p:tav>
                                      </p:tavLst>
                                    </p:anim>
                                    <p:anim calcmode="lin" valueType="num">
                                      <p:cBhvr>
                                        <p:cTn id="48" dur="500" fill="hold"/>
                                        <p:tgtEl>
                                          <p:spTgt spid="46"/>
                                        </p:tgtEl>
                                        <p:attrNameLst>
                                          <p:attrName>ppt_y</p:attrName>
                                        </p:attrNameLst>
                                      </p:cBhvr>
                                      <p:tavLst>
                                        <p:tav tm="0">
                                          <p:val>
                                            <p:strVal val="#ppt_y"/>
                                          </p:val>
                                        </p:tav>
                                        <p:tav tm="100000">
                                          <p:val>
                                            <p:strVal val="#ppt_y"/>
                                          </p:val>
                                        </p:tav>
                                      </p:tavLst>
                                    </p:anim>
                                    <p:anim calcmode="lin" valueType="num">
                                      <p:cBhvr>
                                        <p:cTn id="49" dur="500" fill="hold"/>
                                        <p:tgtEl>
                                          <p:spTgt spid="46"/>
                                        </p:tgtEl>
                                        <p:attrNameLst>
                                          <p:attrName>ppt_w</p:attrName>
                                        </p:attrNameLst>
                                      </p:cBhvr>
                                      <p:tavLst>
                                        <p:tav tm="0">
                                          <p:val>
                                            <p:fltVal val="0"/>
                                          </p:val>
                                        </p:tav>
                                        <p:tav tm="100000">
                                          <p:val>
                                            <p:strVal val="#ppt_w"/>
                                          </p:val>
                                        </p:tav>
                                      </p:tavLst>
                                    </p:anim>
                                    <p:anim calcmode="lin" valueType="num">
                                      <p:cBhvr>
                                        <p:cTn id="50" dur="500" fill="hold"/>
                                        <p:tgtEl>
                                          <p:spTgt spid="46"/>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45"/>
                                            </p:cond>
                                          </p:stCondLst>
                                          <p:endCondLst>
                                            <p:cond evt="onStopAudio" delay="0">
                                              <p:tgtEl>
                                                <p:sldTgt/>
                                              </p:tgtEl>
                                            </p:cond>
                                          </p:endCondLst>
                                        </p:cTn>
                                        <p:tgtEl>
                                          <p:sndTgt r:embed="rId2" name="camera.wav"/>
                                        </p:tgtEl>
                                      </p:cMediaNode>
                                    </p:audio>
                                  </p:subTnLst>
                                </p:cTn>
                              </p:par>
                            </p:childTnLst>
                          </p:cTn>
                        </p:par>
                      </p:childTnLst>
                    </p:cTn>
                  </p:par>
                  <p:par>
                    <p:cTn id="51" fill="hold">
                      <p:stCondLst>
                        <p:cond delay="indefinite"/>
                      </p:stCondLst>
                      <p:childTnLst>
                        <p:par>
                          <p:cTn id="52" fill="hold">
                            <p:stCondLst>
                              <p:cond delay="0"/>
                            </p:stCondLst>
                            <p:childTnLst>
                              <p:par>
                                <p:cTn id="53" presetID="17" presetClass="entr" presetSubtype="1" fill="hold" grpId="0" nodeType="clickEffect">
                                  <p:stCondLst>
                                    <p:cond delay="0"/>
                                  </p:stCondLst>
                                  <p:childTnLst>
                                    <p:set>
                                      <p:cBhvr>
                                        <p:cTn id="54" dur="1" fill="hold">
                                          <p:stCondLst>
                                            <p:cond delay="0"/>
                                          </p:stCondLst>
                                        </p:cTn>
                                        <p:tgtEl>
                                          <p:spTgt spid="47"/>
                                        </p:tgtEl>
                                        <p:attrNameLst>
                                          <p:attrName>style.visibility</p:attrName>
                                        </p:attrNameLst>
                                      </p:cBhvr>
                                      <p:to>
                                        <p:strVal val="visible"/>
                                      </p:to>
                                    </p:set>
                                    <p:anim calcmode="lin" valueType="num">
                                      <p:cBhvr>
                                        <p:cTn id="55" dur="500" fill="hold"/>
                                        <p:tgtEl>
                                          <p:spTgt spid="47"/>
                                        </p:tgtEl>
                                        <p:attrNameLst>
                                          <p:attrName>ppt_x</p:attrName>
                                        </p:attrNameLst>
                                      </p:cBhvr>
                                      <p:tavLst>
                                        <p:tav tm="0">
                                          <p:val>
                                            <p:strVal val="#ppt_x"/>
                                          </p:val>
                                        </p:tav>
                                        <p:tav tm="100000">
                                          <p:val>
                                            <p:strVal val="#ppt_x"/>
                                          </p:val>
                                        </p:tav>
                                      </p:tavLst>
                                    </p:anim>
                                    <p:anim calcmode="lin" valueType="num">
                                      <p:cBhvr>
                                        <p:cTn id="56" dur="500" fill="hold"/>
                                        <p:tgtEl>
                                          <p:spTgt spid="47"/>
                                        </p:tgtEl>
                                        <p:attrNameLst>
                                          <p:attrName>ppt_y</p:attrName>
                                        </p:attrNameLst>
                                      </p:cBhvr>
                                      <p:tavLst>
                                        <p:tav tm="0">
                                          <p:val>
                                            <p:strVal val="#ppt_y-#ppt_h/2"/>
                                          </p:val>
                                        </p:tav>
                                        <p:tav tm="100000">
                                          <p:val>
                                            <p:strVal val="#ppt_y"/>
                                          </p:val>
                                        </p:tav>
                                      </p:tavLst>
                                    </p:anim>
                                    <p:anim calcmode="lin" valueType="num">
                                      <p:cBhvr>
                                        <p:cTn id="57" dur="500" fill="hold"/>
                                        <p:tgtEl>
                                          <p:spTgt spid="47"/>
                                        </p:tgtEl>
                                        <p:attrNameLst>
                                          <p:attrName>ppt_w</p:attrName>
                                        </p:attrNameLst>
                                      </p:cBhvr>
                                      <p:tavLst>
                                        <p:tav tm="0">
                                          <p:val>
                                            <p:strVal val="#ppt_w"/>
                                          </p:val>
                                        </p:tav>
                                        <p:tav tm="100000">
                                          <p:val>
                                            <p:strVal val="#ppt_w"/>
                                          </p:val>
                                        </p:tav>
                                      </p:tavLst>
                                    </p:anim>
                                    <p:anim calcmode="lin" valueType="num">
                                      <p:cBhvr>
                                        <p:cTn id="58" dur="500" fill="hold"/>
                                        <p:tgtEl>
                                          <p:spTgt spid="47"/>
                                        </p:tgtEl>
                                        <p:attrNameLst>
                                          <p:attrName>ppt_h</p:attrName>
                                        </p:attrNameLst>
                                      </p:cBhvr>
                                      <p:tavLst>
                                        <p:tav tm="0">
                                          <p:val>
                                            <p:fltVal val="0"/>
                                          </p:val>
                                        </p:tav>
                                        <p:tav tm="100000">
                                          <p:val>
                                            <p:strVal val="#ppt_h"/>
                                          </p:val>
                                        </p:tav>
                                      </p:tavLst>
                                    </p:anim>
                                  </p:childTnLst>
                                </p:cTn>
                              </p:par>
                            </p:childTnLst>
                          </p:cTn>
                        </p:par>
                        <p:par>
                          <p:cTn id="59" fill="hold">
                            <p:stCondLst>
                              <p:cond delay="500"/>
                            </p:stCondLst>
                            <p:childTnLst>
                              <p:par>
                                <p:cTn id="60" presetID="1" presetClass="entr" presetSubtype="0" fill="hold" grpId="0" nodeType="afterEffect">
                                  <p:stCondLst>
                                    <p:cond delay="0"/>
                                  </p:stCondLst>
                                  <p:childTnLst>
                                    <p:set>
                                      <p:cBhvr>
                                        <p:cTn id="61" dur="1" fill="hold">
                                          <p:stCondLst>
                                            <p:cond delay="499"/>
                                          </p:stCondLst>
                                        </p:cTn>
                                        <p:tgtEl>
                                          <p:spTgt spid="48"/>
                                        </p:tgtEl>
                                        <p:attrNameLst>
                                          <p:attrName>style.visibility</p:attrName>
                                        </p:attrNameLst>
                                      </p:cBhvr>
                                      <p:to>
                                        <p:strVal val="visible"/>
                                      </p:to>
                                    </p:set>
                                  </p:childTnLst>
                                </p:cTn>
                              </p:par>
                            </p:childTnLst>
                          </p:cTn>
                        </p:par>
                        <p:par>
                          <p:cTn id="62" fill="hold">
                            <p:stCondLst>
                              <p:cond delay="1000"/>
                            </p:stCondLst>
                            <p:childTnLst>
                              <p:par>
                                <p:cTn id="63" presetID="17" presetClass="entr" presetSubtype="8" fill="hold" grpId="0" nodeType="afterEffect">
                                  <p:stCondLst>
                                    <p:cond delay="0"/>
                                  </p:stCondLst>
                                  <p:childTnLst>
                                    <p:set>
                                      <p:cBhvr>
                                        <p:cTn id="64" dur="1" fill="hold">
                                          <p:stCondLst>
                                            <p:cond delay="0"/>
                                          </p:stCondLst>
                                        </p:cTn>
                                        <p:tgtEl>
                                          <p:spTgt spid="50"/>
                                        </p:tgtEl>
                                        <p:attrNameLst>
                                          <p:attrName>style.visibility</p:attrName>
                                        </p:attrNameLst>
                                      </p:cBhvr>
                                      <p:to>
                                        <p:strVal val="visible"/>
                                      </p:to>
                                    </p:set>
                                    <p:anim calcmode="lin" valueType="num">
                                      <p:cBhvr>
                                        <p:cTn id="65" dur="500" fill="hold"/>
                                        <p:tgtEl>
                                          <p:spTgt spid="50"/>
                                        </p:tgtEl>
                                        <p:attrNameLst>
                                          <p:attrName>ppt_x</p:attrName>
                                        </p:attrNameLst>
                                      </p:cBhvr>
                                      <p:tavLst>
                                        <p:tav tm="0">
                                          <p:val>
                                            <p:strVal val="#ppt_x-#ppt_w/2"/>
                                          </p:val>
                                        </p:tav>
                                        <p:tav tm="100000">
                                          <p:val>
                                            <p:strVal val="#ppt_x"/>
                                          </p:val>
                                        </p:tav>
                                      </p:tavLst>
                                    </p:anim>
                                    <p:anim calcmode="lin" valueType="num">
                                      <p:cBhvr>
                                        <p:cTn id="66" dur="500" fill="hold"/>
                                        <p:tgtEl>
                                          <p:spTgt spid="50"/>
                                        </p:tgtEl>
                                        <p:attrNameLst>
                                          <p:attrName>ppt_y</p:attrName>
                                        </p:attrNameLst>
                                      </p:cBhvr>
                                      <p:tavLst>
                                        <p:tav tm="0">
                                          <p:val>
                                            <p:strVal val="#ppt_y"/>
                                          </p:val>
                                        </p:tav>
                                        <p:tav tm="100000">
                                          <p:val>
                                            <p:strVal val="#ppt_y"/>
                                          </p:val>
                                        </p:tav>
                                      </p:tavLst>
                                    </p:anim>
                                    <p:anim calcmode="lin" valueType="num">
                                      <p:cBhvr>
                                        <p:cTn id="67" dur="500" fill="hold"/>
                                        <p:tgtEl>
                                          <p:spTgt spid="50"/>
                                        </p:tgtEl>
                                        <p:attrNameLst>
                                          <p:attrName>ppt_w</p:attrName>
                                        </p:attrNameLst>
                                      </p:cBhvr>
                                      <p:tavLst>
                                        <p:tav tm="0">
                                          <p:val>
                                            <p:fltVal val="0"/>
                                          </p:val>
                                        </p:tav>
                                        <p:tav tm="100000">
                                          <p:val>
                                            <p:strVal val="#ppt_w"/>
                                          </p:val>
                                        </p:tav>
                                      </p:tavLst>
                                    </p:anim>
                                    <p:anim calcmode="lin" valueType="num">
                                      <p:cBhvr>
                                        <p:cTn id="68" dur="500" fill="hold"/>
                                        <p:tgtEl>
                                          <p:spTgt spid="50"/>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63"/>
                                            </p:cond>
                                          </p:stCondLst>
                                          <p:endCondLst>
                                            <p:cond evt="onStopAudio" delay="0">
                                              <p:tgtEl>
                                                <p:sldTgt/>
                                              </p:tgtEl>
                                            </p:cond>
                                          </p:endCondLst>
                                        </p:cTn>
                                        <p:tgtEl>
                                          <p:sndTgt r:embed="rId2" name="camera.wav"/>
                                        </p:tgtEl>
                                      </p:cMediaNode>
                                    </p:audio>
                                  </p:sub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499"/>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38" grpId="0" autoUpdateAnimBg="0"/>
      <p:bldP spid="39" grpId="0" animBg="1"/>
      <p:bldP spid="40" grpId="0" autoUpdateAnimBg="0"/>
      <p:bldP spid="41" grpId="0" animBg="1"/>
      <p:bldP spid="42" grpId="0" autoUpdateAnimBg="0"/>
      <p:bldP spid="46" grpId="0" animBg="1"/>
      <p:bldP spid="47" grpId="0" animBg="1"/>
      <p:bldP spid="48" grpId="0" autoUpdateAnimBg="0"/>
      <p:bldP spid="49" grpId="0" autoUpdateAnimBg="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zh-TW" altLang="en-US" sz="4800" b="1" dirty="0" smtClean="0">
                <a:solidFill>
                  <a:srgbClr val="0000CC"/>
                </a:solidFill>
              </a:rPr>
              <a:t>需求的改變</a:t>
            </a:r>
            <a:endParaRPr lang="zh-HK" altLang="en-US" sz="4800" b="1" dirty="0">
              <a:solidFill>
                <a:srgbClr val="0000CC"/>
              </a:solidFill>
            </a:endParaRPr>
          </a:p>
        </p:txBody>
      </p:sp>
      <p:sp>
        <p:nvSpPr>
          <p:cNvPr id="4" name="Line 23"/>
          <p:cNvSpPr>
            <a:spLocks noChangeShapeType="1"/>
          </p:cNvSpPr>
          <p:nvPr/>
        </p:nvSpPr>
        <p:spPr bwMode="auto">
          <a:xfrm>
            <a:off x="1524000" y="2971800"/>
            <a:ext cx="1828800" cy="182880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5" name="Line 24"/>
          <p:cNvSpPr>
            <a:spLocks noChangeShapeType="1"/>
          </p:cNvSpPr>
          <p:nvPr/>
        </p:nvSpPr>
        <p:spPr bwMode="auto">
          <a:xfrm>
            <a:off x="1943100" y="2895600"/>
            <a:ext cx="1828800" cy="1828800"/>
          </a:xfrm>
          <a:prstGeom prst="line">
            <a:avLst/>
          </a:prstGeom>
          <a:noFill/>
          <a:ln w="38100">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6" name="Line 26"/>
          <p:cNvSpPr>
            <a:spLocks noChangeShapeType="1"/>
          </p:cNvSpPr>
          <p:nvPr/>
        </p:nvSpPr>
        <p:spPr bwMode="auto">
          <a:xfrm>
            <a:off x="3236913" y="4648200"/>
            <a:ext cx="420687" cy="0"/>
          </a:xfrm>
          <a:prstGeom prst="line">
            <a:avLst/>
          </a:prstGeom>
          <a:noFill/>
          <a:ln w="28575">
            <a:solidFill>
              <a:srgbClr val="66CCFF"/>
            </a:solidFill>
            <a:round/>
            <a:headE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kumimoji="1" lang="zh-HK" altLang="en-US" sz="2400" smtClean="0">
              <a:solidFill>
                <a:srgbClr val="000000"/>
              </a:solidFill>
              <a:latin typeface="Times New Roman" pitchFamily="18" charset="0"/>
            </a:endParaRPr>
          </a:p>
        </p:txBody>
      </p:sp>
      <p:sp>
        <p:nvSpPr>
          <p:cNvPr id="7" name="Text Box 27"/>
          <p:cNvSpPr txBox="1">
            <a:spLocks noChangeArrowheads="1"/>
          </p:cNvSpPr>
          <p:nvPr/>
        </p:nvSpPr>
        <p:spPr bwMode="auto">
          <a:xfrm>
            <a:off x="3200400" y="47498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mtClean="0">
                <a:solidFill>
                  <a:srgbClr val="000000"/>
                </a:solidFill>
                <a:latin typeface="Arial" charset="0"/>
              </a:rPr>
              <a:t>D</a:t>
            </a:r>
            <a:r>
              <a:rPr kumimoji="1" lang="en-US" altLang="zh-TW" baseline="-25000" smtClean="0">
                <a:solidFill>
                  <a:srgbClr val="000000"/>
                </a:solidFill>
                <a:latin typeface="Arial" charset="0"/>
              </a:rPr>
              <a:t>1</a:t>
            </a:r>
          </a:p>
        </p:txBody>
      </p:sp>
      <p:sp>
        <p:nvSpPr>
          <p:cNvPr id="8" name="Text Box 28"/>
          <p:cNvSpPr txBox="1">
            <a:spLocks noChangeArrowheads="1"/>
          </p:cNvSpPr>
          <p:nvPr/>
        </p:nvSpPr>
        <p:spPr bwMode="auto">
          <a:xfrm>
            <a:off x="3733800" y="45720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kumimoji="1" lang="en-US" altLang="zh-TW" smtClean="0">
                <a:solidFill>
                  <a:srgbClr val="000000"/>
                </a:solidFill>
                <a:latin typeface="Arial" charset="0"/>
              </a:rPr>
              <a:t>D</a:t>
            </a:r>
            <a:r>
              <a:rPr kumimoji="1" lang="en-US" altLang="zh-TW" baseline="-25000" smtClean="0">
                <a:solidFill>
                  <a:srgbClr val="000000"/>
                </a:solidFill>
                <a:latin typeface="Arial" charset="0"/>
              </a:rPr>
              <a:t>2</a:t>
            </a:r>
          </a:p>
        </p:txBody>
      </p:sp>
      <p:grpSp>
        <p:nvGrpSpPr>
          <p:cNvPr id="10" name="Group 58"/>
          <p:cNvGrpSpPr>
            <a:grpSpLocks/>
          </p:cNvGrpSpPr>
          <p:nvPr/>
        </p:nvGrpSpPr>
        <p:grpSpPr bwMode="auto">
          <a:xfrm>
            <a:off x="609600" y="2133600"/>
            <a:ext cx="3913188" cy="3425825"/>
            <a:chOff x="384" y="1344"/>
            <a:chExt cx="2465" cy="2158"/>
          </a:xfrm>
        </p:grpSpPr>
        <p:grpSp>
          <p:nvGrpSpPr>
            <p:cNvPr id="11" name="Group 14"/>
            <p:cNvGrpSpPr>
              <a:grpSpLocks/>
            </p:cNvGrpSpPr>
            <p:nvPr/>
          </p:nvGrpSpPr>
          <p:grpSpPr bwMode="auto">
            <a:xfrm>
              <a:off x="384" y="1536"/>
              <a:ext cx="2465" cy="1966"/>
              <a:chOff x="1344" y="1776"/>
              <a:chExt cx="2265" cy="1966"/>
            </a:xfrm>
          </p:grpSpPr>
          <p:sp>
            <p:nvSpPr>
              <p:cNvPr id="13" name="Text Box 15"/>
              <p:cNvSpPr txBox="1">
                <a:spLocks noChangeArrowheads="1"/>
              </p:cNvSpPr>
              <p:nvPr/>
            </p:nvSpPr>
            <p:spPr bwMode="auto">
              <a:xfrm>
                <a:off x="1812" y="3528"/>
                <a:ext cx="1404" cy="2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en-US" altLang="zh-TW" sz="1500" b="0" i="0" u="none" strike="noStrike" kern="0" cap="none" spc="0" normalizeH="0" baseline="0" noProof="0" smtClean="0">
                    <a:ln>
                      <a:noFill/>
                    </a:ln>
                    <a:solidFill>
                      <a:srgbClr val="000000"/>
                    </a:solidFill>
                    <a:effectLst/>
                    <a:uLnTx/>
                    <a:uFillTx/>
                    <a:latin typeface="Arial" charset="0"/>
                    <a:ea typeface="華康儷細黑" pitchFamily="49" charset="-120"/>
                  </a:rPr>
                  <a:t>1      2       3       4      5</a:t>
                </a:r>
                <a:r>
                  <a:rPr kumimoji="1" lang="en-US" altLang="zh-TW" sz="15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endParaRPr kumimoji="1" lang="en-US" altLang="zh-TW" sz="1500" b="0" i="0" u="none" strike="noStrike" kern="0" cap="none" spc="0" normalizeH="0" baseline="-25000" noProof="0" smtClean="0">
                  <a:ln>
                    <a:noFill/>
                  </a:ln>
                  <a:solidFill>
                    <a:srgbClr val="000000"/>
                  </a:solidFill>
                  <a:effectLst/>
                  <a:uLnTx/>
                  <a:uFillTx/>
                  <a:latin typeface="Times New Roman" pitchFamily="18" charset="0"/>
                  <a:ea typeface="華康儷細黑" pitchFamily="49" charset="-120"/>
                </a:endParaRPr>
              </a:p>
            </p:txBody>
          </p:sp>
          <p:sp>
            <p:nvSpPr>
              <p:cNvPr id="14" name="Line 16"/>
              <p:cNvSpPr>
                <a:spLocks noChangeShapeType="1"/>
              </p:cNvSpPr>
              <p:nvPr/>
            </p:nvSpPr>
            <p:spPr bwMode="auto">
              <a:xfrm>
                <a:off x="1644" y="1988"/>
                <a:ext cx="0" cy="146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zh-HK" altLang="en-US" sz="2400" b="0" i="0" u="none" strike="noStrike" kern="0" cap="none" spc="0" normalizeH="0" baseline="0" noProof="0" smtClean="0">
                  <a:ln>
                    <a:noFill/>
                  </a:ln>
                  <a:solidFill>
                    <a:srgbClr val="000000"/>
                  </a:solidFill>
                  <a:effectLst/>
                  <a:uLnTx/>
                  <a:uFillTx/>
                  <a:latin typeface="Times New Roman" pitchFamily="18" charset="0"/>
                </a:endParaRPr>
              </a:p>
            </p:txBody>
          </p:sp>
          <p:sp>
            <p:nvSpPr>
              <p:cNvPr id="15" name="Line 17"/>
              <p:cNvSpPr>
                <a:spLocks noChangeShapeType="1"/>
              </p:cNvSpPr>
              <p:nvPr/>
            </p:nvSpPr>
            <p:spPr bwMode="auto">
              <a:xfrm>
                <a:off x="1644" y="3448"/>
                <a:ext cx="1620" cy="0"/>
              </a:xfrm>
              <a:prstGeom prst="line">
                <a:avLst/>
              </a:prstGeom>
              <a:noFill/>
              <a:ln w="1270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defTabSz="914400" eaLnBrk="1" fontAlgn="base" latinLnBrk="0" hangingPunct="1">
                  <a:lnSpc>
                    <a:spcPct val="100000"/>
                  </a:lnSpc>
                  <a:spcBef>
                    <a:spcPct val="0"/>
                  </a:spcBef>
                  <a:spcAft>
                    <a:spcPct val="0"/>
                  </a:spcAft>
                  <a:buClrTx/>
                  <a:buSzTx/>
                  <a:buFontTx/>
                  <a:buNone/>
                  <a:tabLst/>
                  <a:defRPr/>
                </a:pPr>
                <a:endParaRPr kumimoji="1" lang="zh-HK" altLang="en-US" sz="2400" b="0" i="0" u="none" strike="noStrike" kern="0" cap="none" spc="0" normalizeH="0" baseline="0" noProof="0" smtClean="0">
                  <a:ln>
                    <a:noFill/>
                  </a:ln>
                  <a:solidFill>
                    <a:srgbClr val="000000"/>
                  </a:solidFill>
                  <a:effectLst/>
                  <a:uLnTx/>
                  <a:uFillTx/>
                  <a:latin typeface="Times New Roman" pitchFamily="18" charset="0"/>
                </a:endParaRPr>
              </a:p>
            </p:txBody>
          </p:sp>
          <p:sp>
            <p:nvSpPr>
              <p:cNvPr id="16" name="Text Box 18"/>
              <p:cNvSpPr txBox="1">
                <a:spLocks noChangeArrowheads="1"/>
              </p:cNvSpPr>
              <p:nvPr/>
            </p:nvSpPr>
            <p:spPr bwMode="auto">
              <a:xfrm>
                <a:off x="3265" y="3336"/>
                <a:ext cx="34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zh-TW" altLang="en-US" sz="1600" b="0" i="0" u="none" strike="noStrike" kern="0" cap="none" spc="0" normalizeH="0" baseline="0" noProof="0" dirty="0" smtClean="0">
                    <a:ln>
                      <a:noFill/>
                    </a:ln>
                    <a:solidFill>
                      <a:srgbClr val="000000"/>
                    </a:solidFill>
                    <a:effectLst/>
                    <a:uLnTx/>
                    <a:uFillTx/>
                    <a:latin typeface="華康儷中黑" pitchFamily="49" charset="-120"/>
                    <a:ea typeface="華康儷中黑" pitchFamily="49" charset="-120"/>
                  </a:rPr>
                  <a:t>數量</a:t>
                </a:r>
              </a:p>
            </p:txBody>
          </p:sp>
          <p:sp>
            <p:nvSpPr>
              <p:cNvPr id="17" name="Text Box 19"/>
              <p:cNvSpPr txBox="1">
                <a:spLocks noChangeArrowheads="1"/>
              </p:cNvSpPr>
              <p:nvPr/>
            </p:nvSpPr>
            <p:spPr bwMode="auto">
              <a:xfrm>
                <a:off x="1464" y="3379"/>
                <a:ext cx="172"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0</a:t>
                </a:r>
              </a:p>
            </p:txBody>
          </p:sp>
          <p:sp>
            <p:nvSpPr>
              <p:cNvPr id="18" name="Text Box 20"/>
              <p:cNvSpPr txBox="1">
                <a:spLocks noChangeArrowheads="1"/>
              </p:cNvSpPr>
              <p:nvPr/>
            </p:nvSpPr>
            <p:spPr bwMode="auto">
              <a:xfrm>
                <a:off x="1344" y="1992"/>
                <a:ext cx="360" cy="1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10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8 –</a:t>
                </a:r>
                <a:endParaRPr kumimoji="1" lang="en-US" altLang="zh-TW" sz="1600" b="0" i="0" u="none" strike="noStrike" kern="0" cap="none" spc="0" normalizeH="0" baseline="-25000" noProof="0" smtClean="0">
                  <a:ln>
                    <a:noFill/>
                  </a:ln>
                  <a:solidFill>
                    <a:srgbClr val="000000"/>
                  </a:solidFill>
                  <a:effectLst/>
                  <a:uLnTx/>
                  <a:uFillTx/>
                  <a:latin typeface="Arial" charset="0"/>
                  <a:ea typeface="華康儷細黑" pitchFamily="49" charset="-120"/>
                </a:endParaRP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6 – </a:t>
                </a:r>
                <a:r>
                  <a:rPr kumimoji="1" lang="en-US" altLang="zh-TW" sz="1600" b="0" i="0" u="none" strike="noStrike" kern="0" cap="none" spc="0" normalizeH="0" baseline="-25000" noProof="0" smtClean="0">
                    <a:ln>
                      <a:noFill/>
                    </a:ln>
                    <a:solidFill>
                      <a:srgbClr val="000000"/>
                    </a:solidFill>
                    <a:effectLst/>
                    <a:uLnTx/>
                    <a:uFillTx/>
                    <a:latin typeface="Arial" charset="0"/>
                    <a:ea typeface="華康儷細黑" pitchFamily="49" charset="-120"/>
                  </a:rPr>
                  <a:t>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4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Arial" charset="0"/>
                    <a:ea typeface="華康儷細黑" pitchFamily="49" charset="-120"/>
                  </a:rPr>
                  <a:t>2 –</a:t>
                </a:r>
              </a:p>
            </p:txBody>
          </p:sp>
          <p:sp>
            <p:nvSpPr>
              <p:cNvPr id="19" name="Text Box 21"/>
              <p:cNvSpPr txBox="1">
                <a:spLocks noChangeArrowheads="1"/>
              </p:cNvSpPr>
              <p:nvPr/>
            </p:nvSpPr>
            <p:spPr bwMode="auto">
              <a:xfrm>
                <a:off x="1392" y="1776"/>
                <a:ext cx="518"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wrap="none">
                <a:spAutoFit/>
              </a:bodyPr>
              <a:lstStyle/>
              <a:p>
                <a:pPr marL="0" marR="0" lvl="0" indent="0" defTabSz="914400" eaLnBrk="1" fontAlgn="base" latinLnBrk="0" hangingPunct="1">
                  <a:lnSpc>
                    <a:spcPct val="100000"/>
                  </a:lnSpc>
                  <a:spcBef>
                    <a:spcPct val="40000"/>
                  </a:spcBef>
                  <a:spcAft>
                    <a:spcPct val="0"/>
                  </a:spcAft>
                  <a:buClrTx/>
                  <a:buSzTx/>
                  <a:buFontTx/>
                  <a:buNone/>
                  <a:tabLst/>
                  <a:defRPr/>
                </a:pPr>
                <a:r>
                  <a:rPr kumimoji="1" lang="zh-TW" altLang="en-US" sz="1600" b="0" i="0" u="none" strike="noStrike" kern="0" cap="none" spc="0" normalizeH="0" baseline="0" noProof="0" smtClean="0">
                    <a:ln>
                      <a:noFill/>
                    </a:ln>
                    <a:solidFill>
                      <a:srgbClr val="000000"/>
                    </a:solidFill>
                    <a:effectLst/>
                    <a:uLnTx/>
                    <a:uFillTx/>
                    <a:latin typeface="華康儷中黑" pitchFamily="49" charset="-120"/>
                    <a:ea typeface="華康儷中黑" pitchFamily="49" charset="-120"/>
                  </a:rPr>
                  <a:t>價格</a:t>
                </a:r>
                <a:r>
                  <a:rPr kumimoji="1" lang="en-US" altLang="zh-TW" sz="1600" b="0" i="0" u="none" strike="noStrike" kern="0" cap="none" spc="0" normalizeH="0" baseline="0" noProof="0" smtClean="0">
                    <a:ln>
                      <a:noFill/>
                    </a:ln>
                    <a:solidFill>
                      <a:srgbClr val="000000"/>
                    </a:solidFill>
                    <a:effectLst/>
                    <a:uLnTx/>
                    <a:uFillTx/>
                    <a:latin typeface="華康儷中黑" pitchFamily="49" charset="-120"/>
                    <a:ea typeface="華康儷中黑" pitchFamily="49" charset="-120"/>
                  </a:rPr>
                  <a:t>($)</a:t>
                </a:r>
              </a:p>
            </p:txBody>
          </p:sp>
          <p:sp>
            <p:nvSpPr>
              <p:cNvPr id="20" name="Text Box 22"/>
              <p:cNvSpPr txBox="1">
                <a:spLocks noChangeArrowheads="1"/>
              </p:cNvSpPr>
              <p:nvPr/>
            </p:nvSpPr>
            <p:spPr bwMode="auto">
              <a:xfrm rot="16200000">
                <a:off x="2205" y="2961"/>
                <a:ext cx="350" cy="1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2"/>
                      </a:outerShdw>
                    </a:effectLst>
                  </a14:hiddenEffects>
                </a:ext>
              </a:extLst>
            </p:spPr>
            <p:txBody>
              <a:bodyPr>
                <a:spAutoFit/>
              </a:bodyPr>
              <a:lstStyle/>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endParaRPr kumimoji="1" lang="en-US" altLang="zh-TW" sz="1600" b="0" i="0" u="none" strike="noStrike" kern="0" cap="none" spc="0" normalizeH="0" baseline="-25000" noProof="0" smtClean="0">
                  <a:ln>
                    <a:noFill/>
                  </a:ln>
                  <a:solidFill>
                    <a:srgbClr val="000000"/>
                  </a:solidFill>
                  <a:effectLst/>
                  <a:uLnTx/>
                  <a:uFillTx/>
                  <a:latin typeface="Times New Roman" pitchFamily="18" charset="0"/>
                  <a:ea typeface="華康儷細黑" pitchFamily="49" charset="-120"/>
                </a:endParaRP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 </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25000" noProof="0" smtClean="0">
                    <a:ln>
                      <a:noFill/>
                    </a:ln>
                    <a:solidFill>
                      <a:srgbClr val="000000"/>
                    </a:solidFill>
                    <a:effectLst/>
                    <a:uLnTx/>
                    <a:uFillTx/>
                    <a:latin typeface="Times New Roman" pitchFamily="18" charset="0"/>
                    <a:ea typeface="華康儷細黑" pitchFamily="49" charset="-120"/>
                  </a:rPr>
                  <a:t> </a:t>
                </a: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a:t>
                </a:r>
              </a:p>
              <a:p>
                <a:pPr marL="0" marR="0" lvl="0" indent="0" algn="r" defTabSz="914400" eaLnBrk="1" fontAlgn="base" latinLnBrk="0" hangingPunct="1">
                  <a:lnSpc>
                    <a:spcPct val="100000"/>
                  </a:lnSpc>
                  <a:spcBef>
                    <a:spcPct val="80000"/>
                  </a:spcBef>
                  <a:spcAft>
                    <a:spcPct val="0"/>
                  </a:spcAft>
                  <a:buClrTx/>
                  <a:buSzTx/>
                  <a:buFontTx/>
                  <a:buNone/>
                  <a:tabLst/>
                  <a:defRPr/>
                </a:pPr>
                <a:r>
                  <a:rPr kumimoji="1" lang="en-US" altLang="zh-TW" sz="1600" b="0" i="0" u="none" strike="noStrike" kern="0" cap="none" spc="0" normalizeH="0" baseline="0" noProof="0" smtClean="0">
                    <a:ln>
                      <a:noFill/>
                    </a:ln>
                    <a:solidFill>
                      <a:srgbClr val="000000"/>
                    </a:solidFill>
                    <a:effectLst/>
                    <a:uLnTx/>
                    <a:uFillTx/>
                    <a:latin typeface="Times New Roman" pitchFamily="18" charset="0"/>
                    <a:ea typeface="華康儷細黑" pitchFamily="49" charset="-120"/>
                  </a:rPr>
                  <a:t> –</a:t>
                </a:r>
              </a:p>
            </p:txBody>
          </p:sp>
        </p:grpSp>
        <p:sp>
          <p:nvSpPr>
            <p:cNvPr id="12" name="Text Box 57"/>
            <p:cNvSpPr txBox="1">
              <a:spLocks noChangeArrowheads="1"/>
            </p:cNvSpPr>
            <p:nvPr/>
          </p:nvSpPr>
          <p:spPr bwMode="auto">
            <a:xfrm>
              <a:off x="1224" y="1344"/>
              <a:ext cx="648"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0" marR="0" lvl="0" indent="0" defTabSz="914400" eaLnBrk="1" fontAlgn="base" latinLnBrk="0" hangingPunct="1">
                <a:lnSpc>
                  <a:spcPct val="100000"/>
                </a:lnSpc>
                <a:spcBef>
                  <a:spcPct val="50000"/>
                </a:spcBef>
                <a:spcAft>
                  <a:spcPct val="0"/>
                </a:spcAft>
                <a:buClrTx/>
                <a:buSzTx/>
                <a:buFontTx/>
                <a:buNone/>
                <a:tabLst/>
                <a:defRPr/>
              </a:pPr>
              <a:r>
                <a:rPr kumimoji="1" lang="zh-TW" altLang="en-US" sz="1600" b="0" i="0" u="none" strike="noStrike" kern="0" cap="none" spc="0" normalizeH="0" baseline="0" noProof="0" dirty="0" smtClean="0">
                  <a:ln>
                    <a:noFill/>
                  </a:ln>
                  <a:solidFill>
                    <a:srgbClr val="000000"/>
                  </a:solidFill>
                  <a:effectLst/>
                  <a:uLnTx/>
                  <a:uFillTx/>
                  <a:latin typeface="Times New Roman" pitchFamily="18" charset="0"/>
                  <a:ea typeface="華康儷中黑" pitchFamily="49" charset="-120"/>
                </a:rPr>
                <a:t>私人樓宇</a:t>
              </a:r>
            </a:p>
          </p:txBody>
        </p:sp>
      </p:grpSp>
      <p:sp>
        <p:nvSpPr>
          <p:cNvPr id="21" name="文字方塊 20"/>
          <p:cNvSpPr txBox="1"/>
          <p:nvPr/>
        </p:nvSpPr>
        <p:spPr>
          <a:xfrm>
            <a:off x="3421269" y="2317750"/>
            <a:ext cx="5314275" cy="1323439"/>
          </a:xfrm>
          <a:prstGeom prst="rect">
            <a:avLst/>
          </a:prstGeom>
          <a:noFill/>
        </p:spPr>
        <p:txBody>
          <a:bodyPr wrap="none" rtlCol="0">
            <a:spAutoFit/>
          </a:bodyPr>
          <a:lstStyle/>
          <a:p>
            <a:r>
              <a:rPr lang="zh-TW" altLang="en-US" sz="4000" b="1" dirty="0" smtClean="0">
                <a:solidFill>
                  <a:srgbClr val="FF0000"/>
                </a:solidFill>
              </a:rPr>
              <a:t>若需求</a:t>
            </a:r>
            <a:r>
              <a:rPr lang="zh-TW" altLang="en-US" sz="4000" b="1" dirty="0" smtClean="0">
                <a:solidFill>
                  <a:srgbClr val="9900FF"/>
                </a:solidFill>
              </a:rPr>
              <a:t>上升</a:t>
            </a:r>
            <a:r>
              <a:rPr lang="zh-TW" altLang="en-US" sz="4000" b="1" dirty="0" smtClean="0">
                <a:solidFill>
                  <a:srgbClr val="FF0000"/>
                </a:solidFill>
              </a:rPr>
              <a:t>，</a:t>
            </a:r>
            <a:endParaRPr lang="en-US" altLang="zh-TW" sz="4000" b="1" dirty="0" smtClean="0">
              <a:solidFill>
                <a:srgbClr val="FF0000"/>
              </a:solidFill>
            </a:endParaRPr>
          </a:p>
          <a:p>
            <a:r>
              <a:rPr lang="zh-TW" altLang="en-US" sz="4000" b="1" dirty="0" smtClean="0">
                <a:solidFill>
                  <a:srgbClr val="FF0000"/>
                </a:solidFill>
              </a:rPr>
              <a:t>需求曲線便會</a:t>
            </a:r>
            <a:r>
              <a:rPr lang="zh-TW" altLang="en-US" sz="4000" b="1" dirty="0" smtClean="0">
                <a:solidFill>
                  <a:srgbClr val="9900FF"/>
                </a:solidFill>
              </a:rPr>
              <a:t>向右</a:t>
            </a:r>
            <a:r>
              <a:rPr lang="zh-TW" altLang="en-US" sz="4000" b="1" dirty="0" smtClean="0">
                <a:solidFill>
                  <a:srgbClr val="FF0000"/>
                </a:solidFill>
              </a:rPr>
              <a:t>移動</a:t>
            </a:r>
            <a:endParaRPr lang="zh-HK" altLang="en-US" sz="4000" b="1" dirty="0">
              <a:solidFill>
                <a:srgbClr val="FF0000"/>
              </a:solidFill>
            </a:endParaRPr>
          </a:p>
        </p:txBody>
      </p:sp>
      <p:pic>
        <p:nvPicPr>
          <p:cNvPr id="22" name="Picture 4" descr="C:\Users\Simon Wong\Desktop\iStock_supply_demand_2015_01_0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9512" y="5630169"/>
            <a:ext cx="1763588" cy="1183207"/>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3" descr="C:\Users\Simon Wong\Desktop\SupplyDemand.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27674" y="0"/>
            <a:ext cx="2215879" cy="9087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753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checkerboard(across)">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4"/>
                                        </p:tgtEl>
                                        <p:attrNameLst>
                                          <p:attrName>style.visibility</p:attrName>
                                        </p:attrNameLst>
                                      </p:cBhvr>
                                      <p:to>
                                        <p:strVal val="visible"/>
                                      </p:to>
                                    </p:set>
                                  </p:childTnLst>
                                </p:cTn>
                              </p:par>
                            </p:childTnLst>
                          </p:cTn>
                        </p:par>
                        <p:par>
                          <p:cTn id="12" fill="hold">
                            <p:stCondLst>
                              <p:cond delay="500"/>
                            </p:stCondLst>
                            <p:childTnLst>
                              <p:par>
                                <p:cTn id="13" presetID="1" presetClass="entr" presetSubtype="0" fill="hold" grpId="0" nodeType="afterEffect">
                                  <p:stCondLst>
                                    <p:cond delay="0"/>
                                  </p:stCondLst>
                                  <p:childTnLst>
                                    <p:set>
                                      <p:cBhvr>
                                        <p:cTn id="14" dur="1" fill="hold">
                                          <p:stCondLst>
                                            <p:cond delay="499"/>
                                          </p:stCondLst>
                                        </p:cTn>
                                        <p:tgtEl>
                                          <p:spTgt spid="7"/>
                                        </p:tgtEl>
                                        <p:attrNameLst>
                                          <p:attrName>style.visibility</p:attrName>
                                        </p:attrNameLst>
                                      </p:cBhvr>
                                      <p:to>
                                        <p:strVal val="visible"/>
                                      </p:to>
                                    </p:set>
                                  </p:childTnLst>
                                </p:cTn>
                              </p:par>
                            </p:childTnLst>
                          </p:cTn>
                        </p:par>
                        <p:par>
                          <p:cTn id="15" fill="hold">
                            <p:stCondLst>
                              <p:cond delay="1000"/>
                            </p:stCondLst>
                            <p:childTnLst>
                              <p:par>
                                <p:cTn id="16" presetID="17" presetClass="entr" presetSubtype="8" fill="hold" grpId="0" nodeType="afterEffect">
                                  <p:stCondLst>
                                    <p:cond delay="100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ppt_x</p:attrName>
                                        </p:attrNameLst>
                                      </p:cBhvr>
                                      <p:tavLst>
                                        <p:tav tm="0">
                                          <p:val>
                                            <p:strVal val="#ppt_x-#ppt_w/2"/>
                                          </p:val>
                                        </p:tav>
                                        <p:tav tm="100000">
                                          <p:val>
                                            <p:strVal val="#ppt_x"/>
                                          </p:val>
                                        </p:tav>
                                      </p:tavLst>
                                    </p:anim>
                                    <p:anim calcmode="lin" valueType="num">
                                      <p:cBhvr>
                                        <p:cTn id="19" dur="500" fill="hold"/>
                                        <p:tgtEl>
                                          <p:spTgt spid="6"/>
                                        </p:tgtEl>
                                        <p:attrNameLst>
                                          <p:attrName>ppt_y</p:attrName>
                                        </p:attrNameLst>
                                      </p:cBhvr>
                                      <p:tavLst>
                                        <p:tav tm="0">
                                          <p:val>
                                            <p:strVal val="#ppt_y"/>
                                          </p:val>
                                        </p:tav>
                                        <p:tav tm="100000">
                                          <p:val>
                                            <p:strVal val="#ppt_y"/>
                                          </p:val>
                                        </p:tav>
                                      </p:tavLst>
                                    </p:anim>
                                    <p:anim calcmode="lin" valueType="num">
                                      <p:cBhvr>
                                        <p:cTn id="20" dur="500" fill="hold"/>
                                        <p:tgtEl>
                                          <p:spTgt spid="6"/>
                                        </p:tgtEl>
                                        <p:attrNameLst>
                                          <p:attrName>ppt_w</p:attrName>
                                        </p:attrNameLst>
                                      </p:cBhvr>
                                      <p:tavLst>
                                        <p:tav tm="0">
                                          <p:val>
                                            <p:fltVal val="0"/>
                                          </p:val>
                                        </p:tav>
                                        <p:tav tm="100000">
                                          <p:val>
                                            <p:strVal val="#ppt_w"/>
                                          </p:val>
                                        </p:tav>
                                      </p:tavLst>
                                    </p:anim>
                                    <p:anim calcmode="lin" valueType="num">
                                      <p:cBhvr>
                                        <p:cTn id="21" dur="500" fill="hold"/>
                                        <p:tgtEl>
                                          <p:spTgt spid="6"/>
                                        </p:tgtEl>
                                        <p:attrNameLst>
                                          <p:attrName>ppt_h</p:attrName>
                                        </p:attrNameLst>
                                      </p:cBhvr>
                                      <p:tavLst>
                                        <p:tav tm="0">
                                          <p:val>
                                            <p:strVal val="#ppt_h"/>
                                          </p:val>
                                        </p:tav>
                                        <p:tav tm="100000">
                                          <p:val>
                                            <p:strVal val="#ppt_h"/>
                                          </p:val>
                                        </p:tav>
                                      </p:tavLst>
                                    </p:anim>
                                  </p:childTnLst>
                                </p:cTn>
                              </p:par>
                            </p:childTnLst>
                          </p:cTn>
                        </p:par>
                        <p:par>
                          <p:cTn id="22" fill="hold">
                            <p:stCondLst>
                              <p:cond delay="2500"/>
                            </p:stCondLst>
                            <p:childTnLst>
                              <p:par>
                                <p:cTn id="23" presetID="1" presetClass="entr" presetSubtype="0" fill="hold" grpId="0" nodeType="afterEffect">
                                  <p:stCondLst>
                                    <p:cond delay="0"/>
                                  </p:stCondLst>
                                  <p:childTnLst>
                                    <p:set>
                                      <p:cBhvr>
                                        <p:cTn id="24" dur="1" fill="hold">
                                          <p:stCondLst>
                                            <p:cond delay="499"/>
                                          </p:stCondLst>
                                        </p:cTn>
                                        <p:tgtEl>
                                          <p:spTgt spid="5"/>
                                        </p:tgtEl>
                                        <p:attrNameLst>
                                          <p:attrName>style.visibility</p:attrName>
                                        </p:attrNameLst>
                                      </p:cBhvr>
                                      <p:to>
                                        <p:strVal val="visible"/>
                                      </p:to>
                                    </p:set>
                                  </p:childTnLst>
                                </p:cTn>
                              </p:par>
                            </p:childTnLst>
                          </p:cTn>
                        </p:par>
                        <p:par>
                          <p:cTn id="25" fill="hold">
                            <p:stCondLst>
                              <p:cond delay="3000"/>
                            </p:stCondLst>
                            <p:childTnLst>
                              <p:par>
                                <p:cTn id="26" presetID="1" presetClass="entr" presetSubtype="0" fill="hold" grpId="0" nodeType="afterEffect">
                                  <p:stCondLst>
                                    <p:cond delay="0"/>
                                  </p:stCondLst>
                                  <p:childTnLst>
                                    <p:set>
                                      <p:cBhvr>
                                        <p:cTn id="27" dur="1" fill="hold">
                                          <p:stCondLst>
                                            <p:cond delay="499"/>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utoUpdateAnimBg="0"/>
      <p:bldP spid="8"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267</TotalTime>
  <Words>1179</Words>
  <Application>Microsoft Office PowerPoint</Application>
  <PresentationFormat>如螢幕大小 (4:3)</PresentationFormat>
  <Paragraphs>375</Paragraphs>
  <Slides>36</Slides>
  <Notes>0</Notes>
  <HiddenSlides>0</HiddenSlides>
  <MMClips>0</MMClips>
  <ScaleCrop>false</ScaleCrop>
  <HeadingPairs>
    <vt:vector size="4" baseType="variant">
      <vt:variant>
        <vt:lpstr>佈景主題</vt:lpstr>
      </vt:variant>
      <vt:variant>
        <vt:i4>1</vt:i4>
      </vt:variant>
      <vt:variant>
        <vt:lpstr>投影片標題</vt:lpstr>
      </vt:variant>
      <vt:variant>
        <vt:i4>36</vt:i4>
      </vt:variant>
    </vt:vector>
  </HeadingPairs>
  <TitlesOfParts>
    <vt:vector size="37" baseType="lpstr">
      <vt:lpstr>壁窗</vt:lpstr>
      <vt:lpstr>需求與供應的改變 如何影響價格及交易量</vt:lpstr>
      <vt:lpstr>什麼是需求</vt:lpstr>
      <vt:lpstr>重溫</vt:lpstr>
      <vt:lpstr>什麼是供應</vt:lpstr>
      <vt:lpstr>重溫</vt:lpstr>
      <vt:lpstr>重溫</vt:lpstr>
      <vt:lpstr>Q1：Short Question</vt:lpstr>
      <vt:lpstr>市場均衡</vt:lpstr>
      <vt:lpstr>需求的改變</vt:lpstr>
      <vt:lpstr>需求的改變</vt:lpstr>
      <vt:lpstr>供應的改變</vt:lpstr>
      <vt:lpstr>供應的改變</vt:lpstr>
      <vt:lpstr>重溫</vt:lpstr>
      <vt:lpstr>重溫</vt:lpstr>
      <vt:lpstr>Q2：MC</vt:lpstr>
      <vt:lpstr>Q3：MC</vt:lpstr>
      <vt:lpstr>需求改變</vt:lpstr>
      <vt:lpstr>供給改變</vt:lpstr>
      <vt:lpstr>Q2 DRAWING</vt:lpstr>
      <vt:lpstr>需求與供應同時上升</vt:lpstr>
      <vt:lpstr>Q4 POLL</vt:lpstr>
      <vt:lpstr>需求與供應同時上升</vt:lpstr>
      <vt:lpstr>需求升幅大於供給升幅</vt:lpstr>
      <vt:lpstr>需求升幅小於供給升幅</vt:lpstr>
      <vt:lpstr>需求升幅等於供給升幅</vt:lpstr>
      <vt:lpstr>Q5 DRAWING</vt:lpstr>
      <vt:lpstr>需求上升但供應下降</vt:lpstr>
      <vt:lpstr>Q6 OPEN END Q</vt:lpstr>
      <vt:lpstr>需求上升但供應下降</vt:lpstr>
      <vt:lpstr>需求升幅大於供給跌幅</vt:lpstr>
      <vt:lpstr>需求升幅小於供給跌幅</vt:lpstr>
      <vt:lpstr>需求升幅等於供給跌幅</vt:lpstr>
      <vt:lpstr>總結</vt:lpstr>
      <vt:lpstr>PowerPoint 簡報</vt:lpstr>
      <vt:lpstr>Q7 VIDEO</vt:lpstr>
      <vt:lpstr>課後練習</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需求與供應的改變 如何影響價格及交易量</dc:title>
  <dc:creator>Simon Wong</dc:creator>
  <cp:lastModifiedBy>Simon Wong</cp:lastModifiedBy>
  <cp:revision>16</cp:revision>
  <dcterms:created xsi:type="dcterms:W3CDTF">2015-10-11T07:49:11Z</dcterms:created>
  <dcterms:modified xsi:type="dcterms:W3CDTF">2015-10-14T11:31:39Z</dcterms:modified>
</cp:coreProperties>
</file>