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14"/>
  </p:notesMasterIdLst>
  <p:sldIdLst>
    <p:sldId id="256" r:id="rId2"/>
    <p:sldId id="268" r:id="rId3"/>
    <p:sldId id="285" r:id="rId4"/>
    <p:sldId id="286" r:id="rId5"/>
    <p:sldId id="293" r:id="rId6"/>
    <p:sldId id="294" r:id="rId7"/>
    <p:sldId id="300" r:id="rId8"/>
    <p:sldId id="295" r:id="rId9"/>
    <p:sldId id="296" r:id="rId10"/>
    <p:sldId id="297" r:id="rId11"/>
    <p:sldId id="298" r:id="rId12"/>
    <p:sldId id="299" r:id="rId13"/>
  </p:sldIdLst>
  <p:sldSz cx="9144000" cy="6858000" type="screen4x3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2805BB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421" autoAdjust="0"/>
  </p:normalViewPr>
  <p:slideViewPr>
    <p:cSldViewPr>
      <p:cViewPr>
        <p:scale>
          <a:sx n="40" d="100"/>
          <a:sy n="40" d="100"/>
        </p:scale>
        <p:origin x="-2030" y="-50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18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115C9-B8DF-48B1-9AE3-695EAF75101C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3CCF0-5A91-4B15-9DD5-73FE0C01B116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217482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B3CCF0-5A91-4B15-9DD5-73FE0C01B116}" type="slidenum">
              <a:rPr lang="zh-HK" altLang="en-US" smtClean="0"/>
              <a:pPr/>
              <a:t>1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51201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HK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6ADE50C-BD79-483A-A31F-836B937646DF}" type="slidenum">
              <a:rPr lang="zh-HK" altLang="en-US" smtClean="0"/>
              <a:pPr/>
              <a:t>‹#›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38668A3-B071-4652-80E3-F09DD1FF9098}" type="datetimeFigureOut">
              <a:rPr lang="zh-HK" altLang="en-US" smtClean="0"/>
              <a:pPr/>
              <a:t>23/9/2014</a:t>
            </a:fld>
            <a:endParaRPr lang="zh-HK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7504" y="505664"/>
            <a:ext cx="8280920" cy="4680520"/>
          </a:xfrm>
        </p:spPr>
        <p:txBody>
          <a:bodyPr>
            <a:normAutofit/>
          </a:bodyPr>
          <a:lstStyle/>
          <a:p>
            <a:pPr algn="ctr"/>
            <a:r>
              <a:rPr lang="en-US" altLang="zh-HK" sz="4400" b="1" dirty="0">
                <a:solidFill>
                  <a:srgbClr val="1F497D"/>
                </a:solidFill>
                <a:latin typeface="Garamond" panose="02020404030301010803" pitchFamily="18" charset="0"/>
              </a:rPr>
              <a:t>Insights from PISA </a:t>
            </a:r>
            <a:r>
              <a:rPr lang="en-US" altLang="zh-HK" sz="4400" b="1" dirty="0" smtClean="0">
                <a:solidFill>
                  <a:srgbClr val="1F497D"/>
                </a:solidFill>
                <a:latin typeface="Garamond" panose="02020404030301010803" pitchFamily="18" charset="0"/>
              </a:rPr>
              <a:t>&amp; TIMSS </a:t>
            </a:r>
            <a:r>
              <a:rPr lang="en-US" altLang="zh-HK" sz="4400" b="1" dirty="0">
                <a:solidFill>
                  <a:srgbClr val="1F497D"/>
                </a:solidFill>
                <a:latin typeface="Garamond" panose="02020404030301010803" pitchFamily="18" charset="0"/>
              </a:rPr>
              <a:t>on our planning of services </a:t>
            </a:r>
            <a:r>
              <a:rPr lang="en-US" altLang="zh-HK" sz="4400" b="1" dirty="0" smtClean="0">
                <a:solidFill>
                  <a:srgbClr val="1F497D"/>
                </a:solidFill>
                <a:latin typeface="Garamond" panose="02020404030301010803" pitchFamily="18" charset="0"/>
              </a:rPr>
              <a:t>&amp; policies </a:t>
            </a:r>
            <a:r>
              <a:rPr lang="en-US" altLang="zh-HK" sz="4400" b="1" dirty="0">
                <a:solidFill>
                  <a:srgbClr val="1F497D"/>
                </a:solidFill>
                <a:latin typeface="Garamond" panose="02020404030301010803" pitchFamily="18" charset="0"/>
              </a:rPr>
              <a:t>on curriculum development </a:t>
            </a:r>
            <a:r>
              <a:rPr lang="en-US" altLang="zh-HK" sz="4400" b="1" dirty="0" smtClean="0">
                <a:solidFill>
                  <a:srgbClr val="1F497D"/>
                </a:solidFill>
                <a:latin typeface="Garamond" panose="02020404030301010803" pitchFamily="18" charset="0"/>
              </a:rPr>
              <a:t>in </a:t>
            </a:r>
            <a:br>
              <a:rPr lang="en-US" altLang="zh-HK" sz="4400" b="1" dirty="0" smtClean="0">
                <a:solidFill>
                  <a:srgbClr val="1F497D"/>
                </a:solidFill>
                <a:latin typeface="Garamond" panose="02020404030301010803" pitchFamily="18" charset="0"/>
              </a:rPr>
            </a:br>
            <a:r>
              <a:rPr lang="en-US" altLang="zh-HK" sz="4400" b="1" dirty="0" smtClean="0">
                <a:solidFill>
                  <a:srgbClr val="1F497D"/>
                </a:solidFill>
                <a:latin typeface="Garamond" panose="02020404030301010803" pitchFamily="18" charset="0"/>
              </a:rPr>
              <a:t>Science Education</a:t>
            </a:r>
            <a:r>
              <a:rPr lang="en-US" altLang="zh-HK" sz="4400" b="0" dirty="0">
                <a:solidFill>
                  <a:srgbClr val="1F497D"/>
                </a:solidFill>
                <a:latin typeface="Garamond" panose="02020404030301010803" pitchFamily="18" charset="0"/>
              </a:rPr>
              <a:t/>
            </a:r>
            <a:br>
              <a:rPr lang="en-US" altLang="zh-HK" sz="4400" b="0" dirty="0">
                <a:solidFill>
                  <a:srgbClr val="1F497D"/>
                </a:solidFill>
                <a:latin typeface="Garamond" panose="02020404030301010803" pitchFamily="18" charset="0"/>
              </a:rPr>
            </a:br>
            <a:endParaRPr lang="zh-HK" altLang="en-US" sz="4400" b="1" dirty="0">
              <a:solidFill>
                <a:srgbClr val="1F497D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3059832" y="5157192"/>
            <a:ext cx="53285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zh-HK" sz="2800" dirty="0" err="1" smtClean="0"/>
              <a:t>Sci</a:t>
            </a:r>
            <a:r>
              <a:rPr lang="en-US" altLang="zh-HK" sz="2800" dirty="0" smtClean="0"/>
              <a:t> Edu Section, CDI</a:t>
            </a:r>
            <a:r>
              <a:rPr lang="en-US" altLang="zh-HK" sz="2800" dirty="0"/>
              <a:t/>
            </a:r>
            <a:br>
              <a:rPr lang="en-US" altLang="zh-HK" sz="2800" dirty="0"/>
            </a:br>
            <a:r>
              <a:rPr lang="en-US" altLang="zh-HK" sz="2800" dirty="0"/>
              <a:t>6 Oct </a:t>
            </a:r>
            <a:r>
              <a:rPr lang="en-US" altLang="zh-HK" sz="2800" dirty="0" smtClean="0"/>
              <a:t>2014</a:t>
            </a:r>
            <a:endParaRPr lang="zh-HK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2017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20005" y="2996952"/>
            <a:ext cx="7985670" cy="316835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rgbClr val="C00000"/>
                </a:solidFill>
              </a:rPr>
              <a:t>Curriculum, Pedagogy, Assessment form a trio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chemeClr val="tx1"/>
                </a:solidFill>
              </a:rPr>
              <a:t>Strengthening PIE Cycle (</a:t>
            </a:r>
            <a:r>
              <a:rPr lang="en-US" altLang="zh-HK" sz="2600" dirty="0" smtClean="0">
                <a:solidFill>
                  <a:srgbClr val="C00000"/>
                </a:solidFill>
              </a:rPr>
              <a:t>Planning, Implementation and Evaluation</a:t>
            </a:r>
            <a:r>
              <a:rPr lang="en-US" altLang="zh-HK" sz="2600" dirty="0" smtClean="0">
                <a:solidFill>
                  <a:schemeClr val="tx1"/>
                </a:solidFill>
              </a:rPr>
              <a:t>) in school-based curriculum development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chemeClr val="tx1"/>
                </a:solidFill>
              </a:rPr>
              <a:t>Strengthening the interface between different learning stages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chemeClr val="tx1"/>
                </a:solidFill>
              </a:rPr>
              <a:t>Enhancing collaboration among teachers</a:t>
            </a:r>
          </a:p>
          <a:p>
            <a:pPr marL="0" indent="0">
              <a:buNone/>
              <a:defRPr/>
            </a:pPr>
            <a:endParaRPr lang="en-US" altLang="zh-HK" sz="2600" dirty="0" smtClean="0">
              <a:solidFill>
                <a:schemeClr val="tx1"/>
              </a:solidFill>
            </a:endParaRPr>
          </a:p>
          <a:p>
            <a:pPr marL="0" indent="0">
              <a:buNone/>
              <a:defRPr/>
            </a:pPr>
            <a:endParaRPr lang="en-US" altLang="zh-HK" sz="2600" dirty="0" smtClean="0"/>
          </a:p>
          <a:p>
            <a:pPr>
              <a:defRPr/>
            </a:pPr>
            <a:endParaRPr lang="en-US" altLang="zh-TW" sz="26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rgbClr val="FFCC00"/>
              </a:solidFill>
              <a:ea typeface="新細明體" pitchFamily="18" charset="-120"/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>
          <a:xfrm>
            <a:off x="336376" y="538609"/>
            <a:ext cx="8136904" cy="1440160"/>
          </a:xfrm>
          <a:prstGeom prst="rect">
            <a:avLst/>
          </a:prstGeom>
        </p:spPr>
        <p:txBody>
          <a:bodyPr vert="horz" lIns="91440" tIns="45720" rIns="91440" bIns="45720" rtlCol="0" anchor="b" anchorCtr="1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6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altLang="zh-HK" sz="4800" dirty="0" smtClean="0">
                <a:latin typeface="Garamond" pitchFamily="18" charset="0"/>
                <a:ea typeface="新細明體" pitchFamily="18" charset="-120"/>
              </a:rPr>
              <a:t>Way Forward</a:t>
            </a:r>
            <a:br>
              <a:rPr lang="en-US" altLang="zh-HK" sz="4800" dirty="0" smtClean="0">
                <a:latin typeface="Garamond" pitchFamily="18" charset="0"/>
                <a:ea typeface="新細明體" pitchFamily="18" charset="-120"/>
              </a:rPr>
            </a:br>
            <a:r>
              <a:rPr lang="en-US" altLang="zh-HK" sz="4800" dirty="0" smtClean="0">
                <a:latin typeface="Garamond" pitchFamily="18" charset="0"/>
                <a:ea typeface="新細明體" pitchFamily="18" charset="-120"/>
              </a:rPr>
              <a:t> </a:t>
            </a:r>
            <a:endParaRPr lang="en-US" altLang="zh-TW" sz="4800" dirty="0" smtClean="0">
              <a:latin typeface="Garamond" pitchFamily="18" charset="0"/>
              <a:ea typeface="新細明體" pitchFamily="18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336376" y="1317228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HK" sz="3000" dirty="0" smtClean="0">
                <a:solidFill>
                  <a:srgbClr val="0070C0"/>
                </a:solidFill>
              </a:rPr>
              <a:t>Continuous Promotion of Holistic </a:t>
            </a:r>
            <a:r>
              <a:rPr lang="en-US" altLang="zh-HK" sz="3000" dirty="0">
                <a:solidFill>
                  <a:srgbClr val="0070C0"/>
                </a:solidFill>
              </a:rPr>
              <a:t>Curriculum </a:t>
            </a:r>
            <a:r>
              <a:rPr lang="en-US" altLang="zh-HK" sz="3000" dirty="0" smtClean="0">
                <a:solidFill>
                  <a:srgbClr val="0070C0"/>
                </a:solidFill>
              </a:rPr>
              <a:t>Planning &amp; development </a:t>
            </a:r>
            <a:r>
              <a:rPr lang="en-US" altLang="zh-HK" sz="3000" dirty="0">
                <a:solidFill>
                  <a:srgbClr val="0070C0"/>
                </a:solidFill>
              </a:rPr>
              <a:t>in the Sci Edu KLA </a:t>
            </a:r>
            <a:r>
              <a:rPr lang="en-US" altLang="zh-HK" sz="3000" dirty="0" smtClean="0">
                <a:solidFill>
                  <a:srgbClr val="0070C0"/>
                </a:solidFill>
              </a:rPr>
              <a:t>for a balanced school-based curriculum </a:t>
            </a:r>
            <a:endParaRPr lang="en-US" altLang="zh-HK" sz="3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68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2498" y="764704"/>
            <a:ext cx="8460432" cy="1152128"/>
          </a:xfrm>
        </p:spPr>
        <p:txBody>
          <a:bodyPr anchorCtr="1">
            <a:noAutofit/>
          </a:bodyPr>
          <a:lstStyle/>
          <a:p>
            <a:pPr algn="ctr" eaLnBrk="1" hangingPunct="1">
              <a:defRPr/>
            </a:pPr>
            <a:r>
              <a:rPr lang="en-US" altLang="zh-HK" sz="4800" dirty="0" smtClean="0">
                <a:latin typeface="Garamond" pitchFamily="18" charset="0"/>
                <a:ea typeface="新細明體" pitchFamily="18" charset="-120"/>
              </a:rPr>
              <a:t>From Student Assessment to Enhancing Student Learning</a:t>
            </a:r>
            <a:endParaRPr lang="en-US" altLang="zh-TW" sz="4800" dirty="0" smtClean="0">
              <a:latin typeface="Garamond" pitchFamily="18" charset="0"/>
              <a:ea typeface="新細明體" pitchFamily="18" charset="-12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39552" y="2204864"/>
            <a:ext cx="7632848" cy="424847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chemeClr val="tx1"/>
                </a:solidFill>
              </a:rPr>
              <a:t>To</a:t>
            </a:r>
            <a:r>
              <a:rPr lang="en-US" altLang="zh-HK" sz="2600" dirty="0" smtClean="0">
                <a:solidFill>
                  <a:srgbClr val="C00000"/>
                </a:solidFill>
              </a:rPr>
              <a:t> identify and tackle students’ learning difficulties </a:t>
            </a:r>
            <a:r>
              <a:rPr lang="en-US" altLang="zh-HK" sz="2600" dirty="0" smtClean="0">
                <a:solidFill>
                  <a:schemeClr val="tx1"/>
                </a:solidFill>
              </a:rPr>
              <a:t>To </a:t>
            </a:r>
            <a:r>
              <a:rPr lang="en-US" altLang="zh-HK" sz="2600" dirty="0" smtClean="0">
                <a:solidFill>
                  <a:srgbClr val="C00000"/>
                </a:solidFill>
              </a:rPr>
              <a:t>develop relevant teaching strategies </a:t>
            </a:r>
            <a:r>
              <a:rPr lang="en-US" altLang="zh-HK" sz="2600" dirty="0" smtClean="0">
                <a:solidFill>
                  <a:schemeClr val="tx1"/>
                </a:solidFill>
              </a:rPr>
              <a:t>for enhancing learning effectiveness 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>
                <a:solidFill>
                  <a:schemeClr val="tx1"/>
                </a:solidFill>
              </a:rPr>
              <a:t>T</a:t>
            </a:r>
            <a:r>
              <a:rPr lang="en-US" altLang="zh-HK" sz="2600" dirty="0" smtClean="0">
                <a:solidFill>
                  <a:schemeClr val="tx1"/>
                </a:solidFill>
              </a:rPr>
              <a:t>o enhance teachers’ awareness on the </a:t>
            </a:r>
            <a:r>
              <a:rPr lang="en-US" altLang="zh-HK" sz="2600" dirty="0" smtClean="0">
                <a:solidFill>
                  <a:srgbClr val="C00000"/>
                </a:solidFill>
              </a:rPr>
              <a:t>importance of reflective teaching </a:t>
            </a:r>
            <a:r>
              <a:rPr lang="en-US" altLang="zh-HK" sz="2600" dirty="0" smtClean="0">
                <a:solidFill>
                  <a:schemeClr val="tx1"/>
                </a:solidFill>
              </a:rPr>
              <a:t>based on students’ performance in daily formative assessment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chemeClr val="tx1"/>
                </a:solidFill>
              </a:rPr>
              <a:t>To build up teachers’ capacity in </a:t>
            </a:r>
            <a:r>
              <a:rPr lang="en-US" altLang="zh-HK" sz="2600" dirty="0" smtClean="0">
                <a:solidFill>
                  <a:srgbClr val="C00000"/>
                </a:solidFill>
              </a:rPr>
              <a:t>developing quality assessment items </a:t>
            </a:r>
            <a:endParaRPr lang="en-US" altLang="zh-HK" sz="2600" dirty="0" smtClean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chemeClr val="tx1"/>
                </a:solidFill>
              </a:rPr>
              <a:t>To </a:t>
            </a:r>
            <a:r>
              <a:rPr lang="en-US" altLang="zh-HK" sz="2600" dirty="0" smtClean="0">
                <a:solidFill>
                  <a:srgbClr val="C00000"/>
                </a:solidFill>
              </a:rPr>
              <a:t>enhance teachers’ assessment literacy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altLang="zh-HK" sz="2600" dirty="0" smtClean="0">
              <a:solidFill>
                <a:schemeClr val="tx1"/>
              </a:solidFill>
            </a:endParaRPr>
          </a:p>
          <a:p>
            <a:pPr marL="0" indent="0">
              <a:buNone/>
              <a:defRPr/>
            </a:pPr>
            <a:endParaRPr lang="en-US" altLang="zh-HK" sz="2600" dirty="0" smtClean="0">
              <a:solidFill>
                <a:schemeClr val="tx1"/>
              </a:solidFill>
            </a:endParaRPr>
          </a:p>
          <a:p>
            <a:pPr marL="0" indent="0">
              <a:buNone/>
              <a:defRPr/>
            </a:pPr>
            <a:endParaRPr lang="en-US" altLang="zh-HK" sz="26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zh-TW" sz="26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chemeClr val="tx1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100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altLang="zh-TW" sz="4000" dirty="0" smtClean="0">
              <a:solidFill>
                <a:srgbClr val="1F497D"/>
              </a:solidFill>
              <a:latin typeface="Garamond" panose="02020404030301010803" pitchFamily="18" charset="0"/>
            </a:endParaRPr>
          </a:p>
          <a:p>
            <a:pPr algn="ctr">
              <a:buNone/>
            </a:pPr>
            <a:endParaRPr lang="en-US" altLang="zh-TW" sz="4000" dirty="0" smtClean="0">
              <a:solidFill>
                <a:srgbClr val="1F497D"/>
              </a:solidFill>
              <a:latin typeface="Garamond" panose="02020404030301010803" pitchFamily="18" charset="0"/>
            </a:endParaRPr>
          </a:p>
          <a:p>
            <a:pPr algn="ctr">
              <a:buNone/>
            </a:pPr>
            <a:r>
              <a:rPr lang="en-US" altLang="zh-TW" sz="4800" dirty="0" smtClean="0">
                <a:solidFill>
                  <a:srgbClr val="1F497D"/>
                </a:solidFill>
                <a:latin typeface="Garamond" panose="02020404030301010803" pitchFamily="18" charset="0"/>
              </a:rPr>
              <a:t>Thank you!</a:t>
            </a:r>
            <a:endParaRPr lang="zh-TW" altLang="en-US" sz="4800" dirty="0">
              <a:solidFill>
                <a:srgbClr val="1F497D"/>
              </a:solidFill>
              <a:latin typeface="Garamond" panose="020204040303010108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9512" y="476672"/>
            <a:ext cx="8229600" cy="708025"/>
          </a:xfrm>
        </p:spPr>
        <p:txBody>
          <a:bodyPr anchorCtr="1"/>
          <a:lstStyle/>
          <a:p>
            <a:pPr algn="l" eaLnBrk="1" hangingPunct="1">
              <a:defRPr/>
            </a:pPr>
            <a:r>
              <a:rPr lang="en-US" altLang="zh-HK" sz="4800" dirty="0" smtClean="0">
                <a:solidFill>
                  <a:srgbClr val="1F497D"/>
                </a:solidFill>
                <a:latin typeface="Garamond" pitchFamily="18" charset="0"/>
                <a:ea typeface="新細明體" pitchFamily="18" charset="-120"/>
              </a:rPr>
              <a:t>Student Assessment</a:t>
            </a:r>
            <a:endParaRPr lang="en-US" altLang="zh-TW" sz="4800" dirty="0" smtClean="0">
              <a:solidFill>
                <a:srgbClr val="1F497D"/>
              </a:solidFill>
              <a:latin typeface="Garamond" pitchFamily="18" charset="0"/>
              <a:ea typeface="新細明體" pitchFamily="18" charset="-12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11560" y="1268760"/>
            <a:ext cx="7416824" cy="3888432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chemeClr val="tx1"/>
                </a:solidFill>
              </a:rPr>
              <a:t>An integral part of learning and teaching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chemeClr val="tx1"/>
                </a:solidFill>
              </a:rPr>
              <a:t>Provides feedback to students, teachers, schools and parents on the effectiveness of teaching and students’ strengths and weaknesses in learning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600" dirty="0" smtClean="0">
                <a:solidFill>
                  <a:schemeClr val="tx1"/>
                </a:solidFill>
              </a:rPr>
              <a:t>Provides information to schools, school system, government, employers to enable them to monitor standards and to facilitate selection decisions</a:t>
            </a:r>
            <a:endParaRPr lang="en-US" altLang="zh-TW" sz="26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chemeClr val="tx1"/>
              </a:solidFill>
              <a:ea typeface="新細明體" pitchFamily="18" charset="-120"/>
            </a:endParaRPr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58491" y="4581128"/>
            <a:ext cx="7344816" cy="12241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4592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116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743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10896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85000"/>
              <a:buFont typeface="Brush Script MT" pitchFamily="66" charset="0"/>
              <a:buChar char="O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altLang="zh-HK" sz="2800" dirty="0" smtClean="0">
                <a:solidFill>
                  <a:srgbClr val="2805BB"/>
                </a:solidFill>
                <a:ea typeface="NSimSun"/>
              </a:rPr>
              <a:t>      </a:t>
            </a:r>
            <a:r>
              <a:rPr lang="en-US" altLang="zh-HK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Assessment of learning, Assessment for learning, </a:t>
            </a:r>
            <a:br>
              <a:rPr lang="en-US" altLang="zh-HK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HK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Assessment as learning</a:t>
            </a:r>
            <a:endParaRPr lang="en-US" altLang="zh-TW" sz="26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新細明體" pitchFamily="18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8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8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000" b="1" dirty="0" smtClean="0">
              <a:solidFill>
                <a:srgbClr val="FFCC00"/>
              </a:solidFill>
              <a:ea typeface="新細明體" pitchFamily="18" charset="-120"/>
            </a:endParaRPr>
          </a:p>
        </p:txBody>
      </p:sp>
      <p:sp>
        <p:nvSpPr>
          <p:cNvPr id="2" name="Right Arrow 1"/>
          <p:cNvSpPr/>
          <p:nvPr/>
        </p:nvSpPr>
        <p:spPr>
          <a:xfrm>
            <a:off x="683568" y="4762536"/>
            <a:ext cx="432048" cy="21602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9727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560" y="332656"/>
            <a:ext cx="8352928" cy="1224136"/>
          </a:xfrm>
        </p:spPr>
        <p:txBody>
          <a:bodyPr>
            <a:noAutofit/>
          </a:bodyPr>
          <a:lstStyle/>
          <a:p>
            <a:pPr algn="ctr"/>
            <a:r>
              <a:rPr lang="en-US" altLang="zh-HK" sz="4800" dirty="0" smtClean="0">
                <a:latin typeface="Garamond" panose="02020404030301010803" pitchFamily="18" charset="0"/>
              </a:rPr>
              <a:t>PISA </a:t>
            </a:r>
            <a:br>
              <a:rPr lang="en-US" altLang="zh-HK" sz="4800" dirty="0" smtClean="0">
                <a:latin typeface="Garamond" panose="02020404030301010803" pitchFamily="18" charset="0"/>
              </a:rPr>
            </a:br>
            <a:r>
              <a:rPr lang="en-US" altLang="zh-HK" sz="4800" dirty="0" smtClean="0">
                <a:latin typeface="Garamond" panose="02020404030301010803" pitchFamily="18" charset="0"/>
              </a:rPr>
              <a:t>Framework for Science Assessment</a:t>
            </a:r>
            <a:endParaRPr lang="zh-HK" altLang="en-US" sz="4800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圓角矩形 3"/>
          <p:cNvSpPr/>
          <p:nvPr/>
        </p:nvSpPr>
        <p:spPr>
          <a:xfrm>
            <a:off x="109560" y="2716309"/>
            <a:ext cx="2124809" cy="177918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K" sz="2600" dirty="0" smtClean="0">
                <a:solidFill>
                  <a:schemeClr val="bg1"/>
                </a:solidFill>
              </a:rPr>
              <a:t>Context</a:t>
            </a:r>
          </a:p>
          <a:p>
            <a:pPr algn="ctr"/>
            <a:r>
              <a:rPr lang="en-US" altLang="zh-HK" dirty="0" smtClean="0"/>
              <a:t>Life situations that involve science and technology</a:t>
            </a:r>
          </a:p>
        </p:txBody>
      </p:sp>
      <p:sp>
        <p:nvSpPr>
          <p:cNvPr id="5" name="圓角矩形 4"/>
          <p:cNvSpPr/>
          <p:nvPr/>
        </p:nvSpPr>
        <p:spPr>
          <a:xfrm>
            <a:off x="2464031" y="2558482"/>
            <a:ext cx="2641783" cy="23009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K" sz="2600" dirty="0" smtClean="0">
                <a:solidFill>
                  <a:schemeClr val="bg1"/>
                </a:solidFill>
              </a:rPr>
              <a:t>Competencies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dirty="0" smtClean="0"/>
              <a:t>Identify scientific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dirty="0" smtClean="0"/>
              <a:t>Explain phenomena scientifically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dirty="0" smtClean="0"/>
              <a:t>Use scientific evidence</a:t>
            </a:r>
            <a:endParaRPr lang="zh-HK" altLang="en-US" dirty="0"/>
          </a:p>
        </p:txBody>
      </p:sp>
      <p:sp>
        <p:nvSpPr>
          <p:cNvPr id="6" name="圓角矩形 5"/>
          <p:cNvSpPr/>
          <p:nvPr/>
        </p:nvSpPr>
        <p:spPr>
          <a:xfrm>
            <a:off x="5238157" y="2057145"/>
            <a:ext cx="3034905" cy="234007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K" sz="2600" dirty="0" smtClean="0">
                <a:solidFill>
                  <a:schemeClr val="bg1"/>
                </a:solidFill>
              </a:rPr>
              <a:t>Knowledge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dirty="0" smtClean="0"/>
              <a:t>About the natural world (knowledge of science)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dirty="0" smtClean="0"/>
              <a:t>About science itself (knowledge about science)</a:t>
            </a:r>
            <a:endParaRPr lang="zh-HK" altLang="en-US" dirty="0"/>
          </a:p>
        </p:txBody>
      </p:sp>
      <p:sp>
        <p:nvSpPr>
          <p:cNvPr id="7" name="圓角矩形 6"/>
          <p:cNvSpPr/>
          <p:nvPr/>
        </p:nvSpPr>
        <p:spPr>
          <a:xfrm>
            <a:off x="5187435" y="4562434"/>
            <a:ext cx="3038128" cy="208823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HK" sz="2600" dirty="0" smtClean="0">
                <a:solidFill>
                  <a:schemeClr val="bg1"/>
                </a:solidFill>
              </a:rPr>
              <a:t>Attitudes</a:t>
            </a:r>
          </a:p>
          <a:p>
            <a:pPr algn="ctr"/>
            <a:r>
              <a:rPr lang="en-US" altLang="zh-HK" b="1" dirty="0" smtClean="0"/>
              <a:t>Response to science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dirty="0"/>
              <a:t>i</a:t>
            </a:r>
            <a:r>
              <a:rPr lang="en-US" altLang="zh-HK" dirty="0" smtClean="0"/>
              <a:t>nterest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dirty="0"/>
              <a:t>s</a:t>
            </a:r>
            <a:r>
              <a:rPr lang="en-US" altLang="zh-HK" dirty="0" smtClean="0"/>
              <a:t>upport for scientific enquiry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HK" dirty="0" smtClean="0"/>
              <a:t>responsibility</a:t>
            </a:r>
            <a:endParaRPr lang="zh-HK" altLang="en-US" dirty="0"/>
          </a:p>
        </p:txBody>
      </p:sp>
      <p:sp>
        <p:nvSpPr>
          <p:cNvPr id="8" name="向右箭號 7"/>
          <p:cNvSpPr/>
          <p:nvPr/>
        </p:nvSpPr>
        <p:spPr>
          <a:xfrm>
            <a:off x="2124301" y="3573015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10" name="向右箭號 9"/>
          <p:cNvSpPr/>
          <p:nvPr/>
        </p:nvSpPr>
        <p:spPr>
          <a:xfrm rot="12184469">
            <a:off x="4853786" y="4517137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11" name="向右箭號 10"/>
          <p:cNvSpPr/>
          <p:nvPr/>
        </p:nvSpPr>
        <p:spPr>
          <a:xfrm rot="9439362">
            <a:off x="4901240" y="3083168"/>
            <a:ext cx="50405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2627784" y="2158372"/>
            <a:ext cx="22322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1600" dirty="0" smtClean="0"/>
              <a:t>Requires people to:</a:t>
            </a:r>
            <a:endParaRPr lang="zh-HK" altLang="en-US" sz="1600" dirty="0"/>
          </a:p>
        </p:txBody>
      </p:sp>
      <p:sp>
        <p:nvSpPr>
          <p:cNvPr id="12" name="文字方塊 11"/>
          <p:cNvSpPr txBox="1"/>
          <p:nvPr/>
        </p:nvSpPr>
        <p:spPr>
          <a:xfrm>
            <a:off x="5187435" y="1687813"/>
            <a:ext cx="34563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1600" dirty="0" smtClean="0"/>
              <a:t>How they do so is influenced by:</a:t>
            </a:r>
            <a:endParaRPr lang="zh-HK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32508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7776864" cy="936105"/>
          </a:xfrm>
        </p:spPr>
        <p:txBody>
          <a:bodyPr>
            <a:noAutofit/>
          </a:bodyPr>
          <a:lstStyle/>
          <a:p>
            <a:pPr algn="ctr"/>
            <a:r>
              <a:rPr lang="en-US" altLang="zh-HK" sz="4400" dirty="0" smtClean="0">
                <a:latin typeface="Garamond" panose="02020404030301010803" pitchFamily="18" charset="0"/>
              </a:rPr>
              <a:t>TIMSS </a:t>
            </a:r>
            <a:br>
              <a:rPr lang="en-US" altLang="zh-HK" sz="4400" dirty="0" smtClean="0">
                <a:latin typeface="Garamond" panose="02020404030301010803" pitchFamily="18" charset="0"/>
              </a:rPr>
            </a:br>
            <a:r>
              <a:rPr lang="en-US" altLang="zh-HK" sz="4400" dirty="0" smtClean="0">
                <a:latin typeface="Garamond" panose="02020404030301010803" pitchFamily="18" charset="0"/>
              </a:rPr>
              <a:t>Framework for Science Assessment</a:t>
            </a:r>
            <a:br>
              <a:rPr lang="en-US" altLang="zh-HK" sz="4400" dirty="0" smtClean="0">
                <a:latin typeface="Garamond" panose="02020404030301010803" pitchFamily="18" charset="0"/>
              </a:rPr>
            </a:br>
            <a:endParaRPr lang="zh-HK" altLang="en-US" sz="4400" dirty="0" smtClean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2" name="內容版面配置區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6413856"/>
              </p:ext>
            </p:extLst>
          </p:nvPr>
        </p:nvGraphicFramePr>
        <p:xfrm>
          <a:off x="755576" y="2780928"/>
          <a:ext cx="7200800" cy="3275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/>
                <a:gridCol w="3672408"/>
              </a:tblGrid>
              <a:tr h="959294">
                <a:tc>
                  <a:txBody>
                    <a:bodyPr/>
                    <a:lstStyle/>
                    <a:p>
                      <a:r>
                        <a:rPr lang="en-US" altLang="zh-HK" sz="3200" dirty="0" smtClean="0">
                          <a:latin typeface="+mn-lt"/>
                        </a:rPr>
                        <a:t>Content</a:t>
                      </a:r>
                      <a:r>
                        <a:rPr lang="en-US" altLang="zh-HK" sz="3200" baseline="0" dirty="0" smtClean="0">
                          <a:latin typeface="+mn-lt"/>
                        </a:rPr>
                        <a:t> Domains</a:t>
                      </a:r>
                      <a:endParaRPr lang="zh-HK" altLang="en-US" sz="3200" dirty="0">
                        <a:latin typeface="+mn-lt"/>
                      </a:endParaRPr>
                    </a:p>
                  </a:txBody>
                  <a:tcPr marL="91447" marR="91447" marT="45730" marB="45730"/>
                </a:tc>
                <a:tc>
                  <a:txBody>
                    <a:bodyPr/>
                    <a:lstStyle/>
                    <a:p>
                      <a:r>
                        <a:rPr lang="en-US" altLang="zh-HK" sz="3200" dirty="0" smtClean="0">
                          <a:latin typeface="+mn-lt"/>
                        </a:rPr>
                        <a:t>Cognitive Domains</a:t>
                      </a:r>
                      <a:endParaRPr lang="zh-HK" altLang="en-US" sz="3200" dirty="0">
                        <a:latin typeface="+mn-lt"/>
                      </a:endParaRPr>
                    </a:p>
                  </a:txBody>
                  <a:tcPr marL="91424" marR="91424" marT="45739" marB="45739"/>
                </a:tc>
              </a:tr>
              <a:tr h="562974">
                <a:tc>
                  <a:txBody>
                    <a:bodyPr/>
                    <a:lstStyle/>
                    <a:p>
                      <a:r>
                        <a:rPr lang="en-US" altLang="zh-HK" sz="3200" dirty="0" smtClean="0">
                          <a:latin typeface="+mn-lt"/>
                        </a:rPr>
                        <a:t>Biology</a:t>
                      </a:r>
                      <a:endParaRPr lang="zh-HK" altLang="en-US" sz="3200" dirty="0">
                        <a:latin typeface="+mn-lt"/>
                      </a:endParaRPr>
                    </a:p>
                  </a:txBody>
                  <a:tcPr marL="91447" marR="91447" marT="45730" marB="45730"/>
                </a:tc>
                <a:tc>
                  <a:txBody>
                    <a:bodyPr/>
                    <a:lstStyle/>
                    <a:p>
                      <a:r>
                        <a:rPr lang="en-US" altLang="zh-HK" sz="3200" dirty="0" smtClean="0">
                          <a:latin typeface="+mn-lt"/>
                        </a:rPr>
                        <a:t>Knowing</a:t>
                      </a:r>
                      <a:endParaRPr lang="zh-HK" altLang="en-US" sz="3200" dirty="0">
                        <a:latin typeface="+mn-lt"/>
                      </a:endParaRPr>
                    </a:p>
                  </a:txBody>
                  <a:tcPr marL="91424" marR="91424" marT="45739" marB="45739"/>
                </a:tc>
              </a:tr>
              <a:tr h="562974">
                <a:tc>
                  <a:txBody>
                    <a:bodyPr/>
                    <a:lstStyle/>
                    <a:p>
                      <a:r>
                        <a:rPr lang="en-US" altLang="zh-HK" sz="3200" dirty="0" smtClean="0">
                          <a:latin typeface="+mn-lt"/>
                        </a:rPr>
                        <a:t>Chemistry</a:t>
                      </a:r>
                      <a:endParaRPr lang="zh-HK" altLang="en-US" sz="3200" dirty="0">
                        <a:latin typeface="+mn-lt"/>
                      </a:endParaRPr>
                    </a:p>
                  </a:txBody>
                  <a:tcPr marL="91447" marR="91447" marT="45730" marB="45730"/>
                </a:tc>
                <a:tc>
                  <a:txBody>
                    <a:bodyPr/>
                    <a:lstStyle/>
                    <a:p>
                      <a:r>
                        <a:rPr lang="en-US" altLang="zh-HK" sz="3200" dirty="0" smtClean="0">
                          <a:latin typeface="+mn-lt"/>
                        </a:rPr>
                        <a:t>Applying</a:t>
                      </a:r>
                      <a:endParaRPr lang="zh-HK" altLang="en-US" sz="3200" dirty="0">
                        <a:latin typeface="+mn-lt"/>
                      </a:endParaRPr>
                    </a:p>
                  </a:txBody>
                  <a:tcPr marL="91424" marR="91424" marT="45739" marB="45739"/>
                </a:tc>
              </a:tr>
              <a:tr h="562974">
                <a:tc>
                  <a:txBody>
                    <a:bodyPr/>
                    <a:lstStyle/>
                    <a:p>
                      <a:r>
                        <a:rPr lang="en-US" altLang="zh-HK" sz="3200" dirty="0" smtClean="0">
                          <a:latin typeface="+mn-lt"/>
                        </a:rPr>
                        <a:t>Physics</a:t>
                      </a:r>
                      <a:endParaRPr lang="zh-HK" altLang="en-US" sz="3200" dirty="0">
                        <a:latin typeface="+mn-lt"/>
                      </a:endParaRPr>
                    </a:p>
                  </a:txBody>
                  <a:tcPr marL="91447" marR="91447" marT="45730" marB="45730"/>
                </a:tc>
                <a:tc>
                  <a:txBody>
                    <a:bodyPr/>
                    <a:lstStyle/>
                    <a:p>
                      <a:r>
                        <a:rPr lang="en-US" altLang="zh-HK" sz="3200" dirty="0" smtClean="0">
                          <a:latin typeface="+mn-lt"/>
                        </a:rPr>
                        <a:t>Reasoning</a:t>
                      </a:r>
                      <a:endParaRPr lang="zh-HK" altLang="en-US" sz="3200" dirty="0">
                        <a:latin typeface="+mn-lt"/>
                      </a:endParaRPr>
                    </a:p>
                  </a:txBody>
                  <a:tcPr marL="91424" marR="91424" marT="45739" marB="45739"/>
                </a:tc>
              </a:tr>
              <a:tr h="562974">
                <a:tc>
                  <a:txBody>
                    <a:bodyPr/>
                    <a:lstStyle/>
                    <a:p>
                      <a:r>
                        <a:rPr lang="en-US" altLang="zh-HK" sz="3200" dirty="0" smtClean="0">
                          <a:latin typeface="+mn-lt"/>
                        </a:rPr>
                        <a:t>Earth Science</a:t>
                      </a:r>
                      <a:endParaRPr lang="zh-HK" altLang="en-US" sz="3200" dirty="0">
                        <a:latin typeface="+mn-lt"/>
                      </a:endParaRPr>
                    </a:p>
                  </a:txBody>
                  <a:tcPr marL="91447" marR="91447" marT="45730" marB="45730"/>
                </a:tc>
                <a:tc>
                  <a:txBody>
                    <a:bodyPr/>
                    <a:lstStyle/>
                    <a:p>
                      <a:endParaRPr lang="zh-HK" altLang="en-US" sz="3200" dirty="0">
                        <a:latin typeface="+mn-lt"/>
                      </a:endParaRPr>
                    </a:p>
                  </a:txBody>
                  <a:tcPr marL="91424" marR="91424" marT="45739" marB="45739"/>
                </a:tc>
              </a:tr>
            </a:tbl>
          </a:graphicData>
        </a:graphic>
      </p:graphicFrame>
      <p:sp>
        <p:nvSpPr>
          <p:cNvPr id="4" name="標題 1"/>
          <p:cNvSpPr txBox="1">
            <a:spLocks/>
          </p:cNvSpPr>
          <p:nvPr/>
        </p:nvSpPr>
        <p:spPr>
          <a:xfrm>
            <a:off x="755576" y="1988840"/>
            <a:ext cx="7560840" cy="93610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HK" sz="3200" b="1" i="0" u="none" strike="noStrike" kern="1200" cap="none" spc="-10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Eighth</a:t>
            </a:r>
            <a:r>
              <a:rPr kumimoji="0" lang="en-US" altLang="zh-HK" sz="3200" b="1" i="0" u="none" strike="noStrike" kern="1200" cap="none" spc="-10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aramond" panose="02020404030301010803" pitchFamily="18" charset="0"/>
                <a:ea typeface="+mj-ea"/>
                <a:cs typeface="+mj-cs"/>
              </a:rPr>
              <a:t> Grade</a:t>
            </a:r>
            <a:endParaRPr kumimoji="0" lang="zh-HK" altLang="en-US" sz="3200" b="1" i="0" u="none" strike="noStrike" kern="1200" cap="none" spc="-10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aramond" panose="02020404030301010803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5441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-180528" y="1"/>
            <a:ext cx="8856984" cy="1340767"/>
          </a:xfrm>
        </p:spPr>
        <p:txBody>
          <a:bodyPr anchorCtr="1">
            <a:noAutofit/>
          </a:bodyPr>
          <a:lstStyle/>
          <a:p>
            <a:pPr algn="ctr" eaLnBrk="1" hangingPunct="1">
              <a:defRPr/>
            </a:pPr>
            <a:r>
              <a:rPr lang="en-US" altLang="zh-HK" sz="4800" dirty="0" smtClean="0">
                <a:latin typeface="Garamond" pitchFamily="18" charset="0"/>
                <a:ea typeface="新細明體" pitchFamily="18" charset="-120"/>
              </a:rPr>
              <a:t>Focus of School </a:t>
            </a:r>
            <a:r>
              <a:rPr lang="en-US" altLang="zh-HK" sz="4800" dirty="0">
                <a:latin typeface="Garamond" pitchFamily="18" charset="0"/>
                <a:ea typeface="新細明體" pitchFamily="18" charset="-120"/>
              </a:rPr>
              <a:t>S</a:t>
            </a:r>
            <a:r>
              <a:rPr lang="en-US" altLang="zh-HK" sz="4800" dirty="0" smtClean="0">
                <a:latin typeface="Garamond" pitchFamily="18" charset="0"/>
                <a:ea typeface="新細明體" pitchFamily="18" charset="-120"/>
              </a:rPr>
              <a:t>cience Curriculum</a:t>
            </a:r>
            <a:endParaRPr lang="en-US" altLang="zh-TW" sz="4800" dirty="0" smtClean="0">
              <a:latin typeface="Garamond" pitchFamily="18" charset="0"/>
              <a:ea typeface="新細明體" pitchFamily="18" charset="-12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0" y="2352874"/>
            <a:ext cx="8661008" cy="395644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400" dirty="0" smtClean="0">
                <a:solidFill>
                  <a:schemeClr val="tx1"/>
                </a:solidFill>
              </a:rPr>
              <a:t>Emphasizing </a:t>
            </a:r>
            <a:r>
              <a:rPr lang="en-US" altLang="zh-HK" sz="2400" dirty="0">
                <a:solidFill>
                  <a:schemeClr val="tx1"/>
                </a:solidFill>
              </a:rPr>
              <a:t>– </a:t>
            </a:r>
            <a:endParaRPr lang="en-US" altLang="zh-HK" sz="2400" dirty="0" smtClean="0">
              <a:solidFill>
                <a:schemeClr val="tx1"/>
              </a:solidFill>
            </a:endParaRPr>
          </a:p>
          <a:p>
            <a:pPr marL="542925" indent="-277813">
              <a:buFont typeface="Wingdings" panose="05000000000000000000" pitchFamily="2" charset="2"/>
              <a:buChar char="Ø"/>
              <a:defRPr/>
            </a:pPr>
            <a:r>
              <a:rPr lang="en-US" altLang="zh-HK" sz="2400" dirty="0" smtClean="0">
                <a:solidFill>
                  <a:srgbClr val="C00000"/>
                </a:solidFill>
              </a:rPr>
              <a:t>Science, Technology, Society &amp; Environment</a:t>
            </a:r>
            <a:r>
              <a:rPr lang="en-US" altLang="zh-HK" sz="2400" dirty="0" smtClean="0">
                <a:solidFill>
                  <a:schemeClr val="tx1"/>
                </a:solidFill>
              </a:rPr>
              <a:t> (STSE) connections</a:t>
            </a:r>
          </a:p>
          <a:p>
            <a:pPr marL="542925" indent="-277813">
              <a:buFont typeface="Wingdings" panose="05000000000000000000" pitchFamily="2" charset="2"/>
              <a:buChar char="Ø"/>
              <a:defRPr/>
            </a:pPr>
            <a:r>
              <a:rPr lang="en-US" altLang="zh-HK" sz="2400" dirty="0" smtClean="0">
                <a:solidFill>
                  <a:srgbClr val="C00000"/>
                </a:solidFill>
              </a:rPr>
              <a:t>Scientific investigations</a:t>
            </a:r>
            <a:r>
              <a:rPr lang="en-US" altLang="zh-HK" sz="2400" dirty="0" smtClean="0">
                <a:solidFill>
                  <a:schemeClr val="tx1"/>
                </a:solidFill>
              </a:rPr>
              <a:t> </a:t>
            </a:r>
            <a:br>
              <a:rPr lang="en-US" altLang="zh-HK" sz="2400" dirty="0" smtClean="0">
                <a:solidFill>
                  <a:schemeClr val="tx1"/>
                </a:solidFill>
              </a:rPr>
            </a:br>
            <a:r>
              <a:rPr lang="en-US" altLang="zh-HK" sz="2400" dirty="0" smtClean="0">
                <a:solidFill>
                  <a:schemeClr val="tx1"/>
                </a:solidFill>
              </a:rPr>
              <a:t>– Science Process Skills</a:t>
            </a:r>
            <a:br>
              <a:rPr lang="en-US" altLang="zh-HK" sz="2400" dirty="0" smtClean="0">
                <a:solidFill>
                  <a:schemeClr val="tx1"/>
                </a:solidFill>
              </a:rPr>
            </a:br>
            <a:r>
              <a:rPr lang="en-US" altLang="zh-HK" sz="2400" dirty="0" smtClean="0">
                <a:solidFill>
                  <a:schemeClr val="tx1"/>
                </a:solidFill>
              </a:rPr>
              <a:t>– Nature of Science</a:t>
            </a:r>
          </a:p>
          <a:p>
            <a:pPr marL="542925" indent="-277813">
              <a:buFont typeface="Wingdings" panose="05000000000000000000" pitchFamily="2" charset="2"/>
              <a:buChar char="Ø"/>
              <a:defRPr/>
            </a:pPr>
            <a:r>
              <a:rPr lang="en-US" altLang="zh-HK" sz="2400" dirty="0" smtClean="0">
                <a:solidFill>
                  <a:schemeClr val="tx1"/>
                </a:solidFill>
              </a:rPr>
              <a:t>4 other strands: </a:t>
            </a:r>
            <a:r>
              <a:rPr lang="en-US" altLang="zh-HK" sz="2400" dirty="0" smtClean="0">
                <a:solidFill>
                  <a:srgbClr val="C00000"/>
                </a:solidFill>
              </a:rPr>
              <a:t>Life and Living, </a:t>
            </a:r>
            <a:br>
              <a:rPr lang="en-US" altLang="zh-HK" sz="2400" dirty="0" smtClean="0">
                <a:solidFill>
                  <a:srgbClr val="C00000"/>
                </a:solidFill>
              </a:rPr>
            </a:br>
            <a:r>
              <a:rPr lang="en-US" altLang="zh-HK" sz="2400" dirty="0" smtClean="0">
                <a:solidFill>
                  <a:srgbClr val="C00000"/>
                </a:solidFill>
              </a:rPr>
              <a:t>Energy and Change, The Material World, </a:t>
            </a:r>
            <a:br>
              <a:rPr lang="en-US" altLang="zh-HK" sz="2400" dirty="0" smtClean="0">
                <a:solidFill>
                  <a:srgbClr val="C00000"/>
                </a:solidFill>
              </a:rPr>
            </a:br>
            <a:r>
              <a:rPr lang="en-US" altLang="zh-HK" sz="2400" dirty="0" smtClean="0">
                <a:solidFill>
                  <a:srgbClr val="C00000"/>
                </a:solidFill>
              </a:rPr>
              <a:t>Life and Living  </a:t>
            </a:r>
          </a:p>
          <a:p>
            <a:pPr marL="342900" indent="-342900">
              <a:defRPr/>
            </a:pPr>
            <a:r>
              <a:rPr lang="en-US" altLang="zh-HK" sz="2400" dirty="0" smtClean="0">
                <a:solidFill>
                  <a:schemeClr val="tx1"/>
                </a:solidFill>
              </a:rPr>
              <a:t>						</a:t>
            </a:r>
          </a:p>
          <a:p>
            <a:pPr>
              <a:defRPr/>
            </a:pPr>
            <a:endParaRPr lang="en-US" altLang="zh-TW" sz="2400" dirty="0" smtClean="0">
              <a:solidFill>
                <a:schemeClr val="tx1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b="1" dirty="0" smtClean="0">
              <a:solidFill>
                <a:schemeClr val="tx1"/>
              </a:solidFill>
              <a:ea typeface="新細明體" pitchFamily="18" charset="-120"/>
            </a:endParaRPr>
          </a:p>
        </p:txBody>
      </p:sp>
      <p:grpSp>
        <p:nvGrpSpPr>
          <p:cNvPr id="9" name="Group 2"/>
          <p:cNvGrpSpPr>
            <a:grpSpLocks/>
          </p:cNvGrpSpPr>
          <p:nvPr/>
        </p:nvGrpSpPr>
        <p:grpSpPr bwMode="auto">
          <a:xfrm>
            <a:off x="5753235" y="3234624"/>
            <a:ext cx="2347157" cy="2534245"/>
            <a:chOff x="1680" y="1035"/>
            <a:chExt cx="2593" cy="2932"/>
          </a:xfrm>
        </p:grpSpPr>
        <p:sp>
          <p:nvSpPr>
            <p:cNvPr id="10" name="AutoShape 3"/>
            <p:cNvSpPr>
              <a:spLocks noChangeArrowheads="1"/>
            </p:cNvSpPr>
            <p:nvPr/>
          </p:nvSpPr>
          <p:spPr bwMode="auto">
            <a:xfrm>
              <a:off x="2030" y="1460"/>
              <a:ext cx="1918" cy="1658"/>
            </a:xfrm>
            <a:prstGeom prst="triangle">
              <a:avLst>
                <a:gd name="adj" fmla="val 50000"/>
              </a:avLst>
            </a:prstGeom>
            <a:gradFill rotWithShape="1">
              <a:gsLst>
                <a:gs pos="0">
                  <a:schemeClr val="bg1"/>
                </a:gs>
                <a:gs pos="100000">
                  <a:srgbClr val="FFCC66"/>
                </a:gs>
              </a:gsLst>
              <a:path path="shape">
                <a:fillToRect l="50000" t="50000" r="50000" b="50000"/>
              </a:path>
            </a:gradFill>
            <a:ln w="28575">
              <a:miter lim="800000"/>
              <a:headEnd/>
              <a:tailEnd/>
            </a:ln>
            <a:effectLst/>
            <a:scene3d>
              <a:camera prst="legacyObliqueTopRight"/>
              <a:lightRig rig="legacyFlat1" dir="t"/>
            </a:scene3d>
            <a:sp3d prstMaterial="legacyMatte">
              <a:bevelT w="13500" h="13500" prst="angle"/>
              <a:bevelB w="13500" h="13500" prst="angle"/>
              <a:extrusionClr>
                <a:schemeClr val="bg1"/>
              </a:extrusionClr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dist="141990" dir="4781709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algn="ctr"/>
              <a:r>
                <a:rPr lang="en-US" altLang="zh-TW" sz="1400" dirty="0"/>
                <a:t>Aims </a:t>
              </a:r>
            </a:p>
            <a:p>
              <a:pPr algn="ctr"/>
              <a:r>
                <a:rPr lang="en-US" altLang="zh-TW" sz="1400" dirty="0"/>
                <a:t>&amp; </a:t>
              </a:r>
            </a:p>
            <a:p>
              <a:pPr algn="ctr"/>
              <a:r>
                <a:rPr lang="en-US" altLang="zh-TW" sz="1400" dirty="0"/>
                <a:t>Objectives</a:t>
              </a:r>
            </a:p>
          </p:txBody>
        </p:sp>
        <p:sp>
          <p:nvSpPr>
            <p:cNvPr id="11" name="AutoShape 4"/>
            <p:cNvSpPr>
              <a:spLocks noChangeArrowheads="1"/>
            </p:cNvSpPr>
            <p:nvPr/>
          </p:nvSpPr>
          <p:spPr bwMode="auto">
            <a:xfrm>
              <a:off x="1987" y="3118"/>
              <a:ext cx="2004" cy="849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FFCCCC"/>
                </a:gs>
                <a:gs pos="50000">
                  <a:schemeClr val="bg1"/>
                </a:gs>
                <a:gs pos="100000">
                  <a:srgbClr val="FFCCCC"/>
                </a:gs>
              </a:gsLst>
              <a:lin ang="2700000" scaled="1"/>
            </a:gradFill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dirty="0"/>
                <a:t> </a:t>
              </a:r>
              <a:r>
                <a:rPr lang="en-US" altLang="zh-TW" sz="1400" b="1" dirty="0">
                  <a:solidFill>
                    <a:srgbClr val="FF0000"/>
                  </a:solidFill>
                </a:rPr>
                <a:t>Knowledge</a:t>
              </a:r>
            </a:p>
            <a:p>
              <a:pPr algn="ctr"/>
              <a:r>
                <a:rPr lang="en-US" altLang="zh-TW" sz="1400" b="1" dirty="0">
                  <a:solidFill>
                    <a:srgbClr val="FF0000"/>
                  </a:solidFill>
                </a:rPr>
                <a:t>and</a:t>
              </a:r>
            </a:p>
            <a:p>
              <a:pPr algn="ctr"/>
              <a:r>
                <a:rPr lang="en-US" altLang="zh-TW" sz="1400" b="1" dirty="0">
                  <a:solidFill>
                    <a:srgbClr val="FF0000"/>
                  </a:solidFill>
                </a:rPr>
                <a:t> Understanding</a:t>
              </a:r>
            </a:p>
          </p:txBody>
        </p:sp>
        <p:sp>
          <p:nvSpPr>
            <p:cNvPr id="12" name="AutoShape 5"/>
            <p:cNvSpPr>
              <a:spLocks noChangeArrowheads="1"/>
            </p:cNvSpPr>
            <p:nvPr/>
          </p:nvSpPr>
          <p:spPr bwMode="auto">
            <a:xfrm rot="18097796">
              <a:off x="1086" y="1629"/>
              <a:ext cx="2107" cy="919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FFCC"/>
                </a:gs>
                <a:gs pos="50000">
                  <a:schemeClr val="bg1"/>
                </a:gs>
                <a:gs pos="100000">
                  <a:srgbClr val="CCFFCC"/>
                </a:gs>
              </a:gsLst>
              <a:lin ang="2700000" scaled="1"/>
            </a:gradFill>
            <a:ln w="28575">
              <a:solidFill>
                <a:srgbClr val="008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 dirty="0">
                  <a:solidFill>
                    <a:srgbClr val="009900"/>
                  </a:solidFill>
                </a:rPr>
                <a:t>Skills and Process</a:t>
              </a:r>
            </a:p>
          </p:txBody>
        </p:sp>
        <p:sp>
          <p:nvSpPr>
            <p:cNvPr id="13" name="AutoShape 6"/>
            <p:cNvSpPr>
              <a:spLocks noChangeArrowheads="1"/>
            </p:cNvSpPr>
            <p:nvPr/>
          </p:nvSpPr>
          <p:spPr bwMode="auto">
            <a:xfrm rot="3525753" flipH="1">
              <a:off x="2813" y="1665"/>
              <a:ext cx="2057" cy="862"/>
            </a:xfrm>
            <a:prstGeom prst="roundRect">
              <a:avLst>
                <a:gd name="adj" fmla="val 16667"/>
              </a:avLst>
            </a:prstGeom>
            <a:gradFill rotWithShape="1">
              <a:gsLst>
                <a:gs pos="0">
                  <a:srgbClr val="CCECFF"/>
                </a:gs>
                <a:gs pos="50000">
                  <a:schemeClr val="bg1"/>
                </a:gs>
                <a:gs pos="100000">
                  <a:srgbClr val="CCECFF"/>
                </a:gs>
              </a:gsLst>
              <a:lin ang="2700000" scaled="1"/>
            </a:gradFill>
            <a:ln w="28575">
              <a:solidFill>
                <a:srgbClr val="000066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zh-TW" sz="1400" b="1" dirty="0">
                  <a:solidFill>
                    <a:srgbClr val="0000FF"/>
                  </a:solidFill>
                </a:rPr>
                <a:t>Values and Attitudes</a:t>
              </a:r>
            </a:p>
          </p:txBody>
        </p:sp>
      </p:grpSp>
      <p:sp>
        <p:nvSpPr>
          <p:cNvPr id="14" name="Rectangle 4"/>
          <p:cNvSpPr txBox="1">
            <a:spLocks noChangeArrowheads="1"/>
          </p:cNvSpPr>
          <p:nvPr/>
        </p:nvSpPr>
        <p:spPr>
          <a:xfrm>
            <a:off x="20901" y="1408714"/>
            <a:ext cx="7752398" cy="79208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400" dirty="0" smtClean="0">
                <a:solidFill>
                  <a:schemeClr val="tx1"/>
                </a:solidFill>
              </a:rPr>
              <a:t>Providing learning experiences for students to acquire </a:t>
            </a:r>
            <a:r>
              <a:rPr lang="en-US" altLang="zh-HK" sz="2400" dirty="0" smtClean="0">
                <a:solidFill>
                  <a:srgbClr val="C00000"/>
                </a:solidFill>
              </a:rPr>
              <a:t>scientific literacy</a:t>
            </a:r>
            <a:r>
              <a:rPr lang="en-US" altLang="zh-HK" sz="2400" dirty="0" smtClean="0">
                <a:solidFill>
                  <a:schemeClr val="tx1"/>
                </a:solidFill>
              </a:rPr>
              <a:t>		</a:t>
            </a:r>
          </a:p>
          <a:p>
            <a:pPr>
              <a:defRPr/>
            </a:pPr>
            <a:endParaRPr lang="en-US" altLang="zh-HK" sz="2400" dirty="0" smtClean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zh-TW" sz="2400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b="1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dirty="0" smtClean="0">
              <a:solidFill>
                <a:schemeClr val="tx1"/>
              </a:solidFill>
              <a:ea typeface="新細明體" pitchFamily="18" charset="-12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400" b="1" dirty="0" smtClean="0">
              <a:solidFill>
                <a:schemeClr val="tx1"/>
              </a:solidFill>
              <a:ea typeface="新細明體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3878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51520" y="404664"/>
            <a:ext cx="8208912" cy="1440160"/>
          </a:xfrm>
        </p:spPr>
        <p:txBody>
          <a:bodyPr anchorCtr="1">
            <a:noAutofit/>
          </a:bodyPr>
          <a:lstStyle/>
          <a:p>
            <a:pPr algn="ctr" eaLnBrk="1" hangingPunct="1">
              <a:defRPr/>
            </a:pPr>
            <a:r>
              <a:rPr lang="en-US" altLang="zh-HK" sz="4800" dirty="0" smtClean="0">
                <a:latin typeface="Garamond" pitchFamily="18" charset="0"/>
                <a:ea typeface="新細明體" pitchFamily="18" charset="-120"/>
              </a:rPr>
              <a:t>Student Performance </a:t>
            </a:r>
            <a:br>
              <a:rPr lang="en-US" altLang="zh-HK" sz="4800" dirty="0" smtClean="0">
                <a:latin typeface="Garamond" pitchFamily="18" charset="0"/>
                <a:ea typeface="新細明體" pitchFamily="18" charset="-120"/>
              </a:rPr>
            </a:br>
            <a:r>
              <a:rPr lang="en-US" altLang="zh-HK" sz="4800" dirty="0" smtClean="0">
                <a:latin typeface="Garamond" pitchFamily="18" charset="0"/>
                <a:ea typeface="新細明體" pitchFamily="18" charset="-120"/>
              </a:rPr>
              <a:t>in TIMSS and PISA</a:t>
            </a:r>
            <a:endParaRPr lang="en-US" altLang="zh-TW" sz="4800" dirty="0" smtClean="0">
              <a:latin typeface="Garamond" pitchFamily="18" charset="0"/>
              <a:ea typeface="新細明體" pitchFamily="18" charset="-12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95536" y="1844824"/>
            <a:ext cx="8280920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altLang="zh-HK" sz="2800" u="sng" dirty="0" smtClean="0">
                <a:solidFill>
                  <a:schemeClr val="tx1"/>
                </a:solidFill>
              </a:rPr>
              <a:t>TIMSS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800" dirty="0" smtClean="0">
                <a:solidFill>
                  <a:schemeClr val="tx1"/>
                </a:solidFill>
              </a:rPr>
              <a:t>Hong Kong has been making </a:t>
            </a:r>
            <a:r>
              <a:rPr lang="en-US" altLang="zh-HK" sz="2800" dirty="0" smtClean="0">
                <a:solidFill>
                  <a:srgbClr val="C00000"/>
                </a:solidFill>
              </a:rPr>
              <a:t>steady </a:t>
            </a:r>
            <a:r>
              <a:rPr lang="en-US" altLang="zh-HK" sz="2800" smtClean="0">
                <a:solidFill>
                  <a:srgbClr val="C00000"/>
                </a:solidFill>
              </a:rPr>
              <a:t>progess</a:t>
            </a:r>
            <a:r>
              <a:rPr lang="en-US" altLang="zh-HK" sz="2800" dirty="0" smtClean="0">
                <a:solidFill>
                  <a:srgbClr val="C00000"/>
                </a:solidFill>
              </a:rPr>
              <a:t> </a:t>
            </a:r>
            <a:r>
              <a:rPr lang="en-US" altLang="zh-HK" sz="2800" dirty="0" smtClean="0">
                <a:solidFill>
                  <a:schemeClr val="tx1"/>
                </a:solidFill>
              </a:rPr>
              <a:t>and remained within top 10 from late 90s.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800" dirty="0" smtClean="0">
                <a:solidFill>
                  <a:srgbClr val="C00000"/>
                </a:solidFill>
              </a:rPr>
              <a:t>“Reasoning” better than/comparable to “Knowing’, </a:t>
            </a:r>
            <a:r>
              <a:rPr lang="en-US" altLang="zh-HK" sz="2800" dirty="0" smtClean="0">
                <a:solidFill>
                  <a:schemeClr val="tx1"/>
                </a:solidFill>
              </a:rPr>
              <a:t>while in the past students did better in “Knowing”.</a:t>
            </a:r>
          </a:p>
          <a:p>
            <a:pPr marL="0" indent="0">
              <a:buNone/>
              <a:defRPr/>
            </a:pPr>
            <a:endParaRPr lang="en-US" altLang="zh-HK" sz="2800" u="sng" dirty="0" smtClean="0"/>
          </a:p>
          <a:p>
            <a:pPr marL="0" indent="0">
              <a:buNone/>
              <a:defRPr/>
            </a:pPr>
            <a:r>
              <a:rPr lang="en-US" altLang="zh-HK" sz="2800" u="sng" dirty="0" smtClean="0">
                <a:solidFill>
                  <a:schemeClr val="tx1"/>
                </a:solidFill>
              </a:rPr>
              <a:t>PISA</a:t>
            </a:r>
            <a:endParaRPr lang="en-US" altLang="zh-HK" sz="2800" u="sng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800" dirty="0" smtClean="0">
                <a:solidFill>
                  <a:srgbClr val="C00000"/>
                </a:solidFill>
              </a:rPr>
              <a:t>Ranked 2</a:t>
            </a:r>
            <a:r>
              <a:rPr lang="en-US" altLang="zh-HK" sz="2800" baseline="30000" dirty="0" smtClean="0">
                <a:solidFill>
                  <a:srgbClr val="C00000"/>
                </a:solidFill>
              </a:rPr>
              <a:t>nd</a:t>
            </a:r>
            <a:r>
              <a:rPr lang="en-US" altLang="zh-HK" sz="2800" dirty="0" smtClean="0">
                <a:solidFill>
                  <a:srgbClr val="C00000"/>
                </a:solidFill>
              </a:rPr>
              <a:t>/3</a:t>
            </a:r>
            <a:r>
              <a:rPr lang="en-US" altLang="zh-HK" sz="2800" baseline="30000" dirty="0" smtClean="0">
                <a:solidFill>
                  <a:srgbClr val="C00000"/>
                </a:solidFill>
              </a:rPr>
              <a:t>rd</a:t>
            </a:r>
            <a:r>
              <a:rPr lang="en-US" altLang="zh-HK" sz="2800" dirty="0" smtClean="0">
                <a:solidFill>
                  <a:srgbClr val="C00000"/>
                </a:solidFill>
              </a:rPr>
              <a:t> in scientific literacy </a:t>
            </a:r>
            <a:r>
              <a:rPr lang="en-US" altLang="zh-HK" sz="2800" dirty="0" smtClean="0">
                <a:solidFill>
                  <a:schemeClr val="tx1"/>
                </a:solidFill>
              </a:rPr>
              <a:t>among participating countries/regions</a:t>
            </a:r>
            <a:r>
              <a:rPr lang="en-US" altLang="zh-HK" sz="2800" dirty="0" smtClean="0"/>
              <a:t/>
            </a:r>
            <a:br>
              <a:rPr lang="en-US" altLang="zh-HK" sz="2800" dirty="0" smtClean="0"/>
            </a:br>
            <a:endParaRPr lang="en-US" altLang="zh-HK" sz="2800" dirty="0"/>
          </a:p>
        </p:txBody>
      </p:sp>
    </p:spTree>
    <p:extLst>
      <p:ext uri="{BB962C8B-B14F-4D97-AF65-F5344CB8AC3E}">
        <p14:creationId xmlns:p14="http://schemas.microsoft.com/office/powerpoint/2010/main" val="32108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51520" y="404664"/>
            <a:ext cx="8208912" cy="1440160"/>
          </a:xfrm>
        </p:spPr>
        <p:txBody>
          <a:bodyPr anchorCtr="1">
            <a:noAutofit/>
          </a:bodyPr>
          <a:lstStyle/>
          <a:p>
            <a:pPr algn="ctr" eaLnBrk="1" hangingPunct="1">
              <a:defRPr/>
            </a:pPr>
            <a:r>
              <a:rPr lang="en-US" altLang="zh-HK" sz="4800" dirty="0" smtClean="0">
                <a:latin typeface="Garamond" pitchFamily="18" charset="0"/>
                <a:ea typeface="新細明體" pitchFamily="18" charset="-120"/>
              </a:rPr>
              <a:t>Student Performance </a:t>
            </a:r>
            <a:br>
              <a:rPr lang="en-US" altLang="zh-HK" sz="4800" dirty="0" smtClean="0">
                <a:latin typeface="Garamond" pitchFamily="18" charset="0"/>
                <a:ea typeface="新細明體" pitchFamily="18" charset="-120"/>
              </a:rPr>
            </a:br>
            <a:r>
              <a:rPr lang="en-US" altLang="zh-HK" sz="4800" dirty="0" smtClean="0">
                <a:latin typeface="Garamond" pitchFamily="18" charset="0"/>
                <a:ea typeface="新細明體" pitchFamily="18" charset="-120"/>
              </a:rPr>
              <a:t>in TIMSS and PISA (cont.) </a:t>
            </a:r>
            <a:endParaRPr lang="en-US" altLang="zh-TW" sz="4800" dirty="0" smtClean="0">
              <a:latin typeface="Garamond" pitchFamily="18" charset="0"/>
              <a:ea typeface="新細明體" pitchFamily="18" charset="-12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574" y="1988840"/>
            <a:ext cx="8712968" cy="4608512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800" dirty="0" smtClean="0">
                <a:solidFill>
                  <a:schemeClr val="tx1"/>
                </a:solidFill>
              </a:rPr>
              <a:t>Students’ achievement is </a:t>
            </a:r>
            <a:r>
              <a:rPr lang="en-US" altLang="zh-HK" sz="2800" dirty="0" smtClean="0">
                <a:solidFill>
                  <a:srgbClr val="C00000"/>
                </a:solidFill>
              </a:rPr>
              <a:t>consistently well above international average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800" dirty="0" smtClean="0">
                <a:solidFill>
                  <a:schemeClr val="tx1"/>
                </a:solidFill>
              </a:rPr>
              <a:t>The remarkable performance of Hong Kong shows that the </a:t>
            </a:r>
            <a:r>
              <a:rPr lang="en-US" altLang="zh-HK" sz="2800" dirty="0" smtClean="0">
                <a:solidFill>
                  <a:srgbClr val="C00000"/>
                </a:solidFill>
              </a:rPr>
              <a:t>school science education is heading in the right direction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altLang="zh-HK" sz="28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en-US" altLang="zh-HK" sz="2800" b="1" dirty="0" smtClean="0">
                <a:solidFill>
                  <a:srgbClr val="2805BB"/>
                </a:solidFill>
              </a:rPr>
              <a:t>       </a:t>
            </a:r>
            <a:r>
              <a:rPr lang="en-US" altLang="zh-HK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Reflection </a:t>
            </a:r>
            <a:r>
              <a:rPr lang="en-US" altLang="zh-HK" sz="2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 the </a:t>
            </a:r>
            <a:r>
              <a:rPr lang="en-US" altLang="zh-HK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Curriculum Planning &amp; Development  </a:t>
            </a:r>
            <a:br>
              <a:rPr lang="en-US" altLang="zh-HK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zh-HK" sz="2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Learning &amp; Teaching, and Student Assessment</a:t>
            </a:r>
            <a:endParaRPr lang="en-US" altLang="zh-TW" sz="2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新細明體" pitchFamily="18" charset="-120"/>
            </a:endParaRPr>
          </a:p>
        </p:txBody>
      </p:sp>
      <p:sp>
        <p:nvSpPr>
          <p:cNvPr id="4" name="Right Arrow 1"/>
          <p:cNvSpPr/>
          <p:nvPr/>
        </p:nvSpPr>
        <p:spPr>
          <a:xfrm>
            <a:off x="179512" y="4972432"/>
            <a:ext cx="432048" cy="216024"/>
          </a:xfrm>
          <a:prstGeom prst="rightArrow">
            <a:avLst/>
          </a:prstGeom>
          <a:solidFill>
            <a:srgbClr val="0070C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4644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0" y="476672"/>
            <a:ext cx="8820472" cy="1224136"/>
          </a:xfrm>
        </p:spPr>
        <p:txBody>
          <a:bodyPr anchorCtr="1"/>
          <a:lstStyle/>
          <a:p>
            <a:pPr algn="l" eaLnBrk="1" hangingPunct="1">
              <a:defRPr/>
            </a:pPr>
            <a:r>
              <a:rPr lang="en-US" altLang="zh-HK" sz="4400" dirty="0" smtClean="0">
                <a:latin typeface="Garamond" pitchFamily="18" charset="0"/>
                <a:ea typeface="新細明體" pitchFamily="18" charset="-120"/>
              </a:rPr>
              <a:t>Sources of Feedback for the Review/ Implementation of Sci Edu KLA</a:t>
            </a:r>
            <a:endParaRPr lang="en-US" altLang="zh-TW" sz="4400" dirty="0" smtClean="0">
              <a:latin typeface="Garamond" pitchFamily="18" charset="0"/>
              <a:ea typeface="新細明體" pitchFamily="18" charset="-12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3568" y="2256904"/>
            <a:ext cx="7560840" cy="338437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3200" dirty="0" smtClean="0">
                <a:solidFill>
                  <a:schemeClr val="tx1"/>
                </a:solidFill>
              </a:rPr>
              <a:t>KLA Evaluation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3200" dirty="0" smtClean="0">
                <a:solidFill>
                  <a:schemeClr val="tx1"/>
                </a:solidFill>
              </a:rPr>
              <a:t>CD visits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3200" dirty="0" smtClean="0">
                <a:solidFill>
                  <a:schemeClr val="tx1"/>
                </a:solidFill>
              </a:rPr>
              <a:t>Focus group interviews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3200" dirty="0" smtClean="0">
                <a:solidFill>
                  <a:srgbClr val="C00000"/>
                </a:solidFill>
              </a:rPr>
              <a:t>International studies: TIMSS &amp; PISA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3200" dirty="0" smtClean="0">
                <a:solidFill>
                  <a:schemeClr val="tx1"/>
                </a:solidFill>
              </a:rPr>
              <a:t>…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3200" dirty="0" smtClean="0">
                <a:solidFill>
                  <a:schemeClr val="tx1"/>
                </a:solidFill>
              </a:rPr>
              <a:t>...</a:t>
            </a:r>
            <a:endParaRPr lang="en-US" altLang="zh-HK" sz="3200" dirty="0" smtClean="0"/>
          </a:p>
          <a:p>
            <a:pPr>
              <a:defRPr/>
            </a:pPr>
            <a:r>
              <a:rPr lang="en-US" altLang="zh-HK" sz="3200" dirty="0" smtClean="0"/>
              <a:t> </a:t>
            </a:r>
          </a:p>
          <a:p>
            <a:pPr marL="0" indent="0">
              <a:buNone/>
              <a:defRPr/>
            </a:pPr>
            <a:endParaRPr lang="en-US" altLang="zh-HK" sz="3200" dirty="0" smtClean="0"/>
          </a:p>
          <a:p>
            <a:pPr>
              <a:defRPr/>
            </a:pPr>
            <a:endParaRPr lang="en-US" altLang="zh-TW" sz="32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32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32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32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3200" b="1" dirty="0" smtClean="0">
              <a:solidFill>
                <a:srgbClr val="FFCC00"/>
              </a:solidFill>
              <a:ea typeface="新細明體" pitchFamily="18" charset="-120"/>
            </a:endParaRPr>
          </a:p>
        </p:txBody>
      </p:sp>
      <p:sp>
        <p:nvSpPr>
          <p:cNvPr id="6" name="橢圓 1"/>
          <p:cNvSpPr/>
          <p:nvPr/>
        </p:nvSpPr>
        <p:spPr>
          <a:xfrm>
            <a:off x="3563888" y="4565936"/>
            <a:ext cx="4545509" cy="193034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3" name="文字方塊 2"/>
          <p:cNvSpPr txBox="1"/>
          <p:nvPr/>
        </p:nvSpPr>
        <p:spPr>
          <a:xfrm>
            <a:off x="3929781" y="4884776"/>
            <a:ext cx="419447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600" dirty="0" smtClean="0">
                <a:solidFill>
                  <a:srgbClr val="C00000"/>
                </a:solidFill>
              </a:rPr>
              <a:t>Further promotion of </a:t>
            </a:r>
          </a:p>
          <a:p>
            <a:r>
              <a:rPr lang="en-US" altLang="zh-HK" sz="2600" b="1" dirty="0" smtClean="0">
                <a:solidFill>
                  <a:srgbClr val="C00000"/>
                </a:solidFill>
              </a:rPr>
              <a:t>Assessment for Learning </a:t>
            </a:r>
            <a:r>
              <a:rPr lang="en-US" altLang="zh-HK" sz="2600" dirty="0" smtClean="0">
                <a:solidFill>
                  <a:srgbClr val="C00000"/>
                </a:solidFill>
              </a:rPr>
              <a:t>&amp; </a:t>
            </a:r>
            <a:r>
              <a:rPr lang="en-US" altLang="zh-HK" sz="2600" b="1" dirty="0" smtClean="0">
                <a:solidFill>
                  <a:srgbClr val="C00000"/>
                </a:solidFill>
              </a:rPr>
              <a:t>Assessment as Learning </a:t>
            </a:r>
            <a:endParaRPr lang="zh-HK" altLang="en-US" sz="2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94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-252536" y="188640"/>
            <a:ext cx="9144000" cy="1268760"/>
          </a:xfrm>
        </p:spPr>
        <p:txBody>
          <a:bodyPr anchorCtr="1">
            <a:noAutofit/>
          </a:bodyPr>
          <a:lstStyle/>
          <a:p>
            <a:pPr algn="ctr">
              <a:defRPr/>
            </a:pPr>
            <a:r>
              <a:rPr lang="en-US" altLang="zh-HK" sz="3600" dirty="0" smtClean="0">
                <a:solidFill>
                  <a:srgbClr val="1F497D"/>
                </a:solidFill>
                <a:latin typeface="Garamond" panose="02020404030301010803" pitchFamily="18" charset="0"/>
              </a:rPr>
              <a:t>From KLA Evaluation – </a:t>
            </a:r>
            <a:br>
              <a:rPr lang="en-US" altLang="zh-HK" sz="3600" dirty="0" smtClean="0">
                <a:solidFill>
                  <a:srgbClr val="1F497D"/>
                </a:solidFill>
                <a:latin typeface="Garamond" panose="02020404030301010803" pitchFamily="18" charset="0"/>
              </a:rPr>
            </a:br>
            <a:r>
              <a:rPr lang="en-US" altLang="zh-HK" sz="3600" dirty="0" smtClean="0">
                <a:solidFill>
                  <a:srgbClr val="1F497D"/>
                </a:solidFill>
                <a:latin typeface="Garamond" panose="02020404030301010803" pitchFamily="18" charset="0"/>
              </a:rPr>
              <a:t>About Student Assessment</a:t>
            </a:r>
            <a:endParaRPr lang="en-US" altLang="zh-TW" sz="3600" dirty="0" smtClean="0">
              <a:solidFill>
                <a:srgbClr val="1F497D"/>
              </a:solidFill>
              <a:latin typeface="Garamond" panose="02020404030301010803" pitchFamily="18" charset="0"/>
              <a:ea typeface="新細明體" pitchFamily="18" charset="-120"/>
            </a:endParaRP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3528" y="1514981"/>
            <a:ext cx="7704856" cy="4536504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en-US" altLang="zh-HK" sz="2200" b="1" dirty="0" smtClean="0">
                <a:solidFill>
                  <a:srgbClr val="0070C0"/>
                </a:solidFill>
              </a:rPr>
              <a:t>Majority of teachers agreed that: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200" dirty="0" smtClean="0">
                <a:solidFill>
                  <a:srgbClr val="C00000"/>
                </a:solidFill>
              </a:rPr>
              <a:t>Use diversified modes of assessment </a:t>
            </a:r>
            <a:r>
              <a:rPr lang="en-US" altLang="zh-HK" sz="2200" dirty="0" smtClean="0">
                <a:solidFill>
                  <a:schemeClr val="tx1"/>
                </a:solidFill>
              </a:rPr>
              <a:t>to promote L&amp;T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200" dirty="0" smtClean="0">
                <a:solidFill>
                  <a:srgbClr val="C00000"/>
                </a:solidFill>
              </a:rPr>
              <a:t>Set appropriate assessment tasks </a:t>
            </a:r>
            <a:r>
              <a:rPr lang="en-US" altLang="zh-HK" sz="2200" dirty="0" smtClean="0">
                <a:solidFill>
                  <a:schemeClr val="tx1"/>
                </a:solidFill>
              </a:rPr>
              <a:t>(including practical and non-practical tasks) to align with the learning objective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200" dirty="0" smtClean="0">
                <a:solidFill>
                  <a:schemeClr val="tx1"/>
                </a:solidFill>
              </a:rPr>
              <a:t>Use assessment data or information to </a:t>
            </a:r>
            <a:r>
              <a:rPr lang="en-US" altLang="zh-HK" sz="2200" dirty="0" smtClean="0">
                <a:solidFill>
                  <a:srgbClr val="C00000"/>
                </a:solidFill>
              </a:rPr>
              <a:t>provide quality feedback to students</a:t>
            </a:r>
            <a:r>
              <a:rPr lang="en-US" altLang="zh-HK" sz="22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en-US" altLang="zh-HK" sz="2200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en-US" altLang="zh-HK" sz="2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altLang="zh-HK" sz="2200" b="1" dirty="0" smtClean="0">
                <a:solidFill>
                  <a:srgbClr val="0070C0"/>
                </a:solidFill>
              </a:rPr>
              <a:t>Students in general agreed that:</a:t>
            </a:r>
            <a:endParaRPr lang="en-US" altLang="zh-HK" sz="2200" dirty="0" smtClean="0">
              <a:solidFill>
                <a:srgbClr val="0070C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altLang="zh-HK" sz="2200" dirty="0" smtClean="0">
                <a:solidFill>
                  <a:schemeClr val="tx1"/>
                </a:solidFill>
              </a:rPr>
              <a:t>Their teachers </a:t>
            </a:r>
            <a:r>
              <a:rPr lang="en-US" altLang="zh-HK" sz="2200" dirty="0" smtClean="0">
                <a:solidFill>
                  <a:srgbClr val="C00000"/>
                </a:solidFill>
              </a:rPr>
              <a:t>helped them to learn </a:t>
            </a:r>
            <a:r>
              <a:rPr lang="en-US" altLang="zh-HK" sz="2200" dirty="0" smtClean="0">
                <a:solidFill>
                  <a:schemeClr val="tx1"/>
                </a:solidFill>
              </a:rPr>
              <a:t>and </a:t>
            </a:r>
            <a:r>
              <a:rPr lang="en-US" altLang="zh-HK" sz="2200" dirty="0" smtClean="0">
                <a:solidFill>
                  <a:srgbClr val="C00000"/>
                </a:solidFill>
              </a:rPr>
              <a:t>understand</a:t>
            </a:r>
            <a:r>
              <a:rPr lang="en-US" altLang="zh-HK" sz="2200" dirty="0" smtClean="0">
                <a:solidFill>
                  <a:schemeClr val="tx1"/>
                </a:solidFill>
              </a:rPr>
              <a:t> </a:t>
            </a:r>
            <a:r>
              <a:rPr lang="en-US" altLang="zh-HK" sz="2200" dirty="0" smtClean="0">
                <a:solidFill>
                  <a:srgbClr val="C00000"/>
                </a:solidFill>
              </a:rPr>
              <a:t>their strengths and weaknesses</a:t>
            </a:r>
            <a:endParaRPr lang="en-US" altLang="zh-HK" sz="2200" dirty="0">
              <a:solidFill>
                <a:srgbClr val="C0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altLang="zh-HK" sz="2400" dirty="0" smtClean="0"/>
          </a:p>
          <a:p>
            <a:pPr>
              <a:defRPr/>
            </a:pPr>
            <a:endParaRPr lang="en-US" altLang="zh-TW" sz="26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rgbClr val="FFCC00"/>
              </a:solidFill>
              <a:ea typeface="新細明體" pitchFamily="18" charset="-12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altLang="zh-TW" sz="2600" b="1" dirty="0" smtClean="0">
              <a:solidFill>
                <a:srgbClr val="FFCC00"/>
              </a:solidFill>
              <a:ea typeface="新細明體" pitchFamily="18" charset="-120"/>
            </a:endParaRPr>
          </a:p>
        </p:txBody>
      </p:sp>
      <p:sp>
        <p:nvSpPr>
          <p:cNvPr id="2" name="橢圓 1"/>
          <p:cNvSpPr/>
          <p:nvPr/>
        </p:nvSpPr>
        <p:spPr>
          <a:xfrm>
            <a:off x="4860032" y="5013176"/>
            <a:ext cx="3168352" cy="158417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HK" altLang="en-US"/>
          </a:p>
        </p:txBody>
      </p:sp>
      <p:sp>
        <p:nvSpPr>
          <p:cNvPr id="5" name="文字方塊 4"/>
          <p:cNvSpPr txBox="1"/>
          <p:nvPr/>
        </p:nvSpPr>
        <p:spPr>
          <a:xfrm>
            <a:off x="4907880" y="5559042"/>
            <a:ext cx="31205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HK" sz="2600" b="1" dirty="0" smtClean="0">
                <a:solidFill>
                  <a:srgbClr val="C00000"/>
                </a:solidFill>
              </a:rPr>
              <a:t>Building on Strengths</a:t>
            </a:r>
            <a:endParaRPr lang="zh-HK" altLang="en-US" sz="2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153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相鄰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相鄰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1685</TotalTime>
  <Words>492</Words>
  <Application>Microsoft Office PowerPoint</Application>
  <PresentationFormat>如螢幕大小 (4:3)</PresentationFormat>
  <Paragraphs>125</Paragraphs>
  <Slides>12</Slides>
  <Notes>9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3" baseType="lpstr">
      <vt:lpstr>相鄰</vt:lpstr>
      <vt:lpstr>Insights from PISA &amp; TIMSS on our planning of services &amp; policies on curriculum development in  Science Education </vt:lpstr>
      <vt:lpstr>Student Assessment</vt:lpstr>
      <vt:lpstr>PISA  Framework for Science Assessment</vt:lpstr>
      <vt:lpstr>TIMSS  Framework for Science Assessment </vt:lpstr>
      <vt:lpstr>Focus of School Science Curriculum</vt:lpstr>
      <vt:lpstr>Student Performance  in TIMSS and PISA</vt:lpstr>
      <vt:lpstr>Student Performance  in TIMSS and PISA (cont.) </vt:lpstr>
      <vt:lpstr>Sources of Feedback for the Review/ Implementation of Sci Edu KLA</vt:lpstr>
      <vt:lpstr>From KLA Evaluation –  About Student Assessment</vt:lpstr>
      <vt:lpstr>PowerPoint 簡報</vt:lpstr>
      <vt:lpstr>From Student Assessment to Enhancing Student Learning</vt:lpstr>
      <vt:lpstr>PowerPoint 簡報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Insights from PISA and TIMSS on our planning of services and policies on curriculum development   PISA 與TIMSS為教育局在規劃課程發展服務及政策帶來的啓示</dc:title>
  <dc:creator>ABC</dc:creator>
  <cp:lastModifiedBy>HO, Winnie (DEO)</cp:lastModifiedBy>
  <cp:revision>160</cp:revision>
  <dcterms:created xsi:type="dcterms:W3CDTF">2014-08-29T07:24:21Z</dcterms:created>
  <dcterms:modified xsi:type="dcterms:W3CDTF">2014-09-23T09:43:51Z</dcterms:modified>
</cp:coreProperties>
</file>