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357" r:id="rId3"/>
    <p:sldId id="257" r:id="rId4"/>
    <p:sldId id="349" r:id="rId5"/>
    <p:sldId id="259" r:id="rId6"/>
    <p:sldId id="258" r:id="rId7"/>
    <p:sldId id="261" r:id="rId8"/>
    <p:sldId id="260" r:id="rId9"/>
    <p:sldId id="262" r:id="rId10"/>
    <p:sldId id="266" r:id="rId11"/>
    <p:sldId id="267" r:id="rId12"/>
    <p:sldId id="268" r:id="rId13"/>
    <p:sldId id="263" r:id="rId14"/>
    <p:sldId id="269" r:id="rId15"/>
    <p:sldId id="282" r:id="rId16"/>
    <p:sldId id="283" r:id="rId17"/>
    <p:sldId id="291" r:id="rId18"/>
    <p:sldId id="285" r:id="rId19"/>
    <p:sldId id="286" r:id="rId20"/>
    <p:sldId id="270" r:id="rId21"/>
    <p:sldId id="271" r:id="rId22"/>
    <p:sldId id="272" r:id="rId23"/>
    <p:sldId id="273" r:id="rId24"/>
    <p:sldId id="274" r:id="rId25"/>
    <p:sldId id="275" r:id="rId26"/>
    <p:sldId id="276" r:id="rId27"/>
    <p:sldId id="287" r:id="rId28"/>
    <p:sldId id="288" r:id="rId29"/>
    <p:sldId id="289" r:id="rId30"/>
    <p:sldId id="290" r:id="rId31"/>
    <p:sldId id="351" r:id="rId32"/>
    <p:sldId id="265" r:id="rId33"/>
    <p:sldId id="353" r:id="rId34"/>
    <p:sldId id="358" r:id="rId35"/>
    <p:sldId id="359" r:id="rId36"/>
    <p:sldId id="264" r:id="rId37"/>
    <p:sldId id="35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3366"/>
    <a:srgbClr val="009900"/>
    <a:srgbClr val="669900"/>
    <a:srgbClr val="660033"/>
    <a:srgbClr val="FF0066"/>
    <a:srgbClr val="D600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p:cViewPr varScale="1">
        <p:scale>
          <a:sx n="43" d="100"/>
          <a:sy n="43" d="100"/>
        </p:scale>
        <p:origin x="-1312" y="-6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4E51A0-384F-4087-BB4F-38407FF7E930}" type="datetimeFigureOut">
              <a:rPr lang="en-US" smtClean="0"/>
              <a:pPr/>
              <a:t>10/2/2014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89BFD-9BCB-4DCA-8445-C5879900982B}" type="slidenum">
              <a:rPr lang="en-US" smtClean="0"/>
              <a:pPr/>
              <a:t>‹#›</a:t>
            </a:fld>
            <a:endParaRPr lang="en-US"/>
          </a:p>
        </p:txBody>
      </p:sp>
    </p:spTree>
    <p:extLst>
      <p:ext uri="{BB962C8B-B14F-4D97-AF65-F5344CB8AC3E}">
        <p14:creationId xmlns:p14="http://schemas.microsoft.com/office/powerpoint/2010/main" xmlns="" val="165976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89BFD-9BCB-4DCA-8445-C5879900982B}" type="slidenum">
              <a:rPr lang="en-US" smtClean="0"/>
              <a:pPr/>
              <a:t>2</a:t>
            </a:fld>
            <a:endParaRPr lang="en-US" dirty="0"/>
          </a:p>
        </p:txBody>
      </p:sp>
    </p:spTree>
    <p:extLst>
      <p:ext uri="{BB962C8B-B14F-4D97-AF65-F5344CB8AC3E}">
        <p14:creationId xmlns:p14="http://schemas.microsoft.com/office/powerpoint/2010/main" xmlns="" val="870296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10/2/2014</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10/2/2014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10/2/2014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10/2/2014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10/2/2014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10/2/2014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10/2/2014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pPr/>
              <a:t>10/2/2014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pPr/>
              <a:t>10/2/2014</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10/2/2014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10/2/2014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10/2/2014</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Seminar%20for%20Principals_Part%20II%20(The%20Case%20for%20Science%20Education).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59898"/>
            <a:ext cx="7696200" cy="3145302"/>
          </a:xfrm>
        </p:spPr>
        <p:txBody>
          <a:bodyPr>
            <a:normAutofit/>
          </a:bodyPr>
          <a:lstStyle/>
          <a:p>
            <a:pPr algn="ctr"/>
            <a:r>
              <a:rPr lang="en-US" sz="4400" b="1" dirty="0" smtClean="0">
                <a:solidFill>
                  <a:srgbClr val="002060"/>
                </a:solidFill>
                <a:effectLst/>
                <a:latin typeface="Adobe Caslon Pro Bold" pitchFamily="18" charset="0"/>
                <a:cs typeface="Arial" panose="020B0604020202020204" pitchFamily="34" charset="0"/>
              </a:rPr>
              <a:t>Trends in International Mathematics and Science Study (TIMSS)</a:t>
            </a:r>
            <a:endParaRPr lang="en-US" sz="4400" b="1" dirty="0">
              <a:solidFill>
                <a:srgbClr val="002060"/>
              </a:solidFill>
              <a:effectLst/>
              <a:latin typeface="Adobe Caslon Pro Bold" pitchFamily="18" charset="0"/>
              <a:cs typeface="Arial" panose="020B0604020202020204" pitchFamily="34" charset="0"/>
            </a:endParaRPr>
          </a:p>
        </p:txBody>
      </p:sp>
      <p:sp>
        <p:nvSpPr>
          <p:cNvPr id="3" name="Subtitle 2"/>
          <p:cNvSpPr>
            <a:spLocks noGrp="1"/>
          </p:cNvSpPr>
          <p:nvPr>
            <p:ph type="subTitle" idx="1"/>
          </p:nvPr>
        </p:nvSpPr>
        <p:spPr>
          <a:xfrm>
            <a:off x="1143000" y="4114800"/>
            <a:ext cx="7696200" cy="1752600"/>
          </a:xfrm>
        </p:spPr>
        <p:txBody>
          <a:bodyPr/>
          <a:lstStyle/>
          <a:p>
            <a:pPr algn="ctr"/>
            <a:r>
              <a:rPr lang="en-US" sz="2800" b="1" dirty="0" smtClean="0">
                <a:solidFill>
                  <a:schemeClr val="tx1">
                    <a:lumMod val="65000"/>
                    <a:lumOff val="35000"/>
                  </a:schemeClr>
                </a:solidFill>
                <a:latin typeface="Adobe Caslon Pro Bold" pitchFamily="18" charset="0"/>
              </a:rPr>
              <a:t>The Hong Kong Centre for IEA Studies</a:t>
            </a:r>
          </a:p>
          <a:p>
            <a:pPr algn="ctr"/>
            <a:r>
              <a:rPr lang="en-US" sz="2800" b="1" dirty="0" smtClean="0">
                <a:solidFill>
                  <a:schemeClr val="tx1">
                    <a:lumMod val="65000"/>
                    <a:lumOff val="35000"/>
                  </a:schemeClr>
                </a:solidFill>
                <a:latin typeface="Adobe Caslon Pro Bold" pitchFamily="18" charset="0"/>
              </a:rPr>
              <a:t>Faculty of Education</a:t>
            </a:r>
          </a:p>
          <a:p>
            <a:pPr algn="ctr"/>
            <a:r>
              <a:rPr lang="en-US" sz="2800" b="1" dirty="0" smtClean="0">
                <a:solidFill>
                  <a:schemeClr val="tx1">
                    <a:lumMod val="65000"/>
                    <a:lumOff val="35000"/>
                  </a:schemeClr>
                </a:solidFill>
                <a:latin typeface="Adobe Caslon Pro Bold" pitchFamily="18" charset="0"/>
              </a:rPr>
              <a:t>The University of Hong Kong</a:t>
            </a:r>
          </a:p>
          <a:p>
            <a:pPr algn="ctr"/>
            <a:endParaRPr lang="en-US" dirty="0">
              <a:latin typeface="Adobe Caslon Pro Bold" pitchFamily="18" charset="0"/>
            </a:endParaRPr>
          </a:p>
        </p:txBody>
      </p:sp>
      <p:pic>
        <p:nvPicPr>
          <p:cNvPr id="4" name="Picture 6" descr="hku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5728092"/>
            <a:ext cx="842963"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D:\IEA logo\logo_0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5696814"/>
            <a:ext cx="1075728" cy="967903"/>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D:\IEA logo\TIMSS_2015_logo2_150x150.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5800" y="5719039"/>
            <a:ext cx="914400" cy="9456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1013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06562"/>
          </a:xfrm>
        </p:spPr>
        <p:txBody>
          <a:bodyPr>
            <a:noAutofit/>
          </a:bodyPr>
          <a:lstStyle/>
          <a:p>
            <a:r>
              <a:rPr lang="en-US" altLang="zh-HK" b="1" dirty="0">
                <a:solidFill>
                  <a:srgbClr val="002060"/>
                </a:solidFill>
                <a:effectLst/>
                <a:latin typeface="Adobe Caslon Pro Bold" pitchFamily="18" charset="0"/>
              </a:rPr>
              <a:t>Results – Mathematics </a:t>
            </a:r>
            <a:r>
              <a:rPr lang="en-US" altLang="zh-HK" b="1" dirty="0" smtClean="0">
                <a:solidFill>
                  <a:srgbClr val="002060"/>
                </a:solidFill>
                <a:effectLst/>
                <a:latin typeface="Adobe Caslon Pro Bold" pitchFamily="18" charset="0"/>
              </a:rPr>
              <a:t>Achievement</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5" name="TextBox 19"/>
          <p:cNvSpPr txBox="1">
            <a:spLocks noChangeArrowheads="1"/>
          </p:cNvSpPr>
          <p:nvPr/>
        </p:nvSpPr>
        <p:spPr bwMode="auto">
          <a:xfrm>
            <a:off x="1111250" y="6477000"/>
            <a:ext cx="6248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zh-CN" altLang="en-US" sz="1400" b="1" dirty="0">
                <a:solidFill>
                  <a:srgbClr val="008000"/>
                </a:solidFill>
              </a:rPr>
              <a:t>*</a:t>
            </a:r>
            <a:r>
              <a:rPr lang="en-US" altLang="zh-CN" sz="1400" b="1" dirty="0">
                <a:solidFill>
                  <a:srgbClr val="008000"/>
                </a:solidFill>
              </a:rPr>
              <a:t>First 15 countries</a:t>
            </a:r>
          </a:p>
        </p:txBody>
      </p:sp>
      <p:sp>
        <p:nvSpPr>
          <p:cNvPr id="14" name="TextBox 13"/>
          <p:cNvSpPr txBox="1"/>
          <p:nvPr/>
        </p:nvSpPr>
        <p:spPr>
          <a:xfrm>
            <a:off x="7239000" y="115888"/>
            <a:ext cx="1958741" cy="461665"/>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Secondary 2</a:t>
            </a:r>
            <a:endParaRPr lang="zh-HK" altLang="en-US" sz="2400" b="1" dirty="0">
              <a:solidFill>
                <a:schemeClr val="bg1"/>
              </a:solidFill>
              <a:latin typeface="+mj-lt"/>
            </a:endParaRPr>
          </a:p>
        </p:txBody>
      </p:sp>
      <p:pic>
        <p:nvPicPr>
          <p:cNvPr id="16" name="Picture 1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9425" y="1884362"/>
            <a:ext cx="8520112" cy="34559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Right Brace 7"/>
          <p:cNvSpPr>
            <a:spLocks/>
          </p:cNvSpPr>
          <p:nvPr/>
        </p:nvSpPr>
        <p:spPr bwMode="auto">
          <a:xfrm flipH="1">
            <a:off x="5062537" y="2316162"/>
            <a:ext cx="120650" cy="539750"/>
          </a:xfrm>
          <a:prstGeom prst="rightBrace">
            <a:avLst>
              <a:gd name="adj1" fmla="val 8305"/>
              <a:gd name="adj2" fmla="val 50000"/>
            </a:avLst>
          </a:prstGeom>
          <a:solidFill>
            <a:schemeClr val="accent1"/>
          </a:solidFill>
          <a:ln w="9525" algn="ctr">
            <a:solidFill>
              <a:schemeClr val="tx1"/>
            </a:solidFill>
            <a:round/>
            <a:headEnd/>
            <a:tailEnd/>
          </a:ln>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spcBef>
                <a:spcPct val="0"/>
              </a:spcBef>
              <a:spcAft>
                <a:spcPct val="0"/>
              </a:spcAft>
              <a:buClrTx/>
              <a:buSzTx/>
              <a:buFontTx/>
              <a:buNone/>
            </a:pPr>
            <a:endParaRPr kumimoji="0" lang="en-US" altLang="zh-HK" sz="1800" b="1" dirty="0">
              <a:solidFill>
                <a:schemeClr val="tx1"/>
              </a:solidFill>
              <a:latin typeface="Arial" charset="0"/>
            </a:endParaRPr>
          </a:p>
        </p:txBody>
      </p:sp>
      <p:sp>
        <p:nvSpPr>
          <p:cNvPr id="18" name="TextBox 22"/>
          <p:cNvSpPr txBox="1">
            <a:spLocks noChangeArrowheads="1"/>
          </p:cNvSpPr>
          <p:nvPr/>
        </p:nvSpPr>
        <p:spPr bwMode="auto">
          <a:xfrm>
            <a:off x="4197350" y="2468562"/>
            <a:ext cx="8651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kumimoji="0" lang="en-US" altLang="zh-HK" sz="1400" dirty="0">
                <a:solidFill>
                  <a:schemeClr val="tx1"/>
                </a:solidFill>
                <a:latin typeface="Century Gothic" pitchFamily="34" charset="0"/>
              </a:rPr>
              <a:t>1</a:t>
            </a:r>
            <a:r>
              <a:rPr kumimoji="0" lang="en-US" altLang="zh-HK" sz="1400" baseline="30000" dirty="0">
                <a:solidFill>
                  <a:schemeClr val="tx1"/>
                </a:solidFill>
                <a:latin typeface="Century Gothic" pitchFamily="34" charset="0"/>
              </a:rPr>
              <a:t>st </a:t>
            </a:r>
            <a:r>
              <a:rPr kumimoji="0" lang="en-US" altLang="zh-HK" sz="1400" dirty="0">
                <a:solidFill>
                  <a:schemeClr val="tx1"/>
                </a:solidFill>
                <a:latin typeface="Century Gothic" pitchFamily="34" charset="0"/>
                <a:sym typeface="Symbol" pitchFamily="18" charset="2"/>
              </a:rPr>
              <a:t> </a:t>
            </a:r>
            <a:r>
              <a:rPr kumimoji="0" lang="en-US" altLang="zh-HK" sz="1400" dirty="0">
                <a:solidFill>
                  <a:schemeClr val="tx1"/>
                </a:solidFill>
                <a:latin typeface="Century Gothic" pitchFamily="34" charset="0"/>
              </a:rPr>
              <a:t>3</a:t>
            </a:r>
            <a:r>
              <a:rPr kumimoji="0" lang="en-US" altLang="zh-HK" sz="1400" baseline="30000" dirty="0">
                <a:solidFill>
                  <a:schemeClr val="tx1"/>
                </a:solidFill>
                <a:latin typeface="Century Gothic" pitchFamily="34" charset="0"/>
              </a:rPr>
              <a:t>rd</a:t>
            </a:r>
            <a:r>
              <a:rPr kumimoji="0" lang="en-US" altLang="zh-HK" sz="1400" dirty="0">
                <a:solidFill>
                  <a:schemeClr val="tx1"/>
                </a:solidFill>
                <a:latin typeface="Century Gothic" pitchFamily="34" charset="0"/>
              </a:rPr>
              <a:t> </a:t>
            </a:r>
          </a:p>
        </p:txBody>
      </p:sp>
      <p:sp>
        <p:nvSpPr>
          <p:cNvPr id="19" name="TextBox 12"/>
          <p:cNvSpPr txBox="1">
            <a:spLocks noChangeArrowheads="1"/>
          </p:cNvSpPr>
          <p:nvPr/>
        </p:nvSpPr>
        <p:spPr bwMode="auto">
          <a:xfrm>
            <a:off x="4414837" y="2820987"/>
            <a:ext cx="5032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kumimoji="0" lang="en-US" altLang="zh-HK" sz="1400" dirty="0">
                <a:solidFill>
                  <a:schemeClr val="tx1"/>
                </a:solidFill>
                <a:latin typeface="Century Gothic" pitchFamily="34" charset="0"/>
              </a:rPr>
              <a:t>4</a:t>
            </a:r>
            <a:r>
              <a:rPr kumimoji="0" lang="en-US" altLang="zh-HK" sz="1400" baseline="30000" dirty="0">
                <a:solidFill>
                  <a:schemeClr val="tx1"/>
                </a:solidFill>
                <a:latin typeface="Century Gothic" pitchFamily="34" charset="0"/>
              </a:rPr>
              <a:t>th</a:t>
            </a:r>
            <a:endParaRPr kumimoji="0" lang="en-US" altLang="zh-HK" sz="1400" dirty="0">
              <a:solidFill>
                <a:schemeClr val="tx1"/>
              </a:solidFill>
              <a:latin typeface="Century Gothic" pitchFamily="34" charset="0"/>
            </a:endParaRPr>
          </a:p>
        </p:txBody>
      </p:sp>
      <p:sp>
        <p:nvSpPr>
          <p:cNvPr id="20" name="TextBox 12"/>
          <p:cNvSpPr txBox="1">
            <a:spLocks noChangeArrowheads="1"/>
          </p:cNvSpPr>
          <p:nvPr/>
        </p:nvSpPr>
        <p:spPr bwMode="auto">
          <a:xfrm>
            <a:off x="4414837" y="3016250"/>
            <a:ext cx="5032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kumimoji="0" lang="en-US" altLang="zh-HK" sz="1400" dirty="0">
                <a:solidFill>
                  <a:schemeClr val="tx1"/>
                </a:solidFill>
                <a:latin typeface="Century Gothic" pitchFamily="34" charset="0"/>
              </a:rPr>
              <a:t>5</a:t>
            </a:r>
            <a:r>
              <a:rPr kumimoji="0" lang="en-US" altLang="zh-HK" sz="1400" baseline="30000" dirty="0">
                <a:solidFill>
                  <a:schemeClr val="tx1"/>
                </a:solidFill>
                <a:latin typeface="Century Gothic" pitchFamily="34" charset="0"/>
              </a:rPr>
              <a:t>th</a:t>
            </a:r>
            <a:endParaRPr kumimoji="0" lang="en-US" altLang="zh-HK" sz="1400" dirty="0">
              <a:solidFill>
                <a:schemeClr val="tx1"/>
              </a:solidFill>
              <a:latin typeface="Century Gothic" pitchFamily="34" charset="0"/>
            </a:endParaRPr>
          </a:p>
        </p:txBody>
      </p:sp>
      <p:sp>
        <p:nvSpPr>
          <p:cNvPr id="21" name="TextBox 12"/>
          <p:cNvSpPr txBox="1">
            <a:spLocks noChangeArrowheads="1"/>
          </p:cNvSpPr>
          <p:nvPr/>
        </p:nvSpPr>
        <p:spPr bwMode="auto">
          <a:xfrm>
            <a:off x="4414837" y="3232150"/>
            <a:ext cx="5032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kumimoji="0" lang="en-US" altLang="zh-HK" sz="1400" dirty="0">
                <a:solidFill>
                  <a:schemeClr val="tx1"/>
                </a:solidFill>
                <a:latin typeface="Century Gothic" pitchFamily="34" charset="0"/>
              </a:rPr>
              <a:t>6</a:t>
            </a:r>
            <a:r>
              <a:rPr kumimoji="0" lang="en-US" altLang="zh-HK" sz="1400" baseline="30000" dirty="0">
                <a:solidFill>
                  <a:schemeClr val="tx1"/>
                </a:solidFill>
                <a:latin typeface="Century Gothic" pitchFamily="34" charset="0"/>
              </a:rPr>
              <a:t>th</a:t>
            </a:r>
            <a:r>
              <a:rPr kumimoji="0" lang="en-US" altLang="zh-HK" sz="1400" dirty="0">
                <a:solidFill>
                  <a:schemeClr val="tx1"/>
                </a:solidFill>
                <a:latin typeface="Century Gothic" pitchFamily="34" charset="0"/>
              </a:rPr>
              <a:t> </a:t>
            </a:r>
          </a:p>
        </p:txBody>
      </p:sp>
      <p:pic>
        <p:nvPicPr>
          <p:cNvPr id="22" name="Picture 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82962" y="5511800"/>
            <a:ext cx="4752975" cy="66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Rectangle 39"/>
          <p:cNvSpPr>
            <a:spLocks noChangeArrowheads="1"/>
          </p:cNvSpPr>
          <p:nvPr/>
        </p:nvSpPr>
        <p:spPr bwMode="auto">
          <a:xfrm>
            <a:off x="358775" y="2874962"/>
            <a:ext cx="8785225" cy="215900"/>
          </a:xfrm>
          <a:prstGeom prst="rect">
            <a:avLst/>
          </a:prstGeom>
          <a:noFill/>
          <a:ln w="19050"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en-GB" altLang="en-US" sz="1800" b="1" dirty="0">
              <a:solidFill>
                <a:schemeClr val="tx1"/>
              </a:solidFill>
              <a:latin typeface="Arial" charset="0"/>
            </a:endParaRPr>
          </a:p>
        </p:txBody>
      </p:sp>
    </p:spTree>
    <p:extLst>
      <p:ext uri="{BB962C8B-B14F-4D97-AF65-F5344CB8AC3E}">
        <p14:creationId xmlns:p14="http://schemas.microsoft.com/office/powerpoint/2010/main" xmlns="" val="187411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82762"/>
          </a:xfrm>
        </p:spPr>
        <p:txBody>
          <a:bodyPr>
            <a:noAutofit/>
          </a:bodyPr>
          <a:lstStyle/>
          <a:p>
            <a:r>
              <a:rPr lang="en-US" altLang="zh-HK" b="1" dirty="0" smtClean="0">
                <a:solidFill>
                  <a:srgbClr val="002060"/>
                </a:solidFill>
                <a:effectLst/>
                <a:latin typeface="Adobe Caslon Pro Bold" pitchFamily="18" charset="0"/>
              </a:rPr>
              <a:t>Trends in HK Mathematics Achievement</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14" name="TextBox 13"/>
          <p:cNvSpPr txBox="1"/>
          <p:nvPr/>
        </p:nvSpPr>
        <p:spPr>
          <a:xfrm>
            <a:off x="7239000" y="115888"/>
            <a:ext cx="1584325" cy="461962"/>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Primary 4</a:t>
            </a:r>
            <a:endParaRPr lang="zh-HK" altLang="en-US" sz="2400" b="1" dirty="0">
              <a:solidFill>
                <a:schemeClr val="bg1"/>
              </a:solidFill>
              <a:latin typeface="+mj-lt"/>
            </a:endParaRPr>
          </a:p>
        </p:txBody>
      </p:sp>
      <p:graphicFrame>
        <p:nvGraphicFramePr>
          <p:cNvPr id="16" name="Table 15"/>
          <p:cNvGraphicFramePr>
            <a:graphicFrameLocks noGrp="1"/>
          </p:cNvGraphicFramePr>
          <p:nvPr>
            <p:extLst>
              <p:ext uri="{D42A27DB-BD31-4B8C-83A1-F6EECF244321}">
                <p14:modId xmlns:p14="http://schemas.microsoft.com/office/powerpoint/2010/main" xmlns="" val="3309969232"/>
              </p:ext>
            </p:extLst>
          </p:nvPr>
        </p:nvGraphicFramePr>
        <p:xfrm>
          <a:off x="1155699" y="1981200"/>
          <a:ext cx="7835901" cy="2179638"/>
        </p:xfrm>
        <a:graphic>
          <a:graphicData uri="http://schemas.openxmlformats.org/drawingml/2006/table">
            <a:tbl>
              <a:tblPr firstRow="1" bandRow="1">
                <a:tableStyleId>{5C22544A-7EE6-4342-B048-85BDC9FD1C3A}</a:tableStyleId>
              </a:tblPr>
              <a:tblGrid>
                <a:gridCol w="851234"/>
                <a:gridCol w="1224117"/>
                <a:gridCol w="1872178"/>
                <a:gridCol w="1984322"/>
                <a:gridCol w="1904050"/>
              </a:tblGrid>
              <a:tr h="64029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Year</a:t>
                      </a:r>
                    </a:p>
                  </a:txBody>
                  <a:tcPr marL="91439" marR="91439" marT="45748" marB="45748"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Avg. Scale Score</a:t>
                      </a:r>
                    </a:p>
                  </a:txBody>
                  <a:tcPr marL="91439" marR="91439" marT="45748" marB="45748"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2007 to 2011 Difference</a:t>
                      </a:r>
                    </a:p>
                  </a:txBody>
                  <a:tcPr marL="91439" marR="91439" marT="45748" marB="45748"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2003 to 2011 Difference</a:t>
                      </a:r>
                    </a:p>
                  </a:txBody>
                  <a:tcPr marL="91439" marR="91439" marT="45748" marB="45748"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1995 to 2011 Difference</a:t>
                      </a:r>
                    </a:p>
                  </a:txBody>
                  <a:tcPr marL="91439" marR="91439" marT="45748" marB="45748" horzOverflow="overflow">
                    <a:solidFill>
                      <a:srgbClr val="92D050"/>
                    </a:solidFill>
                  </a:tcPr>
                </a:tc>
              </a:tr>
              <a:tr h="42650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602 (3.4)</a:t>
                      </a: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9" marR="91439" marT="45748" marB="45748" horzOverflow="overflow"/>
                </a:tc>
              </a:tr>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607 (3.6)</a:t>
                      </a: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dirty="0" smtClean="0">
                          <a:ln>
                            <a:noFill/>
                          </a:ln>
                          <a:solidFill>
                            <a:schemeClr val="tx1"/>
                          </a:solidFill>
                          <a:effectLst/>
                          <a:latin typeface="Calibri" panose="020F0502020204030204" pitchFamily="34" charset="0"/>
                          <a:ea typeface="新細明體" pitchFamily="18" charset="-120"/>
                        </a:rPr>
                        <a:t>-</a:t>
                      </a: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9" marR="91439" marT="45748" marB="45748" horzOverflow="overflow"/>
                </a:tc>
              </a:tr>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2003</a:t>
                      </a: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575 (3.2)</a:t>
                      </a: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zh-TW" sz="1800" b="1" i="0" u="none" strike="noStrike" cap="none" normalizeH="0" baseline="0" dirty="0" smtClean="0">
                        <a:ln>
                          <a:noFill/>
                        </a:ln>
                        <a:solidFill>
                          <a:srgbClr val="FFCC00"/>
                        </a:solidFill>
                        <a:effectLst/>
                        <a:latin typeface="Calibri" panose="020F0502020204030204" pitchFamily="34" charset="0"/>
                        <a:ea typeface="新細明體" pitchFamily="18" charset="-120"/>
                      </a:endParaRP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27^</a:t>
                      </a: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endParaRPr>
                    </a:p>
                  </a:txBody>
                  <a:tcPr marL="91439" marR="91439" marT="45748" marB="45748" horzOverflow="overflow"/>
                </a:tc>
              </a:tr>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1995</a:t>
                      </a: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557 (4.0)</a:t>
                      </a: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rgbClr val="000099"/>
                        </a:solidFill>
                        <a:effectLst/>
                        <a:latin typeface="Calibri" panose="020F0502020204030204" pitchFamily="34" charset="0"/>
                        <a:ea typeface="新細明體" pitchFamily="18" charset="-120"/>
                      </a:endParaRPr>
                    </a:p>
                  </a:txBody>
                  <a:tcPr marL="91439" marR="91439" marT="45748" marB="45748"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45^</a:t>
                      </a:r>
                    </a:p>
                  </a:txBody>
                  <a:tcPr marL="91439" marR="91439" marT="45748" marB="45748" horzOverflow="overflow"/>
                </a:tc>
              </a:tr>
            </a:tbl>
          </a:graphicData>
        </a:graphic>
      </p:graphicFrame>
      <p:sp>
        <p:nvSpPr>
          <p:cNvPr id="17" name="Text Box 34"/>
          <p:cNvSpPr txBox="1">
            <a:spLocks noChangeArrowheads="1"/>
          </p:cNvSpPr>
          <p:nvPr/>
        </p:nvSpPr>
        <p:spPr bwMode="auto">
          <a:xfrm>
            <a:off x="1144587" y="4197350"/>
            <a:ext cx="73437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50000"/>
              </a:spcBef>
              <a:spcAft>
                <a:spcPct val="0"/>
              </a:spcAft>
              <a:buClrTx/>
              <a:buSzTx/>
              <a:buFontTx/>
              <a:buNone/>
            </a:pPr>
            <a:r>
              <a:rPr lang="en-US" altLang="zh-TW" sz="1400" b="1" dirty="0">
                <a:solidFill>
                  <a:srgbClr val="000099"/>
                </a:solidFill>
                <a:latin typeface="Calibri" pitchFamily="34" charset="0"/>
              </a:rPr>
              <a:t>^ 2011 average significantly higher </a:t>
            </a:r>
            <a:r>
              <a:rPr lang="en-US" altLang="zh-TW" sz="1400" b="1" dirty="0">
                <a:solidFill>
                  <a:srgbClr val="FFCC00"/>
                </a:solidFill>
                <a:latin typeface="Calibri" pitchFamily="34" charset="0"/>
              </a:rPr>
              <a:t>	</a:t>
            </a:r>
            <a:endParaRPr lang="en-US" altLang="zh-TW" sz="1400" b="1" dirty="0">
              <a:solidFill>
                <a:srgbClr val="990000"/>
              </a:solidFill>
              <a:latin typeface="Calibri" pitchFamily="34" charset="0"/>
            </a:endParaRPr>
          </a:p>
        </p:txBody>
      </p:sp>
    </p:spTree>
    <p:extLst>
      <p:ext uri="{BB962C8B-B14F-4D97-AF65-F5344CB8AC3E}">
        <p14:creationId xmlns:p14="http://schemas.microsoft.com/office/powerpoint/2010/main" xmlns="" val="549981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82762"/>
          </a:xfrm>
        </p:spPr>
        <p:txBody>
          <a:bodyPr>
            <a:noAutofit/>
          </a:bodyPr>
          <a:lstStyle/>
          <a:p>
            <a:r>
              <a:rPr lang="en-US" altLang="zh-HK" b="1" dirty="0" smtClean="0">
                <a:solidFill>
                  <a:srgbClr val="002060"/>
                </a:solidFill>
                <a:effectLst/>
                <a:latin typeface="Adobe Caslon Pro Bold" pitchFamily="18" charset="0"/>
              </a:rPr>
              <a:t>Trends in HK Mathematics Achievement</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14" name="TextBox 13"/>
          <p:cNvSpPr txBox="1"/>
          <p:nvPr/>
        </p:nvSpPr>
        <p:spPr>
          <a:xfrm>
            <a:off x="7239000" y="115888"/>
            <a:ext cx="1958741" cy="461665"/>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Secondary 2</a:t>
            </a:r>
            <a:endParaRPr lang="zh-HK" altLang="en-US" sz="2400" b="1" dirty="0">
              <a:solidFill>
                <a:schemeClr val="bg1"/>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xmlns="" val="1038473161"/>
              </p:ext>
            </p:extLst>
          </p:nvPr>
        </p:nvGraphicFramePr>
        <p:xfrm>
          <a:off x="1155701" y="1981200"/>
          <a:ext cx="7835899" cy="2493981"/>
        </p:xfrm>
        <a:graphic>
          <a:graphicData uri="http://schemas.openxmlformats.org/drawingml/2006/table">
            <a:tbl>
              <a:tblPr firstRow="1" bandRow="1">
                <a:tableStyleId>{5C22544A-7EE6-4342-B048-85BDC9FD1C3A}</a:tableStyleId>
              </a:tblPr>
              <a:tblGrid>
                <a:gridCol w="851233"/>
                <a:gridCol w="1224116"/>
                <a:gridCol w="1440137"/>
                <a:gridCol w="1440137"/>
                <a:gridCol w="1440137"/>
                <a:gridCol w="1440139"/>
              </a:tblGrid>
              <a:tr h="64007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Year</a:t>
                      </a:r>
                    </a:p>
                  </a:txBody>
                  <a:tcPr marL="91439" marR="91439" marT="45728" marB="45728"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Avg. Scale Score</a:t>
                      </a:r>
                    </a:p>
                  </a:txBody>
                  <a:tcPr marL="91439" marR="91439" marT="45728" marB="45728"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2007 to 2011 Difference</a:t>
                      </a:r>
                    </a:p>
                  </a:txBody>
                  <a:tcPr marL="91439" marR="91439" marT="45680" marB="45680"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2003 to 2011 Difference</a:t>
                      </a:r>
                    </a:p>
                  </a:txBody>
                  <a:tcPr marL="91439" marR="91439" marT="45680" marB="45680"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1999 to 2011 Difference</a:t>
                      </a:r>
                    </a:p>
                  </a:txBody>
                  <a:tcPr marL="91439" marR="91439" marT="45680" marB="45680"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1995 to 2011 Difference</a:t>
                      </a:r>
                    </a:p>
                  </a:txBody>
                  <a:tcPr marL="91439" marR="91439" marT="45680" marB="45680" horzOverflow="overflow">
                    <a:solidFill>
                      <a:srgbClr val="92D050"/>
                    </a:solidFill>
                  </a:tcPr>
                </a:tc>
              </a:tr>
              <a:tr h="3707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586 (3.8)</a:t>
                      </a:r>
                    </a:p>
                  </a:txBody>
                  <a:tcPr marL="91439" marR="91439" marT="45680" marB="45680" horzOverflow="overflow"/>
                </a:tc>
                <a:tc>
                  <a:txBody>
                    <a:bodyPr/>
                    <a:lstStyle/>
                    <a:p>
                      <a:endParaRPr lang="en-US" sz="1800" dirty="0">
                        <a:latin typeface="Calibri" panose="020F0502020204030204" pitchFamily="34" charset="0"/>
                      </a:endParaRPr>
                    </a:p>
                  </a:txBody>
                  <a:tcPr marL="91439" marR="91439" marT="45713" marB="45713"/>
                </a:tc>
                <a:tc>
                  <a:txBody>
                    <a:bodyPr/>
                    <a:lstStyle/>
                    <a:p>
                      <a:endParaRPr lang="en-US" sz="1800" dirty="0">
                        <a:latin typeface="Calibri" panose="020F0502020204030204" pitchFamily="34" charset="0"/>
                      </a:endParaRPr>
                    </a:p>
                  </a:txBody>
                  <a:tcPr marL="91439" marR="91439" marT="45713" marB="45713"/>
                </a:tc>
                <a:tc>
                  <a:txBody>
                    <a:bodyPr/>
                    <a:lstStyle/>
                    <a:p>
                      <a:endParaRPr lang="en-US" sz="1800" dirty="0">
                        <a:latin typeface="Calibri" panose="020F0502020204030204" pitchFamily="34" charset="0"/>
                      </a:endParaRPr>
                    </a:p>
                  </a:txBody>
                  <a:tcPr marL="91439" marR="91439" marT="45713" marB="45713"/>
                </a:tc>
                <a:tc>
                  <a:txBody>
                    <a:bodyPr/>
                    <a:lstStyle/>
                    <a:p>
                      <a:endParaRPr lang="en-US" sz="1800" dirty="0">
                        <a:latin typeface="Calibri" panose="020F0502020204030204" pitchFamily="34" charset="0"/>
                      </a:endParaRPr>
                    </a:p>
                  </a:txBody>
                  <a:tcPr marL="91439" marR="91439" marT="45713" marB="45713"/>
                </a:tc>
              </a:tr>
              <a:tr h="3707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572 (5.8)</a:t>
                      </a: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dirty="0" smtClean="0">
                          <a:ln>
                            <a:noFill/>
                          </a:ln>
                          <a:solidFill>
                            <a:schemeClr val="tx1"/>
                          </a:solidFill>
                          <a:effectLst/>
                          <a:latin typeface="Calibri" panose="020F0502020204030204" pitchFamily="34" charset="0"/>
                          <a:ea typeface="新細明體" pitchFamily="18" charset="-120"/>
                        </a:rPr>
                        <a:t>1</a:t>
                      </a: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3</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L="91439" marR="91439" marT="45680" marB="45680" horzOverflow="overflow"/>
                </a:tc>
              </a:tr>
              <a:tr h="3707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2003</a:t>
                      </a: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586 (3.3)</a:t>
                      </a: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zh-TW" sz="1800" b="1" i="0" u="none" strike="noStrike" cap="none" normalizeH="0" baseline="0" dirty="0" smtClean="0">
                        <a:ln>
                          <a:noFill/>
                        </a:ln>
                        <a:solidFill>
                          <a:srgbClr val="00FF00"/>
                        </a:solidFill>
                        <a:effectLst/>
                        <a:latin typeface="Calibri" panose="020F0502020204030204" pitchFamily="34" charset="0"/>
                        <a:ea typeface="新細明體" pitchFamily="18" charset="-120"/>
                      </a:endParaRP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0</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L="91439" marR="91439" marT="45680" marB="45680" horzOverflow="overflow"/>
                </a:tc>
              </a:tr>
              <a:tr h="3707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1999</a:t>
                      </a: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582 (4.3)</a:t>
                      </a: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4</a:t>
                      </a: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9" marR="91439" marT="45680" marB="45680" horzOverflow="overflow"/>
                </a:tc>
              </a:tr>
              <a:tr h="3707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1995</a:t>
                      </a: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569 (6.1)</a:t>
                      </a: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9" marR="91439" marT="45680" marB="45680"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17^</a:t>
                      </a:r>
                    </a:p>
                  </a:txBody>
                  <a:tcPr marL="91439" marR="91439" marT="45680" marB="45680" horzOverflow="overflow"/>
                </a:tc>
              </a:tr>
            </a:tbl>
          </a:graphicData>
        </a:graphic>
      </p:graphicFrame>
      <p:sp>
        <p:nvSpPr>
          <p:cNvPr id="8" name="Text Box 34"/>
          <p:cNvSpPr txBox="1">
            <a:spLocks noChangeArrowheads="1"/>
          </p:cNvSpPr>
          <p:nvPr/>
        </p:nvSpPr>
        <p:spPr bwMode="auto">
          <a:xfrm>
            <a:off x="1155701" y="4573588"/>
            <a:ext cx="73437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50000"/>
              </a:spcBef>
              <a:spcAft>
                <a:spcPct val="0"/>
              </a:spcAft>
              <a:buClrTx/>
              <a:buSzTx/>
              <a:buFontTx/>
              <a:buNone/>
            </a:pPr>
            <a:r>
              <a:rPr lang="en-US" altLang="zh-TW" sz="1400" b="1" dirty="0">
                <a:solidFill>
                  <a:srgbClr val="000099"/>
                </a:solidFill>
                <a:latin typeface="Calibri" pitchFamily="34" charset="0"/>
              </a:rPr>
              <a:t>^ 2011 average significantly higher </a:t>
            </a:r>
            <a:r>
              <a:rPr lang="en-US" altLang="zh-TW" sz="1400" b="1" dirty="0">
                <a:solidFill>
                  <a:srgbClr val="FFCC00"/>
                </a:solidFill>
                <a:latin typeface="Calibri" pitchFamily="34" charset="0"/>
              </a:rPr>
              <a:t>	</a:t>
            </a:r>
            <a:endParaRPr lang="en-US" altLang="zh-TW" sz="1400" b="1" dirty="0">
              <a:solidFill>
                <a:srgbClr val="990000"/>
              </a:solidFill>
              <a:latin typeface="Calibri" pitchFamily="34" charset="0"/>
            </a:endParaRPr>
          </a:p>
        </p:txBody>
      </p:sp>
    </p:spTree>
    <p:extLst>
      <p:ext uri="{BB962C8B-B14F-4D97-AF65-F5344CB8AC3E}">
        <p14:creationId xmlns:p14="http://schemas.microsoft.com/office/powerpoint/2010/main" xmlns="" val="1920712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06562"/>
          </a:xfrm>
        </p:spPr>
        <p:txBody>
          <a:bodyPr>
            <a:normAutofit/>
          </a:bodyPr>
          <a:lstStyle/>
          <a:p>
            <a:r>
              <a:rPr lang="en-US" dirty="0" smtClean="0">
                <a:solidFill>
                  <a:srgbClr val="002060"/>
                </a:solidFill>
                <a:effectLst/>
                <a:latin typeface="Adobe Caslon Pro Bold" pitchFamily="18" charset="0"/>
              </a:rPr>
              <a:t>Achievement in Mathematics Content Domain Areas</a:t>
            </a:r>
            <a:endParaRPr lang="en-US" dirty="0">
              <a:solidFill>
                <a:srgbClr val="002060"/>
              </a:solidFill>
              <a:effectLst/>
              <a:latin typeface="Adobe Caslon Pro Bold"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871881089"/>
              </p:ext>
            </p:extLst>
          </p:nvPr>
        </p:nvGraphicFramePr>
        <p:xfrm>
          <a:off x="1231900" y="2400300"/>
          <a:ext cx="6611938" cy="1387475"/>
        </p:xfrm>
        <a:graphic>
          <a:graphicData uri="http://schemas.openxmlformats.org/drawingml/2006/table">
            <a:tbl>
              <a:tblPr firstRow="1" bandRow="1">
                <a:tableStyleId>{5C22544A-7EE6-4342-B048-85BDC9FD1C3A}</a:tableStyleId>
              </a:tblPr>
              <a:tblGrid>
                <a:gridCol w="995271"/>
                <a:gridCol w="1728205"/>
                <a:gridCol w="1984368"/>
                <a:gridCol w="1904094"/>
              </a:tblGrid>
              <a:tr h="64063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Year</a:t>
                      </a:r>
                    </a:p>
                  </a:txBody>
                  <a:tcPr marL="91441" marR="91441" marT="45775" marB="45775"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Number</a:t>
                      </a:r>
                    </a:p>
                  </a:txBody>
                  <a:tcPr marL="91441" marR="91441" marT="45760" marB="45760"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Geometric Shapes and Measures</a:t>
                      </a:r>
                    </a:p>
                  </a:txBody>
                  <a:tcPr marL="91441" marR="91441" marT="45760" marB="45760"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Data Display</a:t>
                      </a:r>
                    </a:p>
                  </a:txBody>
                  <a:tcPr marL="91441" marR="91441" marT="45760" marB="45760" horzOverflow="overflow">
                    <a:solidFill>
                      <a:srgbClr val="92D050"/>
                    </a:solidFill>
                  </a:tcPr>
                </a:tc>
              </a:tr>
              <a:tr h="37567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41" marR="91441" marT="45775" marB="4577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604</a:t>
                      </a:r>
                    </a:p>
                  </a:txBody>
                  <a:tcPr marL="91441" marR="91441" marT="45760" marB="4576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605</a:t>
                      </a:r>
                    </a:p>
                  </a:txBody>
                  <a:tcPr marL="91441" marR="91441" marT="45760" marB="4576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593</a:t>
                      </a:r>
                    </a:p>
                  </a:txBody>
                  <a:tcPr marL="91441" marR="91441" marT="45760" marB="45760" horzOverflow="overflow"/>
                </a:tc>
              </a:tr>
              <a:tr h="37116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41" marR="91441" marT="45775" marB="4577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608</a:t>
                      </a:r>
                    </a:p>
                  </a:txBody>
                  <a:tcPr marL="91441" marR="91441" marT="45760" marB="4576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613</a:t>
                      </a:r>
                    </a:p>
                  </a:txBody>
                  <a:tcPr marL="91441" marR="91441" marT="45760" marB="4576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600</a:t>
                      </a:r>
                    </a:p>
                  </a:txBody>
                  <a:tcPr marL="91441" marR="91441" marT="45760" marB="45760" horzOverflow="overflow"/>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3058558850"/>
              </p:ext>
            </p:extLst>
          </p:nvPr>
        </p:nvGraphicFramePr>
        <p:xfrm>
          <a:off x="1219200" y="4495800"/>
          <a:ext cx="7835901" cy="1382713"/>
        </p:xfrm>
        <a:graphic>
          <a:graphicData uri="http://schemas.openxmlformats.org/drawingml/2006/table">
            <a:tbl>
              <a:tblPr firstRow="1" bandRow="1">
                <a:tableStyleId>{5C22544A-7EE6-4342-B048-85BDC9FD1C3A}</a:tableStyleId>
              </a:tblPr>
              <a:tblGrid>
                <a:gridCol w="1008096"/>
                <a:gridCol w="1656158"/>
                <a:gridCol w="1800172"/>
                <a:gridCol w="1728165"/>
                <a:gridCol w="1643310"/>
              </a:tblGrid>
              <a:tr h="64052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Year</a:t>
                      </a:r>
                    </a:p>
                  </a:txBody>
                  <a:tcPr marL="91439" marR="91439" marT="45767" marB="45767"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Number</a:t>
                      </a:r>
                    </a:p>
                  </a:txBody>
                  <a:tcPr marL="91439" marR="91439" marT="45767" marB="45767"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Algebra</a:t>
                      </a:r>
                    </a:p>
                  </a:txBody>
                  <a:tcPr marL="91439" marR="91439" marT="45752" marB="45752"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Geometry</a:t>
                      </a:r>
                    </a:p>
                  </a:txBody>
                  <a:tcPr marL="91439" marR="91439" marT="45752" marB="45752"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Data and Chance</a:t>
                      </a:r>
                    </a:p>
                  </a:txBody>
                  <a:tcPr marL="91439" marR="91439" marT="45752" marB="45752" horzOverflow="overflow">
                    <a:solidFill>
                      <a:srgbClr val="92D050"/>
                    </a:solidFill>
                  </a:tcPr>
                </a:tc>
              </a:tr>
              <a:tr h="37109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39" marR="91439" marT="45767" marB="4576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588</a:t>
                      </a:r>
                    </a:p>
                  </a:txBody>
                  <a:tcPr marL="91439" marR="91439"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583</a:t>
                      </a:r>
                    </a:p>
                  </a:txBody>
                  <a:tcPr marL="91439" marR="91439"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597</a:t>
                      </a:r>
                    </a:p>
                  </a:txBody>
                  <a:tcPr marL="91439" marR="91439"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581</a:t>
                      </a:r>
                    </a:p>
                  </a:txBody>
                  <a:tcPr marL="91439" marR="91439" marT="45735" marB="45735" horzOverflow="overflow"/>
                </a:tc>
              </a:tr>
              <a:tr h="37109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39" marR="91439" marT="45767" marB="4576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575</a:t>
                      </a:r>
                    </a:p>
                  </a:txBody>
                  <a:tcPr marL="91439" marR="91439"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575</a:t>
                      </a:r>
                    </a:p>
                  </a:txBody>
                  <a:tcPr marL="91439" marR="91439"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580</a:t>
                      </a:r>
                    </a:p>
                  </a:txBody>
                  <a:tcPr marL="91439" marR="91439"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HK"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a:t>
                      </a: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60</a:t>
                      </a:r>
                    </a:p>
                  </a:txBody>
                  <a:tcPr marL="91439" marR="91439" marT="45735" marB="45735" horzOverflow="overflow"/>
                </a:tc>
              </a:tr>
            </a:tbl>
          </a:graphicData>
        </a:graphic>
      </p:graphicFrame>
      <p:sp>
        <p:nvSpPr>
          <p:cNvPr id="12" name="Rectangle 2"/>
          <p:cNvSpPr>
            <a:spLocks noChangeArrowheads="1"/>
          </p:cNvSpPr>
          <p:nvPr/>
        </p:nvSpPr>
        <p:spPr bwMode="auto">
          <a:xfrm>
            <a:off x="1055688" y="1905000"/>
            <a:ext cx="15319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143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Aft>
                <a:spcPct val="0"/>
              </a:spcAft>
              <a:buClr>
                <a:srgbClr val="A9A57C"/>
              </a:buClr>
              <a:buSzTx/>
              <a:buFontTx/>
              <a:buNone/>
            </a:pPr>
            <a:r>
              <a:rPr kumimoji="0" lang="en-US" altLang="en-US" sz="2400" b="1" dirty="0">
                <a:solidFill>
                  <a:srgbClr val="000099"/>
                </a:solidFill>
                <a:latin typeface="Calibri" pitchFamily="34" charset="0"/>
              </a:rPr>
              <a:t>Primary 4</a:t>
            </a:r>
          </a:p>
        </p:txBody>
      </p:sp>
      <p:sp>
        <p:nvSpPr>
          <p:cNvPr id="13" name="Rectangle 9"/>
          <p:cNvSpPr>
            <a:spLocks noChangeArrowheads="1"/>
          </p:cNvSpPr>
          <p:nvPr/>
        </p:nvSpPr>
        <p:spPr bwMode="auto">
          <a:xfrm>
            <a:off x="1055688" y="4033837"/>
            <a:ext cx="1857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143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Aft>
                <a:spcPct val="0"/>
              </a:spcAft>
              <a:buClr>
                <a:srgbClr val="A9A57C"/>
              </a:buClr>
              <a:buSzTx/>
              <a:buFontTx/>
              <a:buNone/>
            </a:pPr>
            <a:r>
              <a:rPr kumimoji="0" lang="en-US" altLang="en-US" sz="2400" b="1" dirty="0">
                <a:solidFill>
                  <a:srgbClr val="000099"/>
                </a:solidFill>
                <a:latin typeface="Calibri" pitchFamily="34" charset="0"/>
              </a:rPr>
              <a:t>Secondary 2</a:t>
            </a:r>
          </a:p>
        </p:txBody>
      </p:sp>
    </p:spTree>
    <p:extLst>
      <p:ext uri="{BB962C8B-B14F-4D97-AF65-F5344CB8AC3E}">
        <p14:creationId xmlns:p14="http://schemas.microsoft.com/office/powerpoint/2010/main" xmlns="" val="2211172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06562"/>
          </a:xfrm>
        </p:spPr>
        <p:txBody>
          <a:bodyPr>
            <a:normAutofit/>
          </a:bodyPr>
          <a:lstStyle/>
          <a:p>
            <a:r>
              <a:rPr lang="en-US" dirty="0" smtClean="0">
                <a:solidFill>
                  <a:srgbClr val="002060"/>
                </a:solidFill>
                <a:effectLst/>
                <a:latin typeface="Adobe Caslon Pro Bold" pitchFamily="18" charset="0"/>
              </a:rPr>
              <a:t>Achievement in Mathematics Cognitive Domain Areas</a:t>
            </a:r>
            <a:endParaRPr lang="en-US" dirty="0">
              <a:solidFill>
                <a:srgbClr val="002060"/>
              </a:solidFill>
              <a:effectLst/>
              <a:latin typeface="Adobe Caslon Pro Bold"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173340498"/>
              </p:ext>
            </p:extLst>
          </p:nvPr>
        </p:nvGraphicFramePr>
        <p:xfrm>
          <a:off x="1617662" y="2400300"/>
          <a:ext cx="6611938" cy="1112838"/>
        </p:xfrm>
        <a:graphic>
          <a:graphicData uri="http://schemas.openxmlformats.org/drawingml/2006/table">
            <a:tbl>
              <a:tblPr firstRow="1" bandRow="1">
                <a:tableStyleId>{5C22544A-7EE6-4342-B048-85BDC9FD1C3A}</a:tableStyleId>
              </a:tblPr>
              <a:tblGrid>
                <a:gridCol w="995271"/>
                <a:gridCol w="1728205"/>
                <a:gridCol w="1984368"/>
                <a:gridCol w="1904094"/>
              </a:tblGrid>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Year</a:t>
                      </a:r>
                    </a:p>
                  </a:txBody>
                  <a:tcPr marL="91441" marR="91441" marT="45748" marB="45748"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Knowing</a:t>
                      </a:r>
                    </a:p>
                  </a:txBody>
                  <a:tcPr marL="91441" marR="91441" marT="45733" marB="4573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Applying</a:t>
                      </a:r>
                    </a:p>
                  </a:txBody>
                  <a:tcPr marL="91441" marR="91441" marT="45733" marB="4573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Reasoning</a:t>
                      </a:r>
                    </a:p>
                  </a:txBody>
                  <a:tcPr marL="91441" marR="91441" marT="45733" marB="45733" horzOverflow="overflow">
                    <a:solidFill>
                      <a:srgbClr val="92D050"/>
                    </a:solidFill>
                  </a:tcPr>
                </a:tc>
              </a:tr>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41" marR="91441" marT="45748" marB="4574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619</a:t>
                      </a:r>
                    </a:p>
                  </a:txBody>
                  <a:tcPr marL="91441" marR="91441" marT="45733" marB="4573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597</a:t>
                      </a:r>
                    </a:p>
                  </a:txBody>
                  <a:tcPr marL="91441" marR="91441" marT="45733" marB="4573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589</a:t>
                      </a:r>
                    </a:p>
                  </a:txBody>
                  <a:tcPr marL="91441" marR="91441" marT="45733" marB="45733" horzOverflow="overflow"/>
                </a:tc>
              </a:tr>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41" marR="91441" marT="45748" marB="4574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622</a:t>
                      </a:r>
                    </a:p>
                  </a:txBody>
                  <a:tcPr marL="91441" marR="91441" marT="45733" marB="4573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606</a:t>
                      </a:r>
                    </a:p>
                  </a:txBody>
                  <a:tcPr marL="91441" marR="91441" marT="45733" marB="4573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596</a:t>
                      </a:r>
                    </a:p>
                  </a:txBody>
                  <a:tcPr marL="91441" marR="91441" marT="45733" marB="45733" horzOverflow="overflow"/>
                </a:tc>
              </a:tr>
            </a:tbl>
          </a:graphicData>
        </a:graphic>
      </p:graphicFrame>
      <p:sp>
        <p:nvSpPr>
          <p:cNvPr id="16" name="Rectangle 2"/>
          <p:cNvSpPr>
            <a:spLocks noChangeArrowheads="1"/>
          </p:cNvSpPr>
          <p:nvPr/>
        </p:nvSpPr>
        <p:spPr bwMode="auto">
          <a:xfrm>
            <a:off x="1441450" y="1905000"/>
            <a:ext cx="15319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143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Aft>
                <a:spcPct val="0"/>
              </a:spcAft>
              <a:buClr>
                <a:srgbClr val="A9A57C"/>
              </a:buClr>
              <a:buSzTx/>
              <a:buFontTx/>
              <a:buNone/>
            </a:pPr>
            <a:r>
              <a:rPr kumimoji="0" lang="en-US" altLang="en-US" sz="2400" b="1" dirty="0">
                <a:solidFill>
                  <a:srgbClr val="000099"/>
                </a:solidFill>
                <a:latin typeface="Calibri" pitchFamily="34" charset="0"/>
              </a:rPr>
              <a:t>Primary 4</a:t>
            </a:r>
          </a:p>
        </p:txBody>
      </p:sp>
      <p:sp>
        <p:nvSpPr>
          <p:cNvPr id="17" name="Rectangle 9"/>
          <p:cNvSpPr>
            <a:spLocks noChangeArrowheads="1"/>
          </p:cNvSpPr>
          <p:nvPr/>
        </p:nvSpPr>
        <p:spPr bwMode="auto">
          <a:xfrm>
            <a:off x="1441450" y="3962400"/>
            <a:ext cx="1857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143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Aft>
                <a:spcPct val="0"/>
              </a:spcAft>
              <a:buClr>
                <a:srgbClr val="A9A57C"/>
              </a:buClr>
              <a:buSzTx/>
              <a:buFontTx/>
              <a:buNone/>
            </a:pPr>
            <a:r>
              <a:rPr kumimoji="0" lang="en-US" altLang="en-US" sz="2400" b="1" dirty="0">
                <a:solidFill>
                  <a:srgbClr val="000099"/>
                </a:solidFill>
                <a:latin typeface="Calibri" pitchFamily="34" charset="0"/>
              </a:rPr>
              <a:t>Secondary 2</a:t>
            </a:r>
          </a:p>
        </p:txBody>
      </p:sp>
      <p:graphicFrame>
        <p:nvGraphicFramePr>
          <p:cNvPr id="18" name="Table 17"/>
          <p:cNvGraphicFramePr>
            <a:graphicFrameLocks noGrp="1"/>
          </p:cNvGraphicFramePr>
          <p:nvPr>
            <p:extLst>
              <p:ext uri="{D42A27DB-BD31-4B8C-83A1-F6EECF244321}">
                <p14:modId xmlns:p14="http://schemas.microsoft.com/office/powerpoint/2010/main" xmlns="" val="2163720025"/>
              </p:ext>
            </p:extLst>
          </p:nvPr>
        </p:nvGraphicFramePr>
        <p:xfrm>
          <a:off x="1617662" y="4464050"/>
          <a:ext cx="6611938" cy="1112838"/>
        </p:xfrm>
        <a:graphic>
          <a:graphicData uri="http://schemas.openxmlformats.org/drawingml/2006/table">
            <a:tbl>
              <a:tblPr firstRow="1" bandRow="1">
                <a:tableStyleId>{5C22544A-7EE6-4342-B048-85BDC9FD1C3A}</a:tableStyleId>
              </a:tblPr>
              <a:tblGrid>
                <a:gridCol w="995271"/>
                <a:gridCol w="1728205"/>
                <a:gridCol w="1984368"/>
                <a:gridCol w="1904094"/>
              </a:tblGrid>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Year</a:t>
                      </a:r>
                    </a:p>
                  </a:txBody>
                  <a:tcPr marL="91441" marR="91441" marT="45748" marB="45748"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Knowing</a:t>
                      </a:r>
                    </a:p>
                  </a:txBody>
                  <a:tcPr marL="91441" marR="91441" marT="45733" marB="4573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Applying</a:t>
                      </a:r>
                    </a:p>
                  </a:txBody>
                  <a:tcPr marL="91441" marR="91441" marT="45733" marB="4573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Reasoning</a:t>
                      </a:r>
                    </a:p>
                  </a:txBody>
                  <a:tcPr marL="91441" marR="91441" marT="45733" marB="45733" horzOverflow="overflow">
                    <a:solidFill>
                      <a:srgbClr val="92D050"/>
                    </a:solidFill>
                  </a:tcPr>
                </a:tc>
              </a:tr>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41" marR="91441" marT="45748" marB="4574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591</a:t>
                      </a:r>
                    </a:p>
                  </a:txBody>
                  <a:tcPr marL="91441" marR="91441" marT="45733" marB="4573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587</a:t>
                      </a:r>
                    </a:p>
                  </a:txBody>
                  <a:tcPr marL="91441" marR="91441" marT="45733" marB="4573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580</a:t>
                      </a:r>
                    </a:p>
                  </a:txBody>
                  <a:tcPr marL="91441" marR="91441" marT="45733" marB="45733" horzOverflow="overflow"/>
                </a:tc>
              </a:tr>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41" marR="91441" marT="45748" marB="4574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583</a:t>
                      </a:r>
                    </a:p>
                  </a:txBody>
                  <a:tcPr marL="91441" marR="91441" marT="45733" marB="4573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572</a:t>
                      </a:r>
                    </a:p>
                  </a:txBody>
                  <a:tcPr marL="91441" marR="91441" marT="45733" marB="4573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HK"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a:t>
                      </a: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67</a:t>
                      </a:r>
                    </a:p>
                  </a:txBody>
                  <a:tcPr marL="91441" marR="91441" marT="45733" marB="45733" horzOverflow="overflow"/>
                </a:tc>
              </a:tr>
            </a:tbl>
          </a:graphicData>
        </a:graphic>
      </p:graphicFrame>
    </p:spTree>
    <p:extLst>
      <p:ext uri="{BB962C8B-B14F-4D97-AF65-F5344CB8AC3E}">
        <p14:creationId xmlns:p14="http://schemas.microsoft.com/office/powerpoint/2010/main" xmlns="" val="1924574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06562"/>
          </a:xfrm>
        </p:spPr>
        <p:txBody>
          <a:bodyPr>
            <a:normAutofit/>
          </a:bodyPr>
          <a:lstStyle/>
          <a:p>
            <a:r>
              <a:rPr lang="en-US" dirty="0" smtClean="0">
                <a:solidFill>
                  <a:srgbClr val="002060"/>
                </a:solidFill>
                <a:effectLst/>
                <a:latin typeface="Adobe Caslon Pro Bold" pitchFamily="18" charset="0"/>
              </a:rPr>
              <a:t>International Benchmarks of Mathematics Achievement</a:t>
            </a:r>
            <a:endParaRPr lang="en-US" dirty="0">
              <a:solidFill>
                <a:srgbClr val="002060"/>
              </a:solidFill>
              <a:effectLst/>
              <a:latin typeface="Adobe Caslon Pro Bold" pitchFamily="18" charset="0"/>
            </a:endParaRPr>
          </a:p>
        </p:txBody>
      </p:sp>
      <p:sp>
        <p:nvSpPr>
          <p:cNvPr id="3" name="Content Placeholder 2"/>
          <p:cNvSpPr>
            <a:spLocks noGrp="1"/>
          </p:cNvSpPr>
          <p:nvPr>
            <p:ph idx="1"/>
          </p:nvPr>
        </p:nvSpPr>
        <p:spPr>
          <a:xfrm>
            <a:off x="1435608" y="1752600"/>
            <a:ext cx="7498080" cy="4876800"/>
          </a:xfrm>
        </p:spPr>
        <p:txBody>
          <a:bodyPr>
            <a:noAutofit/>
          </a:bodyPr>
          <a:lstStyle/>
          <a:p>
            <a:pPr fontAlgn="auto">
              <a:spcAft>
                <a:spcPts val="0"/>
              </a:spcAft>
              <a:buClr>
                <a:srgbClr val="A9A57C"/>
              </a:buClr>
              <a:defRPr/>
            </a:pPr>
            <a:r>
              <a:rPr lang="en-US" sz="2400" b="1" dirty="0">
                <a:solidFill>
                  <a:srgbClr val="008000"/>
                </a:solidFill>
                <a:latin typeface="Calibri" panose="020F0502020204030204" pitchFamily="34" charset="0"/>
                <a:ea typeface="新細明體" pitchFamily="18" charset="-120"/>
              </a:rPr>
              <a:t>Four levels </a:t>
            </a:r>
          </a:p>
          <a:p>
            <a:pPr marL="114300" indent="0" fontAlgn="auto">
              <a:spcAft>
                <a:spcPts val="0"/>
              </a:spcAft>
              <a:buClr>
                <a:srgbClr val="A9A57C"/>
              </a:buClr>
              <a:buFont typeface="Arial" pitchFamily="34" charset="0"/>
              <a:buNone/>
              <a:defRPr/>
            </a:pPr>
            <a:r>
              <a:rPr lang="en-US" sz="2400" b="1" dirty="0">
                <a:solidFill>
                  <a:srgbClr val="000099"/>
                </a:solidFill>
                <a:latin typeface="Calibri" panose="020F0502020204030204" pitchFamily="34" charset="0"/>
                <a:ea typeface="新細明體" pitchFamily="18" charset="-120"/>
              </a:rPr>
              <a:t>	</a:t>
            </a:r>
            <a:r>
              <a:rPr lang="en-US" sz="2400" b="1" dirty="0">
                <a:solidFill>
                  <a:schemeClr val="tx1">
                    <a:lumMod val="65000"/>
                    <a:lumOff val="35000"/>
                  </a:schemeClr>
                </a:solidFill>
                <a:latin typeface="Calibri" panose="020F0502020204030204" pitchFamily="34" charset="0"/>
                <a:ea typeface="新細明體" pitchFamily="18" charset="-120"/>
              </a:rPr>
              <a:t>Advanced (625)</a:t>
            </a:r>
          </a:p>
          <a:p>
            <a:pPr marL="114300" indent="0" fontAlgn="auto">
              <a:spcAft>
                <a:spcPts val="0"/>
              </a:spcAft>
              <a:buClr>
                <a:srgbClr val="A9A57C"/>
              </a:buClr>
              <a:buFont typeface="Arial" pitchFamily="34" charset="0"/>
              <a:buNone/>
              <a:defRPr/>
            </a:pPr>
            <a:r>
              <a:rPr lang="en-US" sz="2400" b="1" dirty="0">
                <a:solidFill>
                  <a:schemeClr val="tx1">
                    <a:lumMod val="65000"/>
                    <a:lumOff val="35000"/>
                  </a:schemeClr>
                </a:solidFill>
                <a:latin typeface="Calibri" panose="020F0502020204030204" pitchFamily="34" charset="0"/>
                <a:ea typeface="新細明體" pitchFamily="18" charset="-120"/>
              </a:rPr>
              <a:t>	High (550)</a:t>
            </a:r>
          </a:p>
          <a:p>
            <a:pPr marL="114300" indent="0" fontAlgn="auto">
              <a:spcAft>
                <a:spcPts val="0"/>
              </a:spcAft>
              <a:buClr>
                <a:srgbClr val="A9A57C"/>
              </a:buClr>
              <a:buFont typeface="Arial" pitchFamily="34" charset="0"/>
              <a:buNone/>
              <a:defRPr/>
            </a:pPr>
            <a:r>
              <a:rPr lang="en-US" sz="2400" b="1" dirty="0">
                <a:solidFill>
                  <a:schemeClr val="tx1">
                    <a:lumMod val="65000"/>
                    <a:lumOff val="35000"/>
                  </a:schemeClr>
                </a:solidFill>
                <a:latin typeface="Calibri" panose="020F0502020204030204" pitchFamily="34" charset="0"/>
                <a:ea typeface="新細明體" pitchFamily="18" charset="-120"/>
              </a:rPr>
              <a:t>	Intermediate (475)</a:t>
            </a:r>
          </a:p>
          <a:p>
            <a:pPr marL="114300" indent="0" fontAlgn="auto">
              <a:spcAft>
                <a:spcPts val="0"/>
              </a:spcAft>
              <a:buClr>
                <a:srgbClr val="A9A57C"/>
              </a:buClr>
              <a:buFont typeface="Arial" pitchFamily="34" charset="0"/>
              <a:buNone/>
              <a:defRPr/>
            </a:pPr>
            <a:r>
              <a:rPr lang="en-US" sz="2400" b="1" dirty="0">
                <a:solidFill>
                  <a:schemeClr val="tx1">
                    <a:lumMod val="65000"/>
                    <a:lumOff val="35000"/>
                  </a:schemeClr>
                </a:solidFill>
                <a:latin typeface="Calibri" panose="020F0502020204030204" pitchFamily="34" charset="0"/>
                <a:ea typeface="新細明體" pitchFamily="18" charset="-120"/>
              </a:rPr>
              <a:t>	Low (400)</a:t>
            </a:r>
          </a:p>
          <a:p>
            <a:pPr fontAlgn="auto">
              <a:spcAft>
                <a:spcPts val="0"/>
              </a:spcAft>
              <a:buClr>
                <a:srgbClr val="A9A57C"/>
              </a:buClr>
              <a:defRPr/>
            </a:pPr>
            <a:r>
              <a:rPr lang="en-US" sz="2400" b="1" dirty="0">
                <a:solidFill>
                  <a:srgbClr val="993366"/>
                </a:solidFill>
                <a:latin typeface="Calibri" panose="020F0502020204030204" pitchFamily="34" charset="0"/>
                <a:ea typeface="新細明體" pitchFamily="18" charset="-120"/>
              </a:rPr>
              <a:t>Students at each international benchmark should be able to answer the questions belong to the corresponding benchmark correctly </a:t>
            </a:r>
          </a:p>
          <a:p>
            <a:pPr fontAlgn="auto">
              <a:spcAft>
                <a:spcPts val="0"/>
              </a:spcAft>
              <a:buClr>
                <a:srgbClr val="A9A57C"/>
              </a:buClr>
              <a:defRPr/>
            </a:pPr>
            <a:r>
              <a:rPr lang="en-US" sz="2400" b="1" dirty="0">
                <a:solidFill>
                  <a:srgbClr val="008000"/>
                </a:solidFill>
                <a:latin typeface="Calibri" panose="020F0502020204030204" pitchFamily="34" charset="0"/>
                <a:ea typeface="新細明體" pitchFamily="18" charset="-120"/>
              </a:rPr>
              <a:t>Students achieving higher benchmark can better apply their understanding and awareness in solving more complex problems than those at lower benchmark</a:t>
            </a:r>
          </a:p>
          <a:p>
            <a:pPr>
              <a:spcAft>
                <a:spcPct val="0"/>
              </a:spcAft>
              <a:buSzTx/>
              <a:buFont typeface="Arial" charset="0"/>
              <a:buChar char="•"/>
            </a:pPr>
            <a:endParaRPr lang="en-US" altLang="zh-TW" sz="2400" b="1" dirty="0">
              <a:solidFill>
                <a:srgbClr val="008000"/>
              </a:solidFill>
              <a:latin typeface="Calibri" pitchFamily="34" charset="0"/>
            </a:endParaRPr>
          </a:p>
          <a:p>
            <a:pPr>
              <a:spcAft>
                <a:spcPct val="0"/>
              </a:spcAft>
              <a:buSzTx/>
              <a:buFont typeface="Arial" charset="0"/>
              <a:buChar char="•"/>
            </a:pPr>
            <a:endParaRPr lang="en-US" altLang="zh-TW" sz="2400" b="1" dirty="0">
              <a:solidFill>
                <a:srgbClr val="993366"/>
              </a:solidFill>
              <a:latin typeface="Calibri" pitchFamily="34" charset="0"/>
            </a:endParaRPr>
          </a:p>
          <a:p>
            <a:endParaRPr lang="en-US" sz="2400" b="1" dirty="0">
              <a:solidFill>
                <a:srgbClr val="008000"/>
              </a:solidFill>
              <a:latin typeface="Calibri" panose="020F0502020204030204" pitchFamily="34" charset="0"/>
            </a:endParaRPr>
          </a:p>
        </p:txBody>
      </p:sp>
    </p:spTree>
    <p:extLst>
      <p:ext uri="{BB962C8B-B14F-4D97-AF65-F5344CB8AC3E}">
        <p14:creationId xmlns:p14="http://schemas.microsoft.com/office/powerpoint/2010/main" xmlns="" val="231624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316162"/>
          </a:xfrm>
        </p:spPr>
        <p:txBody>
          <a:bodyPr>
            <a:noAutofit/>
          </a:bodyPr>
          <a:lstStyle/>
          <a:p>
            <a:pPr>
              <a:lnSpc>
                <a:spcPts val="4800"/>
              </a:lnSpc>
            </a:pPr>
            <a:r>
              <a:rPr lang="en-US" altLang="zh-HK" b="1" dirty="0" smtClean="0">
                <a:solidFill>
                  <a:srgbClr val="002060"/>
                </a:solidFill>
                <a:effectLst/>
                <a:latin typeface="Adobe Caslon Pro Bold" pitchFamily="18" charset="0"/>
              </a:rPr>
              <a:t>International Benchmarks </a:t>
            </a:r>
            <a:br>
              <a:rPr lang="en-US" altLang="zh-HK" b="1" dirty="0" smtClean="0">
                <a:solidFill>
                  <a:srgbClr val="002060"/>
                </a:solidFill>
                <a:effectLst/>
                <a:latin typeface="Adobe Caslon Pro Bold" pitchFamily="18" charset="0"/>
              </a:rPr>
            </a:br>
            <a:r>
              <a:rPr lang="en-US" altLang="zh-HK" b="1" dirty="0" smtClean="0">
                <a:solidFill>
                  <a:srgbClr val="002060"/>
                </a:solidFill>
                <a:effectLst/>
                <a:latin typeface="Adobe Caslon Pro Bold" pitchFamily="18" charset="0"/>
              </a:rPr>
              <a:t>of Mathematics Achievement in 2011</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5" name="TextBox 19"/>
          <p:cNvSpPr txBox="1">
            <a:spLocks noChangeArrowheads="1"/>
          </p:cNvSpPr>
          <p:nvPr/>
        </p:nvSpPr>
        <p:spPr bwMode="auto">
          <a:xfrm>
            <a:off x="1143000" y="6588744"/>
            <a:ext cx="6248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zh-CN" altLang="en-US" sz="1400" b="1" dirty="0">
                <a:solidFill>
                  <a:srgbClr val="008000"/>
                </a:solidFill>
              </a:rPr>
              <a:t>*</a:t>
            </a:r>
            <a:r>
              <a:rPr lang="en-US" altLang="zh-CN" sz="1400" b="1" dirty="0">
                <a:solidFill>
                  <a:srgbClr val="008000"/>
                </a:solidFill>
              </a:rPr>
              <a:t>First </a:t>
            </a:r>
            <a:r>
              <a:rPr lang="en-US" altLang="zh-CN" sz="1400" b="1" dirty="0" smtClean="0">
                <a:solidFill>
                  <a:srgbClr val="008000"/>
                </a:solidFill>
              </a:rPr>
              <a:t>20 </a:t>
            </a:r>
            <a:r>
              <a:rPr lang="en-US" altLang="zh-CN" sz="1400" b="1" dirty="0">
                <a:solidFill>
                  <a:srgbClr val="008000"/>
                </a:solidFill>
              </a:rPr>
              <a:t>countries</a:t>
            </a:r>
          </a:p>
        </p:txBody>
      </p:sp>
      <p:sp>
        <p:nvSpPr>
          <p:cNvPr id="14" name="TextBox 13"/>
          <p:cNvSpPr txBox="1"/>
          <p:nvPr/>
        </p:nvSpPr>
        <p:spPr>
          <a:xfrm>
            <a:off x="7239000" y="115888"/>
            <a:ext cx="1584325" cy="461962"/>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Primary 4</a:t>
            </a:r>
            <a:endParaRPr lang="zh-HK" altLang="en-US" sz="2400" b="1" dirty="0">
              <a:solidFill>
                <a:schemeClr val="bg1"/>
              </a:solidFill>
              <a:latin typeface="+mj-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 y="2209800"/>
            <a:ext cx="8594725" cy="40626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Rectangle 11"/>
          <p:cNvSpPr>
            <a:spLocks noChangeArrowheads="1"/>
          </p:cNvSpPr>
          <p:nvPr/>
        </p:nvSpPr>
        <p:spPr bwMode="auto">
          <a:xfrm>
            <a:off x="323849" y="3276600"/>
            <a:ext cx="8785225" cy="179387"/>
          </a:xfrm>
          <a:prstGeom prst="rect">
            <a:avLst/>
          </a:prstGeom>
          <a:noFill/>
          <a:ln w="19050"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endParaRPr lang="en-GB" altLang="en-US" b="1" dirty="0">
              <a:latin typeface="Arial"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099" y="6400800"/>
            <a:ext cx="8594725" cy="1698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56244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316162"/>
          </a:xfrm>
        </p:spPr>
        <p:txBody>
          <a:bodyPr>
            <a:noAutofit/>
          </a:bodyPr>
          <a:lstStyle/>
          <a:p>
            <a:pPr>
              <a:lnSpc>
                <a:spcPts val="4800"/>
              </a:lnSpc>
            </a:pPr>
            <a:r>
              <a:rPr lang="en-US" altLang="zh-HK" b="1" dirty="0" smtClean="0">
                <a:solidFill>
                  <a:srgbClr val="002060"/>
                </a:solidFill>
                <a:effectLst/>
                <a:latin typeface="Adobe Caslon Pro Bold" pitchFamily="18" charset="0"/>
              </a:rPr>
              <a:t>International Benchmark </a:t>
            </a:r>
            <a:br>
              <a:rPr lang="en-US" altLang="zh-HK" b="1" dirty="0" smtClean="0">
                <a:solidFill>
                  <a:srgbClr val="002060"/>
                </a:solidFill>
                <a:effectLst/>
                <a:latin typeface="Adobe Caslon Pro Bold" pitchFamily="18" charset="0"/>
              </a:rPr>
            </a:br>
            <a:r>
              <a:rPr lang="en-US" altLang="zh-HK" b="1" dirty="0" smtClean="0">
                <a:solidFill>
                  <a:srgbClr val="002060"/>
                </a:solidFill>
                <a:effectLst/>
                <a:latin typeface="Adobe Caslon Pro Bold" pitchFamily="18" charset="0"/>
              </a:rPr>
              <a:t>of Mathematics Achievement in 2011</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5" name="TextBox 19"/>
          <p:cNvSpPr txBox="1">
            <a:spLocks noChangeArrowheads="1"/>
          </p:cNvSpPr>
          <p:nvPr/>
        </p:nvSpPr>
        <p:spPr bwMode="auto">
          <a:xfrm>
            <a:off x="1143000" y="6588744"/>
            <a:ext cx="6248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zh-CN" altLang="en-US" sz="1400" b="1" dirty="0">
                <a:solidFill>
                  <a:srgbClr val="008000"/>
                </a:solidFill>
              </a:rPr>
              <a:t>*</a:t>
            </a:r>
            <a:r>
              <a:rPr lang="en-US" altLang="zh-CN" sz="1400" b="1" dirty="0">
                <a:solidFill>
                  <a:srgbClr val="008000"/>
                </a:solidFill>
              </a:rPr>
              <a:t>First </a:t>
            </a:r>
            <a:r>
              <a:rPr lang="en-US" altLang="zh-CN" sz="1400" b="1" dirty="0" smtClean="0">
                <a:solidFill>
                  <a:srgbClr val="008000"/>
                </a:solidFill>
              </a:rPr>
              <a:t>20 </a:t>
            </a:r>
            <a:r>
              <a:rPr lang="en-US" altLang="zh-CN" sz="1400" b="1" dirty="0">
                <a:solidFill>
                  <a:srgbClr val="008000"/>
                </a:solidFill>
              </a:rPr>
              <a:t>countries</a:t>
            </a:r>
          </a:p>
        </p:txBody>
      </p:sp>
      <p:sp>
        <p:nvSpPr>
          <p:cNvPr id="14" name="TextBox 13"/>
          <p:cNvSpPr txBox="1"/>
          <p:nvPr/>
        </p:nvSpPr>
        <p:spPr>
          <a:xfrm>
            <a:off x="7239000" y="115888"/>
            <a:ext cx="1958741" cy="461665"/>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Secondary 2</a:t>
            </a:r>
            <a:endParaRPr lang="zh-HK" altLang="en-US" sz="2400" b="1" dirty="0">
              <a:solidFill>
                <a:schemeClr val="bg1"/>
              </a:solidFill>
              <a:latin typeface="+mj-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211001"/>
            <a:ext cx="8534400" cy="40806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11"/>
          <p:cNvSpPr>
            <a:spLocks noChangeArrowheads="1"/>
          </p:cNvSpPr>
          <p:nvPr/>
        </p:nvSpPr>
        <p:spPr bwMode="auto">
          <a:xfrm>
            <a:off x="323849" y="3429000"/>
            <a:ext cx="8785225" cy="179387"/>
          </a:xfrm>
          <a:prstGeom prst="rect">
            <a:avLst/>
          </a:prstGeom>
          <a:noFill/>
          <a:ln w="19050"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endParaRPr lang="en-GB" altLang="en-US" b="1" dirty="0">
              <a:latin typeface="Arial"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6419846"/>
            <a:ext cx="8534400" cy="1569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99647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316162"/>
          </a:xfrm>
        </p:spPr>
        <p:txBody>
          <a:bodyPr>
            <a:noAutofit/>
          </a:bodyPr>
          <a:lstStyle/>
          <a:p>
            <a:r>
              <a:rPr lang="en-US" altLang="zh-HK" b="1" dirty="0" smtClean="0">
                <a:solidFill>
                  <a:srgbClr val="002060"/>
                </a:solidFill>
                <a:effectLst/>
                <a:latin typeface="Adobe Caslon Pro Bold" pitchFamily="18" charset="0"/>
              </a:rPr>
              <a:t>Trends in Percentages</a:t>
            </a:r>
            <a:br>
              <a:rPr lang="en-US" altLang="zh-HK" b="1" dirty="0" smtClean="0">
                <a:solidFill>
                  <a:srgbClr val="002060"/>
                </a:solidFill>
                <a:effectLst/>
                <a:latin typeface="Adobe Caslon Pro Bold" pitchFamily="18" charset="0"/>
              </a:rPr>
            </a:br>
            <a:r>
              <a:rPr lang="en-US" altLang="zh-HK" b="1" dirty="0" smtClean="0">
                <a:solidFill>
                  <a:srgbClr val="002060"/>
                </a:solidFill>
                <a:effectLst/>
                <a:latin typeface="Adobe Caslon Pro Bold" pitchFamily="18" charset="0"/>
              </a:rPr>
              <a:t>of Students Reaching the Advanced Benchmark</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14" name="TextBox 13"/>
          <p:cNvSpPr txBox="1"/>
          <p:nvPr/>
        </p:nvSpPr>
        <p:spPr>
          <a:xfrm>
            <a:off x="7239000" y="115888"/>
            <a:ext cx="1625317" cy="461665"/>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Primary 4</a:t>
            </a:r>
            <a:endParaRPr lang="zh-HK" altLang="en-US" sz="2400" b="1" dirty="0">
              <a:solidFill>
                <a:schemeClr val="bg1"/>
              </a:solidFill>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xmlns="" val="2201346241"/>
              </p:ext>
            </p:extLst>
          </p:nvPr>
        </p:nvGraphicFramePr>
        <p:xfrm>
          <a:off x="1155699" y="2632075"/>
          <a:ext cx="7835901" cy="1854200"/>
        </p:xfrm>
        <a:graphic>
          <a:graphicData uri="http://schemas.openxmlformats.org/drawingml/2006/table">
            <a:tbl>
              <a:tblPr firstRow="1" bandRow="1">
                <a:tableStyleId>{5C22544A-7EE6-4342-B048-85BDC9FD1C3A}</a:tableStyleId>
              </a:tblPr>
              <a:tblGrid>
                <a:gridCol w="923241"/>
                <a:gridCol w="1800172"/>
                <a:gridCol w="1728165"/>
                <a:gridCol w="1800172"/>
                <a:gridCol w="1584151"/>
              </a:tblGrid>
              <a:tr h="37084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Year</a:t>
                      </a:r>
                    </a:p>
                  </a:txBody>
                  <a:tcPr marL="91439" marR="91439" marT="45735" marB="45735"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Advanced</a:t>
                      </a:r>
                    </a:p>
                  </a:txBody>
                  <a:tcPr marL="91439" marR="91439" marT="45713" marB="4571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High</a:t>
                      </a:r>
                    </a:p>
                  </a:txBody>
                  <a:tcPr marL="91439" marR="91439" marT="45713" marB="4571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Intermediate</a:t>
                      </a:r>
                    </a:p>
                  </a:txBody>
                  <a:tcPr marL="91439" marR="91439" marT="45713" marB="4571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Low</a:t>
                      </a:r>
                    </a:p>
                  </a:txBody>
                  <a:tcPr marL="91439" marR="91439" marT="45713" marB="45713" horzOverflow="overflow">
                    <a:solidFill>
                      <a:srgbClr val="92D050"/>
                    </a:solidFill>
                  </a:tcPr>
                </a:tc>
              </a:tr>
              <a:tr h="37084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39" marR="91439"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37%</a:t>
                      </a:r>
                    </a:p>
                  </a:txBody>
                  <a:tcPr marL="91439" marR="91439"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80%</a:t>
                      </a:r>
                    </a:p>
                  </a:txBody>
                  <a:tcPr marL="91439" marR="91439"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96%</a:t>
                      </a:r>
                    </a:p>
                  </a:txBody>
                  <a:tcPr marL="91439" marR="91439"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99%</a:t>
                      </a:r>
                    </a:p>
                  </a:txBody>
                  <a:tcPr marL="91439" marR="91439" marT="45713" marB="45713" horzOverflow="overflow"/>
                </a:tc>
              </a:tr>
              <a:tr h="37084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39" marR="91439"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40%</a:t>
                      </a:r>
                    </a:p>
                  </a:txBody>
                  <a:tcPr marL="91439" marR="91439"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81%</a:t>
                      </a:r>
                    </a:p>
                  </a:txBody>
                  <a:tcPr marL="91439" marR="91439"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97%</a:t>
                      </a:r>
                    </a:p>
                  </a:txBody>
                  <a:tcPr marL="91439" marR="91439"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100%</a:t>
                      </a:r>
                    </a:p>
                  </a:txBody>
                  <a:tcPr marL="91439" marR="91439" marT="45713" marB="45713" horzOverflow="overflow"/>
                </a:tc>
              </a:tr>
              <a:tr h="37084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2003</a:t>
                      </a:r>
                    </a:p>
                  </a:txBody>
                  <a:tcPr marL="91439" marR="91439"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22%^</a:t>
                      </a:r>
                    </a:p>
                  </a:txBody>
                  <a:tcPr marL="91439" marR="91439"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67%^</a:t>
                      </a:r>
                    </a:p>
                  </a:txBody>
                  <a:tcPr marL="91439" marR="91439"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94%^</a:t>
                      </a:r>
                    </a:p>
                  </a:txBody>
                  <a:tcPr marL="91439" marR="91439"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99%</a:t>
                      </a:r>
                    </a:p>
                  </a:txBody>
                  <a:tcPr marL="91439" marR="91439" marT="45713" marB="45713" horzOverflow="overflow"/>
                </a:tc>
              </a:tr>
              <a:tr h="37084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1995</a:t>
                      </a:r>
                    </a:p>
                  </a:txBody>
                  <a:tcPr marL="91439" marR="91439"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17%^</a:t>
                      </a:r>
                    </a:p>
                  </a:txBody>
                  <a:tcPr marL="91439" marR="91439"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56%^</a:t>
                      </a:r>
                    </a:p>
                  </a:txBody>
                  <a:tcPr marL="91439" marR="91439"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87%^</a:t>
                      </a:r>
                    </a:p>
                  </a:txBody>
                  <a:tcPr marL="91439" marR="91439"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97%^</a:t>
                      </a:r>
                    </a:p>
                  </a:txBody>
                  <a:tcPr marL="91439" marR="91439" marT="45713" marB="45713" horzOverflow="overflow"/>
                </a:tc>
              </a:tr>
            </a:tbl>
          </a:graphicData>
        </a:graphic>
      </p:graphicFrame>
      <p:sp>
        <p:nvSpPr>
          <p:cNvPr id="10" name="Text Box 34"/>
          <p:cNvSpPr txBox="1">
            <a:spLocks noChangeArrowheads="1"/>
          </p:cNvSpPr>
          <p:nvPr/>
        </p:nvSpPr>
        <p:spPr bwMode="auto">
          <a:xfrm>
            <a:off x="1155699" y="4648200"/>
            <a:ext cx="73437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spcBef>
                <a:spcPct val="50000"/>
              </a:spcBef>
            </a:pPr>
            <a:r>
              <a:rPr lang="en-US" altLang="zh-TW" sz="1400" b="1" dirty="0">
                <a:solidFill>
                  <a:srgbClr val="000099"/>
                </a:solidFill>
                <a:latin typeface="Calibri" pitchFamily="34" charset="0"/>
              </a:rPr>
              <a:t>^ 2011 average significantly higher</a:t>
            </a:r>
            <a:r>
              <a:rPr lang="en-US" altLang="zh-TW" sz="1400" b="1" dirty="0">
                <a:solidFill>
                  <a:srgbClr val="FFCC00"/>
                </a:solidFill>
                <a:latin typeface="Calibri" pitchFamily="34" charset="0"/>
              </a:rPr>
              <a:t>	</a:t>
            </a:r>
            <a:endParaRPr lang="en-US" altLang="zh-TW" sz="1400" b="1" dirty="0">
              <a:solidFill>
                <a:srgbClr val="990000"/>
              </a:solidFill>
              <a:latin typeface="Calibri" pitchFamily="34" charset="0"/>
            </a:endParaRPr>
          </a:p>
        </p:txBody>
      </p:sp>
    </p:spTree>
    <p:extLst>
      <p:ext uri="{BB962C8B-B14F-4D97-AF65-F5344CB8AC3E}">
        <p14:creationId xmlns:p14="http://schemas.microsoft.com/office/powerpoint/2010/main" xmlns="" val="1716692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316162"/>
          </a:xfrm>
        </p:spPr>
        <p:txBody>
          <a:bodyPr>
            <a:noAutofit/>
          </a:bodyPr>
          <a:lstStyle/>
          <a:p>
            <a:r>
              <a:rPr lang="en-US" altLang="zh-HK" b="1" dirty="0" smtClean="0">
                <a:solidFill>
                  <a:srgbClr val="002060"/>
                </a:solidFill>
                <a:effectLst/>
                <a:latin typeface="Adobe Caslon Pro Bold" pitchFamily="18" charset="0"/>
              </a:rPr>
              <a:t>Trends in Percentages</a:t>
            </a:r>
            <a:br>
              <a:rPr lang="en-US" altLang="zh-HK" b="1" dirty="0" smtClean="0">
                <a:solidFill>
                  <a:srgbClr val="002060"/>
                </a:solidFill>
                <a:effectLst/>
                <a:latin typeface="Adobe Caslon Pro Bold" pitchFamily="18" charset="0"/>
              </a:rPr>
            </a:br>
            <a:r>
              <a:rPr lang="en-US" altLang="zh-HK" b="1" dirty="0" smtClean="0">
                <a:solidFill>
                  <a:srgbClr val="002060"/>
                </a:solidFill>
                <a:effectLst/>
                <a:latin typeface="Adobe Caslon Pro Bold" pitchFamily="18" charset="0"/>
              </a:rPr>
              <a:t>of Students Reaching the Advanced Benchmark</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14" name="TextBox 13"/>
          <p:cNvSpPr txBox="1"/>
          <p:nvPr/>
        </p:nvSpPr>
        <p:spPr>
          <a:xfrm>
            <a:off x="7239000" y="115888"/>
            <a:ext cx="1958741" cy="461665"/>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Secondary 2</a:t>
            </a:r>
            <a:endParaRPr lang="zh-HK" altLang="en-US" sz="2400" b="1" dirty="0">
              <a:solidFill>
                <a:schemeClr val="bg1"/>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xmlns="" val="2956136347"/>
              </p:ext>
            </p:extLst>
          </p:nvPr>
        </p:nvGraphicFramePr>
        <p:xfrm>
          <a:off x="1155699" y="2590800"/>
          <a:ext cx="7835901" cy="2224086"/>
        </p:xfrm>
        <a:graphic>
          <a:graphicData uri="http://schemas.openxmlformats.org/drawingml/2006/table">
            <a:tbl>
              <a:tblPr firstRow="1" bandRow="1">
                <a:tableStyleId>{5C22544A-7EE6-4342-B048-85BDC9FD1C3A}</a:tableStyleId>
              </a:tblPr>
              <a:tblGrid>
                <a:gridCol w="923241"/>
                <a:gridCol w="1800172"/>
                <a:gridCol w="1728165"/>
                <a:gridCol w="1800172"/>
                <a:gridCol w="1584151"/>
              </a:tblGrid>
              <a:tr h="37068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Year</a:t>
                      </a:r>
                    </a:p>
                  </a:txBody>
                  <a:tcPr marL="91439" marR="91439" marT="45715" marB="45715"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Advanced</a:t>
                      </a:r>
                    </a:p>
                  </a:txBody>
                  <a:tcPr marL="91439" marR="91439" marT="45693" marB="4569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High</a:t>
                      </a:r>
                    </a:p>
                  </a:txBody>
                  <a:tcPr marL="91439" marR="91439" marT="45693" marB="4569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Intermediate</a:t>
                      </a:r>
                    </a:p>
                  </a:txBody>
                  <a:tcPr marL="91439" marR="91439" marT="45693" marB="4569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Low</a:t>
                      </a:r>
                    </a:p>
                  </a:txBody>
                  <a:tcPr marL="91439" marR="91439" marT="45693" marB="45693" horzOverflow="overflow">
                    <a:solidFill>
                      <a:srgbClr val="92D050"/>
                    </a:solidFill>
                  </a:tcPr>
                </a:tc>
              </a:tr>
              <a:tr h="37068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34%</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71%</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89%</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97%</a:t>
                      </a:r>
                    </a:p>
                  </a:txBody>
                  <a:tcPr marL="91439" marR="91439" marT="45715" marB="45715" horzOverflow="overflow"/>
                </a:tc>
              </a:tr>
              <a:tr h="37068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31%</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64%^</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85%</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94%</a:t>
                      </a:r>
                    </a:p>
                  </a:txBody>
                  <a:tcPr marL="91439" marR="91439" marT="45715" marB="45715" horzOverflow="overflow"/>
                </a:tc>
              </a:tr>
              <a:tr h="37068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2003</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31%</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73%</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93%</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98%</a:t>
                      </a:r>
                    </a:p>
                  </a:txBody>
                  <a:tcPr marL="91439" marR="91439" marT="45715" marB="45715" horzOverflow="overflow"/>
                </a:tc>
              </a:tr>
              <a:tr h="37068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1999</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28%^</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70%</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92%</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98%</a:t>
                      </a:r>
                    </a:p>
                  </a:txBody>
                  <a:tcPr marL="91439" marR="91439" marT="45715" marB="45715" horzOverflow="overflow"/>
                </a:tc>
              </a:tr>
              <a:tr h="37068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1995</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23%^</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65%</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88%</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96%</a:t>
                      </a:r>
                    </a:p>
                  </a:txBody>
                  <a:tcPr marL="91439" marR="91439" marT="45715" marB="45715" horzOverflow="overflow"/>
                </a:tc>
              </a:tr>
            </a:tbl>
          </a:graphicData>
        </a:graphic>
      </p:graphicFrame>
      <p:sp>
        <p:nvSpPr>
          <p:cNvPr id="8" name="Text Box 34"/>
          <p:cNvSpPr txBox="1">
            <a:spLocks noChangeArrowheads="1"/>
          </p:cNvSpPr>
          <p:nvPr/>
        </p:nvSpPr>
        <p:spPr bwMode="auto">
          <a:xfrm>
            <a:off x="1155699" y="4949825"/>
            <a:ext cx="73437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spcBef>
                <a:spcPct val="50000"/>
              </a:spcBef>
            </a:pPr>
            <a:r>
              <a:rPr lang="en-US" altLang="zh-TW" sz="1400" b="1" dirty="0">
                <a:solidFill>
                  <a:srgbClr val="000099"/>
                </a:solidFill>
                <a:latin typeface="Calibri" pitchFamily="34" charset="0"/>
              </a:rPr>
              <a:t>^ 2011 average significantly higher</a:t>
            </a:r>
            <a:r>
              <a:rPr lang="en-US" altLang="zh-TW" sz="1400" b="1" dirty="0">
                <a:solidFill>
                  <a:srgbClr val="FFCC00"/>
                </a:solidFill>
                <a:latin typeface="Calibri" pitchFamily="34" charset="0"/>
              </a:rPr>
              <a:t>	</a:t>
            </a:r>
            <a:endParaRPr lang="en-US" altLang="zh-TW" sz="1400" b="1" dirty="0">
              <a:solidFill>
                <a:srgbClr val="990000"/>
              </a:solidFill>
              <a:latin typeface="Calibri" pitchFamily="34" charset="0"/>
            </a:endParaRPr>
          </a:p>
        </p:txBody>
      </p:sp>
    </p:spTree>
    <p:extLst>
      <p:ext uri="{BB962C8B-B14F-4D97-AF65-F5344CB8AC3E}">
        <p14:creationId xmlns:p14="http://schemas.microsoft.com/office/powerpoint/2010/main" xmlns="" val="2717019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0"/>
            <a:ext cx="7498080" cy="4800600"/>
          </a:xfrm>
        </p:spPr>
        <p:txBody>
          <a:bodyPr>
            <a:normAutofit/>
          </a:bodyPr>
          <a:lstStyle/>
          <a:p>
            <a:pPr marL="82296" indent="0" algn="ctr">
              <a:buNone/>
            </a:pPr>
            <a:endParaRPr lang="en-US" altLang="zh-HK" sz="4000" b="1" dirty="0">
              <a:effectLst>
                <a:outerShdw blurRad="38100" dist="38100" dir="2700000" algn="tl">
                  <a:srgbClr val="000000">
                    <a:alpha val="43137"/>
                  </a:srgbClr>
                </a:outerShdw>
              </a:effectLst>
              <a:latin typeface="Californian FB" panose="0207040306080B030204" pitchFamily="18" charset="0"/>
            </a:endParaRPr>
          </a:p>
          <a:p>
            <a:pPr marL="82296" indent="0" algn="ctr">
              <a:buNone/>
            </a:pPr>
            <a:r>
              <a:rPr lang="en-US" altLang="zh-HK" sz="4000" b="1" dirty="0" smtClean="0">
                <a:solidFill>
                  <a:srgbClr val="002060"/>
                </a:solidFill>
                <a:effectLst>
                  <a:outerShdw blurRad="38100" dist="38100" dir="2700000" algn="tl">
                    <a:srgbClr val="000000">
                      <a:alpha val="43137"/>
                    </a:srgbClr>
                  </a:outerShdw>
                </a:effectLst>
                <a:latin typeface="Californian FB" panose="0207040306080B030204" pitchFamily="18" charset="0"/>
              </a:rPr>
              <a:t>Background of TIMSS</a:t>
            </a:r>
          </a:p>
          <a:p>
            <a:pPr marL="82296" indent="0" algn="ctr">
              <a:buNone/>
            </a:pPr>
            <a:endParaRPr lang="en-US" sz="4000" b="1" dirty="0" smtClean="0">
              <a:solidFill>
                <a:srgbClr val="002060"/>
              </a:solidFill>
              <a:effectLst>
                <a:outerShdw blurRad="38100" dist="38100" dir="2700000" algn="tl">
                  <a:srgbClr val="000000">
                    <a:alpha val="43137"/>
                  </a:srgbClr>
                </a:outerShdw>
              </a:effectLst>
              <a:latin typeface="Californian FB" panose="0207040306080B030204" pitchFamily="18" charset="0"/>
            </a:endParaRPr>
          </a:p>
          <a:p>
            <a:pPr marL="82296" indent="0" algn="ctr">
              <a:buNone/>
            </a:pPr>
            <a:endParaRPr lang="en-US" sz="2400" b="1" dirty="0" smtClean="0">
              <a:solidFill>
                <a:srgbClr val="002060"/>
              </a:solidFill>
              <a:effectLst>
                <a:outerShdw blurRad="38100" dist="38100" dir="2700000" algn="tl">
                  <a:srgbClr val="000000">
                    <a:alpha val="43137"/>
                  </a:srgbClr>
                </a:outerShdw>
              </a:effectLst>
              <a:latin typeface="Californian FB" panose="0207040306080B030204" pitchFamily="18" charset="0"/>
            </a:endParaRPr>
          </a:p>
          <a:p>
            <a:pPr marL="82296" indent="0" algn="ctr">
              <a:buNone/>
            </a:pPr>
            <a:r>
              <a:rPr lang="en-US" sz="2400" b="1" dirty="0" smtClean="0">
                <a:solidFill>
                  <a:srgbClr val="002060"/>
                </a:solidFill>
                <a:effectLst>
                  <a:outerShdw blurRad="38100" dist="38100" dir="2700000" algn="tl">
                    <a:srgbClr val="000000">
                      <a:alpha val="43137"/>
                    </a:srgbClr>
                  </a:outerShdw>
                </a:effectLst>
                <a:latin typeface="Californian FB" panose="0207040306080B030204" pitchFamily="18" charset="0"/>
              </a:rPr>
              <a:t>by</a:t>
            </a:r>
          </a:p>
          <a:p>
            <a:pPr marL="82296" indent="0" algn="ctr">
              <a:buNone/>
            </a:pPr>
            <a:r>
              <a:rPr lang="en-US" sz="3600" b="1" dirty="0" smtClean="0">
                <a:solidFill>
                  <a:srgbClr val="002060"/>
                </a:solidFill>
                <a:effectLst>
                  <a:outerShdw blurRad="38100" dist="38100" dir="2700000" algn="tl">
                    <a:srgbClr val="000000">
                      <a:alpha val="43137"/>
                    </a:srgbClr>
                  </a:outerShdw>
                </a:effectLst>
                <a:latin typeface="Californian FB" panose="0207040306080B030204" pitchFamily="18" charset="0"/>
              </a:rPr>
              <a:t>Professor Frederick Leung</a:t>
            </a:r>
            <a:endParaRPr lang="en-US" sz="3600" b="1" dirty="0">
              <a:solidFill>
                <a:srgbClr val="002060"/>
              </a:solidFill>
              <a:effectLst>
                <a:outerShdw blurRad="38100" dist="38100" dir="2700000" algn="tl">
                  <a:srgbClr val="000000">
                    <a:alpha val="43137"/>
                  </a:srgbClr>
                </a:outerShdw>
              </a:effectLst>
              <a:latin typeface="Californian FB" panose="0207040306080B030204" pitchFamily="18" charset="0"/>
            </a:endParaRPr>
          </a:p>
        </p:txBody>
      </p:sp>
      <p:pic>
        <p:nvPicPr>
          <p:cNvPr id="2050" name="Picture 2" descr="D:\Images\grad ca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4967393"/>
            <a:ext cx="2153856" cy="18906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5528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95400" y="16002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Font typeface="Wingdings 2"/>
              <a:buNone/>
            </a:pPr>
            <a:endParaRPr lang="en-US" altLang="zh-HK" sz="4000" b="1" dirty="0" smtClean="0">
              <a:effectLst>
                <a:outerShdw blurRad="38100" dist="38100" dir="2700000" algn="tl">
                  <a:srgbClr val="000000">
                    <a:alpha val="43137"/>
                  </a:srgbClr>
                </a:outerShdw>
              </a:effectLst>
              <a:latin typeface="Californian FB" panose="0207040306080B030204" pitchFamily="18" charset="0"/>
            </a:endParaRPr>
          </a:p>
          <a:p>
            <a:pPr marL="114300" indent="0" algn="ctr" fontAlgn="auto">
              <a:spcAft>
                <a:spcPts val="0"/>
              </a:spcAft>
              <a:buClr>
                <a:srgbClr val="A9A57C"/>
              </a:buClr>
              <a:buFont typeface="Arial" pitchFamily="34" charset="0"/>
              <a:buNone/>
              <a:defRPr/>
            </a:pPr>
            <a:r>
              <a:rPr lang="en-US" altLang="zh-HK" sz="4000" b="1" dirty="0">
                <a:solidFill>
                  <a:srgbClr val="002060"/>
                </a:solidFill>
                <a:effectLst>
                  <a:outerShdw blurRad="38100" dist="38100" dir="2700000" algn="tl">
                    <a:srgbClr val="000000">
                      <a:alpha val="43137"/>
                    </a:srgbClr>
                  </a:outerShdw>
                </a:effectLst>
                <a:latin typeface="Californian FB" panose="0207040306080B030204" pitchFamily="18" charset="0"/>
              </a:rPr>
              <a:t>TIMSS </a:t>
            </a:r>
            <a:r>
              <a:rPr lang="en-US" altLang="zh-HK" sz="4000" b="1" dirty="0" smtClean="0">
                <a:solidFill>
                  <a:srgbClr val="002060"/>
                </a:solidFill>
                <a:effectLst>
                  <a:outerShdw blurRad="38100" dist="38100" dir="2700000" algn="tl">
                    <a:srgbClr val="000000">
                      <a:alpha val="43137"/>
                    </a:srgbClr>
                  </a:outerShdw>
                </a:effectLst>
                <a:latin typeface="Californian FB" panose="0207040306080B030204" pitchFamily="18" charset="0"/>
              </a:rPr>
              <a:t>2011 &amp; Trend </a:t>
            </a:r>
            <a:r>
              <a:rPr lang="en-US" altLang="zh-HK" sz="4000" b="1" dirty="0">
                <a:solidFill>
                  <a:srgbClr val="002060"/>
                </a:solidFill>
                <a:effectLst>
                  <a:outerShdw blurRad="38100" dist="38100" dir="2700000" algn="tl">
                    <a:srgbClr val="000000">
                      <a:alpha val="43137"/>
                    </a:srgbClr>
                  </a:outerShdw>
                </a:effectLst>
                <a:latin typeface="Californian FB" panose="0207040306080B030204" pitchFamily="18" charset="0"/>
              </a:rPr>
              <a:t>Findings </a:t>
            </a:r>
          </a:p>
          <a:p>
            <a:pPr marL="114300" indent="0" algn="ctr" fontAlgn="auto">
              <a:spcAft>
                <a:spcPts val="0"/>
              </a:spcAft>
              <a:buClr>
                <a:srgbClr val="A9A57C"/>
              </a:buClr>
              <a:buFont typeface="Arial" pitchFamily="34" charset="0"/>
              <a:buNone/>
              <a:defRPr/>
            </a:pPr>
            <a:r>
              <a:rPr lang="en-US" altLang="zh-HK" sz="4000" b="1" dirty="0">
                <a:solidFill>
                  <a:srgbClr val="002060"/>
                </a:solidFill>
                <a:effectLst>
                  <a:outerShdw blurRad="38100" dist="38100" dir="2700000" algn="tl">
                    <a:srgbClr val="000000">
                      <a:alpha val="43137"/>
                    </a:srgbClr>
                  </a:outerShdw>
                </a:effectLst>
                <a:latin typeface="Californian FB" panose="0207040306080B030204" pitchFamily="18" charset="0"/>
              </a:rPr>
              <a:t>in </a:t>
            </a:r>
          </a:p>
          <a:p>
            <a:pPr marL="114300" indent="0" algn="ctr" fontAlgn="auto">
              <a:spcAft>
                <a:spcPts val="0"/>
              </a:spcAft>
              <a:buClr>
                <a:srgbClr val="A9A57C"/>
              </a:buClr>
              <a:buFont typeface="Arial" pitchFamily="34" charset="0"/>
              <a:buNone/>
              <a:defRPr/>
            </a:pPr>
            <a:r>
              <a:rPr lang="en-US" altLang="zh-HK" sz="4000" b="1" dirty="0" smtClean="0">
                <a:solidFill>
                  <a:srgbClr val="002060"/>
                </a:solidFill>
                <a:effectLst>
                  <a:outerShdw blurRad="38100" dist="38100" dir="2700000" algn="tl">
                    <a:srgbClr val="000000">
                      <a:alpha val="43137"/>
                    </a:srgbClr>
                  </a:outerShdw>
                </a:effectLst>
                <a:latin typeface="Californian FB" panose="0207040306080B030204" pitchFamily="18" charset="0"/>
              </a:rPr>
              <a:t>Science</a:t>
            </a:r>
            <a:endParaRPr lang="en-US" sz="4000" b="1" dirty="0">
              <a:solidFill>
                <a:srgbClr val="002060"/>
              </a:solidFill>
              <a:effectLst>
                <a:outerShdw blurRad="38100" dist="38100" dir="2700000" algn="tl">
                  <a:srgbClr val="000000">
                    <a:alpha val="43137"/>
                  </a:srgbClr>
                </a:outerShdw>
              </a:effectLst>
              <a:latin typeface="Californian FB" panose="0207040306080B030204" pitchFamily="18" charset="0"/>
            </a:endParaRPr>
          </a:p>
        </p:txBody>
      </p:sp>
      <p:pic>
        <p:nvPicPr>
          <p:cNvPr id="3" name="Picture 2" descr="D:\Images\grad ca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61544" y="4967393"/>
            <a:ext cx="2153856" cy="18906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3426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96962"/>
          </a:xfrm>
        </p:spPr>
        <p:txBody>
          <a:bodyPr>
            <a:noAutofit/>
          </a:bodyPr>
          <a:lstStyle/>
          <a:p>
            <a:r>
              <a:rPr lang="en-US" altLang="zh-HK" b="1" dirty="0">
                <a:solidFill>
                  <a:srgbClr val="002060"/>
                </a:solidFill>
                <a:effectLst/>
                <a:latin typeface="Adobe Caslon Pro Bold" pitchFamily="18" charset="0"/>
              </a:rPr>
              <a:t>Results – </a:t>
            </a:r>
            <a:r>
              <a:rPr lang="en-US" altLang="zh-HK" b="1" dirty="0" smtClean="0">
                <a:solidFill>
                  <a:srgbClr val="002060"/>
                </a:solidFill>
                <a:effectLst/>
                <a:latin typeface="Adobe Caslon Pro Bold" pitchFamily="18" charset="0"/>
              </a:rPr>
              <a:t>Science Achievement</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5" name="TextBox 19"/>
          <p:cNvSpPr txBox="1">
            <a:spLocks noChangeArrowheads="1"/>
          </p:cNvSpPr>
          <p:nvPr/>
        </p:nvSpPr>
        <p:spPr bwMode="auto">
          <a:xfrm>
            <a:off x="1111250" y="6477000"/>
            <a:ext cx="6248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zh-CN" altLang="en-US" sz="1400" b="1" dirty="0">
                <a:solidFill>
                  <a:srgbClr val="008000"/>
                </a:solidFill>
              </a:rPr>
              <a:t>*</a:t>
            </a:r>
            <a:r>
              <a:rPr lang="en-US" altLang="zh-CN" sz="1400" b="1" dirty="0">
                <a:solidFill>
                  <a:srgbClr val="008000"/>
                </a:solidFill>
              </a:rPr>
              <a:t>First 15 countries</a:t>
            </a:r>
          </a:p>
        </p:txBody>
      </p:sp>
      <p:sp>
        <p:nvSpPr>
          <p:cNvPr id="14" name="TextBox 13"/>
          <p:cNvSpPr txBox="1"/>
          <p:nvPr/>
        </p:nvSpPr>
        <p:spPr>
          <a:xfrm>
            <a:off x="7239000" y="115888"/>
            <a:ext cx="1584325" cy="461962"/>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Primary 4</a:t>
            </a:r>
            <a:endParaRPr lang="zh-HK" altLang="en-US" sz="2400" b="1" dirty="0">
              <a:solidFill>
                <a:schemeClr val="bg1"/>
              </a:solidFill>
              <a:latin typeface="+mj-lt"/>
            </a:endParaRPr>
          </a:p>
        </p:txBody>
      </p:sp>
      <p:pic>
        <p:nvPicPr>
          <p:cNvPr id="16" name="Picture 20"/>
          <p:cNvPicPr>
            <a:picLocks noChangeAspect="1" noChangeArrowheads="1"/>
          </p:cNvPicPr>
          <p:nvPr/>
        </p:nvPicPr>
        <p:blipFill>
          <a:blip r:embed="rId2" cstate="print">
            <a:extLst>
              <a:ext uri="{28A0092B-C50C-407E-A947-70E740481C1C}">
                <a14:useLocalDpi xmlns:a14="http://schemas.microsoft.com/office/drawing/2010/main" xmlns="" val="0"/>
              </a:ext>
            </a:extLst>
          </a:blip>
          <a:srcRect r="5238"/>
          <a:stretch>
            <a:fillRect/>
          </a:stretch>
        </p:blipFill>
        <p:spPr bwMode="auto">
          <a:xfrm>
            <a:off x="457200" y="1447800"/>
            <a:ext cx="8585200" cy="3126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7" name="Group 16"/>
          <p:cNvGrpSpPr>
            <a:grpSpLocks/>
          </p:cNvGrpSpPr>
          <p:nvPr/>
        </p:nvGrpSpPr>
        <p:grpSpPr bwMode="auto">
          <a:xfrm>
            <a:off x="4020519" y="1879600"/>
            <a:ext cx="1127744" cy="2543450"/>
            <a:chOff x="3995936" y="1916832"/>
            <a:chExt cx="1152128" cy="2592288"/>
          </a:xfrm>
        </p:grpSpPr>
        <p:sp>
          <p:nvSpPr>
            <p:cNvPr id="18" name="Right Brace 7"/>
            <p:cNvSpPr>
              <a:spLocks/>
            </p:cNvSpPr>
            <p:nvPr/>
          </p:nvSpPr>
          <p:spPr bwMode="auto">
            <a:xfrm flipH="1">
              <a:off x="5004048" y="1916832"/>
              <a:ext cx="144016" cy="360040"/>
            </a:xfrm>
            <a:prstGeom prst="rightBrace">
              <a:avLst>
                <a:gd name="adj1" fmla="val 8333"/>
                <a:gd name="adj2" fmla="val 50000"/>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endParaRPr kumimoji="0" lang="en-US" altLang="zh-HK" b="1" dirty="0">
                <a:solidFill>
                  <a:srgbClr val="000000"/>
                </a:solidFill>
                <a:latin typeface="Arial" pitchFamily="34" charset="0"/>
              </a:endParaRPr>
            </a:p>
          </p:txBody>
        </p:sp>
        <p:sp>
          <p:nvSpPr>
            <p:cNvPr id="19" name="Right Brace 8"/>
            <p:cNvSpPr>
              <a:spLocks/>
            </p:cNvSpPr>
            <p:nvPr/>
          </p:nvSpPr>
          <p:spPr bwMode="auto">
            <a:xfrm flipH="1">
              <a:off x="5004048" y="2457450"/>
              <a:ext cx="120402" cy="539502"/>
            </a:xfrm>
            <a:prstGeom prst="rightBrace">
              <a:avLst>
                <a:gd name="adj1" fmla="val 8339"/>
                <a:gd name="adj2" fmla="val 50000"/>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endParaRPr kumimoji="0" lang="en-US" altLang="zh-HK" b="1" dirty="0">
                <a:solidFill>
                  <a:srgbClr val="000000"/>
                </a:solidFill>
                <a:latin typeface="Arial" pitchFamily="34" charset="0"/>
              </a:endParaRPr>
            </a:p>
          </p:txBody>
        </p:sp>
        <p:sp>
          <p:nvSpPr>
            <p:cNvPr id="20" name="Right Brace 11"/>
            <p:cNvSpPr>
              <a:spLocks/>
            </p:cNvSpPr>
            <p:nvPr/>
          </p:nvSpPr>
          <p:spPr bwMode="auto">
            <a:xfrm flipH="1">
              <a:off x="5004048" y="3212976"/>
              <a:ext cx="144016" cy="1296144"/>
            </a:xfrm>
            <a:prstGeom prst="rightBrace">
              <a:avLst>
                <a:gd name="adj1" fmla="val 8333"/>
                <a:gd name="adj2" fmla="val 50000"/>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endParaRPr kumimoji="0" lang="en-US" altLang="zh-HK" b="1" dirty="0">
                <a:solidFill>
                  <a:srgbClr val="000000"/>
                </a:solidFill>
                <a:latin typeface="Arial" pitchFamily="34" charset="0"/>
              </a:endParaRPr>
            </a:p>
          </p:txBody>
        </p:sp>
        <p:sp>
          <p:nvSpPr>
            <p:cNvPr id="21" name="TextBox 10"/>
            <p:cNvSpPr txBox="1">
              <a:spLocks noChangeArrowheads="1"/>
            </p:cNvSpPr>
            <p:nvPr/>
          </p:nvSpPr>
          <p:spPr bwMode="auto">
            <a:xfrm>
              <a:off x="3995936" y="1916832"/>
              <a:ext cx="8640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r>
                <a:rPr kumimoji="0" lang="en-US" altLang="zh-HK" sz="1400" dirty="0">
                  <a:solidFill>
                    <a:srgbClr val="000000"/>
                  </a:solidFill>
                  <a:latin typeface="Century Gothic" pitchFamily="34" charset="0"/>
                </a:rPr>
                <a:t>1</a:t>
              </a:r>
              <a:r>
                <a:rPr kumimoji="0" lang="en-US" altLang="zh-HK" sz="1400" baseline="30000" dirty="0">
                  <a:solidFill>
                    <a:srgbClr val="000000"/>
                  </a:solidFill>
                  <a:latin typeface="Century Gothic" pitchFamily="34" charset="0"/>
                </a:rPr>
                <a:t>st </a:t>
              </a:r>
              <a:r>
                <a:rPr kumimoji="0" lang="en-US" altLang="zh-HK" sz="1400" dirty="0">
                  <a:solidFill>
                    <a:srgbClr val="000000"/>
                  </a:solidFill>
                  <a:latin typeface="Century Gothic" pitchFamily="34" charset="0"/>
                  <a:sym typeface="Symbol" pitchFamily="18" charset="2"/>
                </a:rPr>
                <a:t> </a:t>
              </a:r>
              <a:r>
                <a:rPr kumimoji="0" lang="en-US" altLang="zh-HK" sz="1400" dirty="0">
                  <a:solidFill>
                    <a:srgbClr val="000000"/>
                  </a:solidFill>
                  <a:latin typeface="Century Gothic" pitchFamily="34" charset="0"/>
                </a:rPr>
                <a:t>2</a:t>
              </a:r>
              <a:r>
                <a:rPr kumimoji="0" lang="en-US" altLang="zh-HK" sz="1400" baseline="30000" dirty="0">
                  <a:solidFill>
                    <a:srgbClr val="000000"/>
                  </a:solidFill>
                  <a:latin typeface="Century Gothic" pitchFamily="34" charset="0"/>
                </a:rPr>
                <a:t>nd</a:t>
              </a:r>
              <a:endParaRPr kumimoji="0" lang="en-US" altLang="zh-HK" sz="1400" dirty="0">
                <a:solidFill>
                  <a:srgbClr val="000000"/>
                </a:solidFill>
                <a:latin typeface="Century Gothic" pitchFamily="34" charset="0"/>
              </a:endParaRPr>
            </a:p>
          </p:txBody>
        </p:sp>
        <p:sp>
          <p:nvSpPr>
            <p:cNvPr id="22" name="TextBox 12"/>
            <p:cNvSpPr txBox="1">
              <a:spLocks noChangeArrowheads="1"/>
            </p:cNvSpPr>
            <p:nvPr/>
          </p:nvSpPr>
          <p:spPr bwMode="auto">
            <a:xfrm>
              <a:off x="4211960" y="2257499"/>
              <a:ext cx="5040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r>
                <a:rPr kumimoji="0" lang="en-US" altLang="zh-HK" sz="1400" dirty="0">
                  <a:solidFill>
                    <a:srgbClr val="000000"/>
                  </a:solidFill>
                  <a:latin typeface="Century Gothic" pitchFamily="34" charset="0"/>
                </a:rPr>
                <a:t>3</a:t>
              </a:r>
              <a:r>
                <a:rPr kumimoji="0" lang="en-US" altLang="zh-HK" sz="1400" baseline="30000" dirty="0">
                  <a:solidFill>
                    <a:srgbClr val="000000"/>
                  </a:solidFill>
                  <a:latin typeface="Century Gothic" pitchFamily="34" charset="0"/>
                </a:rPr>
                <a:t>rd</a:t>
              </a:r>
              <a:endParaRPr kumimoji="0" lang="en-US" altLang="zh-HK" sz="1400" dirty="0">
                <a:solidFill>
                  <a:srgbClr val="000000"/>
                </a:solidFill>
                <a:latin typeface="Century Gothic" pitchFamily="34" charset="0"/>
              </a:endParaRPr>
            </a:p>
          </p:txBody>
        </p:sp>
        <p:sp>
          <p:nvSpPr>
            <p:cNvPr id="23" name="TextBox 13"/>
            <p:cNvSpPr txBox="1">
              <a:spLocks noChangeArrowheads="1"/>
            </p:cNvSpPr>
            <p:nvPr/>
          </p:nvSpPr>
          <p:spPr bwMode="auto">
            <a:xfrm>
              <a:off x="3995936" y="2617167"/>
              <a:ext cx="8640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r>
                <a:rPr kumimoji="0" lang="en-US" altLang="zh-HK" sz="1400" dirty="0">
                  <a:solidFill>
                    <a:srgbClr val="000000"/>
                  </a:solidFill>
                  <a:latin typeface="Century Gothic" pitchFamily="34" charset="0"/>
                </a:rPr>
                <a:t>4</a:t>
              </a:r>
              <a:r>
                <a:rPr kumimoji="0" lang="en-US" altLang="zh-HK" sz="1400" baseline="30000" dirty="0">
                  <a:solidFill>
                    <a:srgbClr val="000000"/>
                  </a:solidFill>
                  <a:latin typeface="Century Gothic" pitchFamily="34" charset="0"/>
                </a:rPr>
                <a:t>th </a:t>
              </a:r>
              <a:r>
                <a:rPr kumimoji="0" lang="en-US" altLang="zh-HK" sz="1400" dirty="0">
                  <a:solidFill>
                    <a:srgbClr val="000000"/>
                  </a:solidFill>
                  <a:latin typeface="Century Gothic" pitchFamily="34" charset="0"/>
                  <a:sym typeface="Symbol" pitchFamily="18" charset="2"/>
                </a:rPr>
                <a:t> 6</a:t>
              </a:r>
              <a:r>
                <a:rPr kumimoji="0" lang="en-US" altLang="zh-HK" sz="1400" baseline="30000" dirty="0">
                  <a:solidFill>
                    <a:srgbClr val="000000"/>
                  </a:solidFill>
                  <a:latin typeface="Century Gothic" pitchFamily="34" charset="0"/>
                </a:rPr>
                <a:t>th</a:t>
              </a:r>
              <a:endParaRPr kumimoji="0" lang="en-US" altLang="zh-HK" sz="1400" dirty="0">
                <a:solidFill>
                  <a:srgbClr val="000000"/>
                </a:solidFill>
                <a:latin typeface="Century Gothic" pitchFamily="34" charset="0"/>
              </a:endParaRPr>
            </a:p>
          </p:txBody>
        </p:sp>
        <p:sp>
          <p:nvSpPr>
            <p:cNvPr id="24" name="TextBox 14"/>
            <p:cNvSpPr txBox="1">
              <a:spLocks noChangeArrowheads="1"/>
            </p:cNvSpPr>
            <p:nvPr/>
          </p:nvSpPr>
          <p:spPr bwMode="auto">
            <a:xfrm>
              <a:off x="4211960" y="3049556"/>
              <a:ext cx="5040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r>
                <a:rPr kumimoji="0" lang="en-US" altLang="zh-HK" sz="1400" dirty="0">
                  <a:solidFill>
                    <a:srgbClr val="000000"/>
                  </a:solidFill>
                  <a:latin typeface="Century Gothic" pitchFamily="34" charset="0"/>
                </a:rPr>
                <a:t>7</a:t>
              </a:r>
              <a:r>
                <a:rPr kumimoji="0" lang="en-US" altLang="zh-HK" sz="1400" baseline="30000" dirty="0">
                  <a:solidFill>
                    <a:srgbClr val="000000"/>
                  </a:solidFill>
                  <a:latin typeface="Century Gothic" pitchFamily="34" charset="0"/>
                </a:rPr>
                <a:t>th</a:t>
              </a:r>
              <a:endParaRPr kumimoji="0" lang="en-US" altLang="zh-HK" sz="1400" dirty="0">
                <a:solidFill>
                  <a:srgbClr val="000000"/>
                </a:solidFill>
                <a:latin typeface="Century Gothic" pitchFamily="34" charset="0"/>
              </a:endParaRPr>
            </a:p>
          </p:txBody>
        </p:sp>
        <p:sp>
          <p:nvSpPr>
            <p:cNvPr id="25" name="TextBox 15"/>
            <p:cNvSpPr txBox="1">
              <a:spLocks noChangeArrowheads="1"/>
            </p:cNvSpPr>
            <p:nvPr/>
          </p:nvSpPr>
          <p:spPr bwMode="auto">
            <a:xfrm>
              <a:off x="3995936" y="3717032"/>
              <a:ext cx="93610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r>
                <a:rPr kumimoji="0" lang="en-US" altLang="zh-HK" sz="1400" dirty="0">
                  <a:solidFill>
                    <a:srgbClr val="000000"/>
                  </a:solidFill>
                  <a:latin typeface="Century Gothic" pitchFamily="34" charset="0"/>
                </a:rPr>
                <a:t>8</a:t>
              </a:r>
              <a:r>
                <a:rPr kumimoji="0" lang="en-US" altLang="zh-HK" sz="1400" baseline="30000" dirty="0">
                  <a:solidFill>
                    <a:srgbClr val="000000"/>
                  </a:solidFill>
                  <a:latin typeface="Century Gothic" pitchFamily="34" charset="0"/>
                </a:rPr>
                <a:t>th </a:t>
              </a:r>
              <a:r>
                <a:rPr kumimoji="0" lang="en-US" altLang="zh-HK" sz="1400" dirty="0">
                  <a:solidFill>
                    <a:srgbClr val="000000"/>
                  </a:solidFill>
                  <a:latin typeface="Century Gothic" pitchFamily="34" charset="0"/>
                  <a:sym typeface="Symbol" pitchFamily="18" charset="2"/>
                </a:rPr>
                <a:t> 14</a:t>
              </a:r>
              <a:r>
                <a:rPr kumimoji="0" lang="en-US" altLang="zh-HK" sz="1400" baseline="30000" dirty="0">
                  <a:solidFill>
                    <a:srgbClr val="000000"/>
                  </a:solidFill>
                  <a:latin typeface="Century Gothic" pitchFamily="34" charset="0"/>
                </a:rPr>
                <a:t>th</a:t>
              </a:r>
              <a:endParaRPr kumimoji="0" lang="en-US" altLang="zh-HK" sz="1400" dirty="0">
                <a:solidFill>
                  <a:srgbClr val="000000"/>
                </a:solidFill>
                <a:latin typeface="Century Gothic" pitchFamily="34" charset="0"/>
              </a:endParaRPr>
            </a:p>
          </p:txBody>
        </p:sp>
      </p:grpSp>
      <p:pic>
        <p:nvPicPr>
          <p:cNvPr id="26" name="Picture 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26089" y="5087937"/>
            <a:ext cx="5378161" cy="707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Rectangle 11"/>
          <p:cNvSpPr>
            <a:spLocks noChangeArrowheads="1"/>
          </p:cNvSpPr>
          <p:nvPr/>
        </p:nvSpPr>
        <p:spPr bwMode="auto">
          <a:xfrm>
            <a:off x="358775" y="3276600"/>
            <a:ext cx="8785225" cy="179387"/>
          </a:xfrm>
          <a:prstGeom prst="rect">
            <a:avLst/>
          </a:prstGeom>
          <a:noFill/>
          <a:ln w="19050"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endParaRPr lang="en-GB" altLang="en-US" b="1" dirty="0">
              <a:latin typeface="Arial" charset="0"/>
            </a:endParaRPr>
          </a:p>
        </p:txBody>
      </p:sp>
    </p:spTree>
    <p:extLst>
      <p:ext uri="{BB962C8B-B14F-4D97-AF65-F5344CB8AC3E}">
        <p14:creationId xmlns:p14="http://schemas.microsoft.com/office/powerpoint/2010/main" xmlns="" val="1166403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96962"/>
          </a:xfrm>
        </p:spPr>
        <p:txBody>
          <a:bodyPr>
            <a:noAutofit/>
          </a:bodyPr>
          <a:lstStyle/>
          <a:p>
            <a:r>
              <a:rPr lang="en-US" altLang="zh-HK" b="1" dirty="0">
                <a:solidFill>
                  <a:srgbClr val="002060"/>
                </a:solidFill>
                <a:effectLst/>
                <a:latin typeface="Adobe Caslon Pro Bold" pitchFamily="18" charset="0"/>
              </a:rPr>
              <a:t>Results – </a:t>
            </a:r>
            <a:r>
              <a:rPr lang="en-US" altLang="zh-HK" b="1" dirty="0" smtClean="0">
                <a:solidFill>
                  <a:srgbClr val="002060"/>
                </a:solidFill>
                <a:effectLst/>
                <a:latin typeface="Adobe Caslon Pro Bold" pitchFamily="18" charset="0"/>
              </a:rPr>
              <a:t>Science Achievement</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5" name="TextBox 19"/>
          <p:cNvSpPr txBox="1">
            <a:spLocks noChangeArrowheads="1"/>
          </p:cNvSpPr>
          <p:nvPr/>
        </p:nvSpPr>
        <p:spPr bwMode="auto">
          <a:xfrm>
            <a:off x="1111250" y="6477000"/>
            <a:ext cx="6248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zh-CN" altLang="en-US" sz="1400" b="1" dirty="0">
                <a:solidFill>
                  <a:srgbClr val="008000"/>
                </a:solidFill>
              </a:rPr>
              <a:t>*</a:t>
            </a:r>
            <a:r>
              <a:rPr lang="en-US" altLang="zh-CN" sz="1400" b="1" dirty="0">
                <a:solidFill>
                  <a:srgbClr val="008000"/>
                </a:solidFill>
              </a:rPr>
              <a:t>First 15 countries</a:t>
            </a:r>
          </a:p>
        </p:txBody>
      </p:sp>
      <p:sp>
        <p:nvSpPr>
          <p:cNvPr id="14" name="TextBox 13"/>
          <p:cNvSpPr txBox="1"/>
          <p:nvPr/>
        </p:nvSpPr>
        <p:spPr>
          <a:xfrm>
            <a:off x="7239000" y="115888"/>
            <a:ext cx="1958741" cy="461665"/>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Secondary 2</a:t>
            </a:r>
            <a:endParaRPr lang="zh-HK" altLang="en-US" sz="2400" b="1" dirty="0">
              <a:solidFill>
                <a:schemeClr val="bg1"/>
              </a:solidFill>
              <a:latin typeface="+mj-lt"/>
            </a:endParaRPr>
          </a:p>
        </p:txBody>
      </p:sp>
      <p:pic>
        <p:nvPicPr>
          <p:cNvPr id="15" name="Picture 8"/>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323848" y="1494210"/>
            <a:ext cx="8712201" cy="3153990"/>
          </a:xfrm>
        </p:spPr>
      </p:pic>
      <p:grpSp>
        <p:nvGrpSpPr>
          <p:cNvPr id="24" name="Group 16"/>
          <p:cNvGrpSpPr>
            <a:grpSpLocks/>
          </p:cNvGrpSpPr>
          <p:nvPr/>
        </p:nvGrpSpPr>
        <p:grpSpPr bwMode="auto">
          <a:xfrm>
            <a:off x="4008395" y="1947863"/>
            <a:ext cx="923968" cy="1644288"/>
            <a:chOff x="3995936" y="1968596"/>
            <a:chExt cx="936104" cy="1675911"/>
          </a:xfrm>
        </p:grpSpPr>
        <p:sp>
          <p:nvSpPr>
            <p:cNvPr id="25" name="Right Brace 7"/>
            <p:cNvSpPr>
              <a:spLocks/>
            </p:cNvSpPr>
            <p:nvPr/>
          </p:nvSpPr>
          <p:spPr bwMode="auto">
            <a:xfrm flipH="1">
              <a:off x="4788024" y="2153559"/>
              <a:ext cx="144016" cy="576064"/>
            </a:xfrm>
            <a:prstGeom prst="rightBrace">
              <a:avLst>
                <a:gd name="adj1" fmla="val 8333"/>
                <a:gd name="adj2" fmla="val 50000"/>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endParaRPr kumimoji="0" lang="en-US" altLang="zh-HK" b="1" dirty="0">
                <a:solidFill>
                  <a:srgbClr val="000000"/>
                </a:solidFill>
                <a:latin typeface="Arial" pitchFamily="34" charset="0"/>
              </a:endParaRPr>
            </a:p>
          </p:txBody>
        </p:sp>
        <p:sp>
          <p:nvSpPr>
            <p:cNvPr id="26" name="Right Brace 8"/>
            <p:cNvSpPr>
              <a:spLocks/>
            </p:cNvSpPr>
            <p:nvPr/>
          </p:nvSpPr>
          <p:spPr bwMode="auto">
            <a:xfrm flipH="1">
              <a:off x="4788024" y="2780423"/>
              <a:ext cx="144016" cy="864084"/>
            </a:xfrm>
            <a:prstGeom prst="rightBrace">
              <a:avLst>
                <a:gd name="adj1" fmla="val 8333"/>
                <a:gd name="adj2" fmla="val 50000"/>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endParaRPr kumimoji="0" lang="en-US" altLang="zh-HK" b="1" dirty="0">
                <a:solidFill>
                  <a:srgbClr val="000000"/>
                </a:solidFill>
                <a:latin typeface="Arial" pitchFamily="34" charset="0"/>
              </a:endParaRPr>
            </a:p>
          </p:txBody>
        </p:sp>
        <p:sp>
          <p:nvSpPr>
            <p:cNvPr id="27" name="TextBox 9"/>
            <p:cNvSpPr txBox="1">
              <a:spLocks noChangeArrowheads="1"/>
            </p:cNvSpPr>
            <p:nvPr/>
          </p:nvSpPr>
          <p:spPr bwMode="auto">
            <a:xfrm>
              <a:off x="4139952" y="1968596"/>
              <a:ext cx="4320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r>
                <a:rPr kumimoji="0" lang="en-US" altLang="zh-HK" sz="1400" dirty="0">
                  <a:solidFill>
                    <a:srgbClr val="000000"/>
                  </a:solidFill>
                  <a:latin typeface="Century Gothic" pitchFamily="34" charset="0"/>
                </a:rPr>
                <a:t>1</a:t>
              </a:r>
              <a:r>
                <a:rPr kumimoji="0" lang="en-US" altLang="zh-HK" sz="1400" baseline="30000" dirty="0">
                  <a:solidFill>
                    <a:srgbClr val="000000"/>
                  </a:solidFill>
                  <a:latin typeface="Century Gothic" pitchFamily="34" charset="0"/>
                </a:rPr>
                <a:t>st</a:t>
              </a:r>
              <a:endParaRPr kumimoji="0" lang="en-US" altLang="zh-HK" sz="1400" dirty="0">
                <a:solidFill>
                  <a:srgbClr val="000000"/>
                </a:solidFill>
                <a:latin typeface="Century Gothic" pitchFamily="34" charset="0"/>
              </a:endParaRPr>
            </a:p>
          </p:txBody>
        </p:sp>
        <p:sp>
          <p:nvSpPr>
            <p:cNvPr id="28" name="TextBox 10"/>
            <p:cNvSpPr txBox="1">
              <a:spLocks noChangeArrowheads="1"/>
            </p:cNvSpPr>
            <p:nvPr/>
          </p:nvSpPr>
          <p:spPr bwMode="auto">
            <a:xfrm>
              <a:off x="3995936" y="2400645"/>
              <a:ext cx="8640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r>
                <a:rPr kumimoji="0" lang="en-US" altLang="zh-HK" sz="1400" dirty="0">
                  <a:solidFill>
                    <a:srgbClr val="000000"/>
                  </a:solidFill>
                  <a:latin typeface="Century Gothic" pitchFamily="34" charset="0"/>
                </a:rPr>
                <a:t>2</a:t>
              </a:r>
              <a:r>
                <a:rPr kumimoji="0" lang="en-US" altLang="zh-HK" sz="1400" baseline="30000" dirty="0">
                  <a:solidFill>
                    <a:srgbClr val="000000"/>
                  </a:solidFill>
                  <a:latin typeface="Century Gothic" pitchFamily="34" charset="0"/>
                </a:rPr>
                <a:t>nd </a:t>
              </a:r>
              <a:r>
                <a:rPr kumimoji="0" lang="en-US" altLang="zh-HK" sz="1400" dirty="0">
                  <a:solidFill>
                    <a:srgbClr val="000000"/>
                  </a:solidFill>
                  <a:latin typeface="Century Gothic" pitchFamily="34" charset="0"/>
                  <a:sym typeface="Symbol" pitchFamily="18" charset="2"/>
                </a:rPr>
                <a:t> 4</a:t>
              </a:r>
              <a:r>
                <a:rPr kumimoji="0" lang="en-US" altLang="zh-HK" sz="1400" baseline="30000" dirty="0">
                  <a:solidFill>
                    <a:srgbClr val="000000"/>
                  </a:solidFill>
                  <a:latin typeface="Century Gothic" pitchFamily="34" charset="0"/>
                </a:rPr>
                <a:t>th</a:t>
              </a:r>
              <a:endParaRPr kumimoji="0" lang="en-US" altLang="zh-HK" sz="1400" dirty="0">
                <a:solidFill>
                  <a:srgbClr val="000000"/>
                </a:solidFill>
                <a:latin typeface="Century Gothic" pitchFamily="34" charset="0"/>
              </a:endParaRPr>
            </a:p>
          </p:txBody>
        </p:sp>
        <p:sp>
          <p:nvSpPr>
            <p:cNvPr id="29" name="TextBox 11"/>
            <p:cNvSpPr txBox="1">
              <a:spLocks noChangeArrowheads="1"/>
            </p:cNvSpPr>
            <p:nvPr/>
          </p:nvSpPr>
          <p:spPr bwMode="auto">
            <a:xfrm>
              <a:off x="3995936" y="2996444"/>
              <a:ext cx="8640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r>
                <a:rPr kumimoji="0" lang="en-US" altLang="zh-HK" sz="1400" dirty="0">
                  <a:solidFill>
                    <a:srgbClr val="000000"/>
                  </a:solidFill>
                  <a:latin typeface="Century Gothic" pitchFamily="34" charset="0"/>
                </a:rPr>
                <a:t>5</a:t>
              </a:r>
              <a:r>
                <a:rPr kumimoji="0" lang="en-US" altLang="zh-HK" sz="1400" baseline="30000" dirty="0">
                  <a:solidFill>
                    <a:srgbClr val="000000"/>
                  </a:solidFill>
                  <a:latin typeface="Century Gothic" pitchFamily="34" charset="0"/>
                </a:rPr>
                <a:t>th</a:t>
              </a:r>
              <a:r>
                <a:rPr kumimoji="0" lang="en-US" altLang="zh-HK" sz="1400" dirty="0">
                  <a:solidFill>
                    <a:srgbClr val="000000"/>
                  </a:solidFill>
                  <a:latin typeface="Century Gothic" pitchFamily="34" charset="0"/>
                  <a:sym typeface="Symbol" pitchFamily="18" charset="2"/>
                </a:rPr>
                <a:t> </a:t>
              </a:r>
              <a:r>
                <a:rPr kumimoji="0" lang="en-US" altLang="zh-HK" sz="1400" dirty="0">
                  <a:solidFill>
                    <a:srgbClr val="000000"/>
                  </a:solidFill>
                  <a:latin typeface="Century Gothic" pitchFamily="34" charset="0"/>
                </a:rPr>
                <a:t>9</a:t>
              </a:r>
              <a:r>
                <a:rPr kumimoji="0" lang="en-US" altLang="zh-HK" sz="1400" baseline="30000" dirty="0">
                  <a:solidFill>
                    <a:srgbClr val="000000"/>
                  </a:solidFill>
                  <a:latin typeface="Century Gothic" pitchFamily="34" charset="0"/>
                </a:rPr>
                <a:t>th</a:t>
              </a:r>
              <a:endParaRPr kumimoji="0" lang="en-US" altLang="zh-HK" sz="1400" dirty="0">
                <a:solidFill>
                  <a:srgbClr val="000000"/>
                </a:solidFill>
                <a:latin typeface="Century Gothic" pitchFamily="34" charset="0"/>
              </a:endParaRPr>
            </a:p>
          </p:txBody>
        </p:sp>
      </p:grpSp>
      <p:pic>
        <p:nvPicPr>
          <p:cNvPr id="30" name="Picture 1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1135" y="5070475"/>
            <a:ext cx="5271315" cy="710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1"/>
          <p:cNvSpPr>
            <a:spLocks noChangeArrowheads="1"/>
          </p:cNvSpPr>
          <p:nvPr/>
        </p:nvSpPr>
        <p:spPr bwMode="auto">
          <a:xfrm>
            <a:off x="323849" y="3200400"/>
            <a:ext cx="8785225" cy="179387"/>
          </a:xfrm>
          <a:prstGeom prst="rect">
            <a:avLst/>
          </a:prstGeom>
          <a:noFill/>
          <a:ln w="19050"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endParaRPr lang="en-GB" altLang="en-US" b="1" dirty="0">
              <a:latin typeface="Arial" charset="0"/>
            </a:endParaRPr>
          </a:p>
        </p:txBody>
      </p:sp>
    </p:spTree>
    <p:extLst>
      <p:ext uri="{BB962C8B-B14F-4D97-AF65-F5344CB8AC3E}">
        <p14:creationId xmlns:p14="http://schemas.microsoft.com/office/powerpoint/2010/main" xmlns="" val="3077417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82762"/>
          </a:xfrm>
        </p:spPr>
        <p:txBody>
          <a:bodyPr>
            <a:noAutofit/>
          </a:bodyPr>
          <a:lstStyle/>
          <a:p>
            <a:r>
              <a:rPr lang="en-US" altLang="zh-HK" b="1" dirty="0" smtClean="0">
                <a:solidFill>
                  <a:srgbClr val="002060"/>
                </a:solidFill>
                <a:effectLst/>
                <a:latin typeface="Adobe Caslon Pro Bold" pitchFamily="18" charset="0"/>
              </a:rPr>
              <a:t>Trends in HK Science Achievement</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14" name="TextBox 13"/>
          <p:cNvSpPr txBox="1"/>
          <p:nvPr/>
        </p:nvSpPr>
        <p:spPr>
          <a:xfrm>
            <a:off x="7239000" y="115888"/>
            <a:ext cx="1584325" cy="461962"/>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Primary 4</a:t>
            </a:r>
            <a:endParaRPr lang="zh-HK" altLang="en-US" sz="2400" b="1" dirty="0">
              <a:solidFill>
                <a:schemeClr val="bg1"/>
              </a:solidFill>
              <a:latin typeface="+mj-lt"/>
            </a:endParaRPr>
          </a:p>
        </p:txBody>
      </p:sp>
      <p:graphicFrame>
        <p:nvGraphicFramePr>
          <p:cNvPr id="16" name="Table 15"/>
          <p:cNvGraphicFramePr>
            <a:graphicFrameLocks noGrp="1"/>
          </p:cNvGraphicFramePr>
          <p:nvPr>
            <p:extLst>
              <p:ext uri="{D42A27DB-BD31-4B8C-83A1-F6EECF244321}">
                <p14:modId xmlns:p14="http://schemas.microsoft.com/office/powerpoint/2010/main" xmlns="" val="3654139302"/>
              </p:ext>
            </p:extLst>
          </p:nvPr>
        </p:nvGraphicFramePr>
        <p:xfrm>
          <a:off x="1155699" y="1981200"/>
          <a:ext cx="7835901" cy="2179638"/>
        </p:xfrm>
        <a:graphic>
          <a:graphicData uri="http://schemas.openxmlformats.org/drawingml/2006/table">
            <a:tbl>
              <a:tblPr firstRow="1" bandRow="1">
                <a:tableStyleId>{5C22544A-7EE6-4342-B048-85BDC9FD1C3A}</a:tableStyleId>
              </a:tblPr>
              <a:tblGrid>
                <a:gridCol w="851234"/>
                <a:gridCol w="1224117"/>
                <a:gridCol w="1872178"/>
                <a:gridCol w="1984322"/>
                <a:gridCol w="1904050"/>
              </a:tblGrid>
              <a:tr h="64029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Year</a:t>
                      </a:r>
                    </a:p>
                  </a:txBody>
                  <a:tcPr marL="91439" marR="91439" marT="45748" marB="45748"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Avg. Scale Score</a:t>
                      </a:r>
                    </a:p>
                  </a:txBody>
                  <a:tcPr marL="91439" marR="91439" marT="45748" marB="45748"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2007 to 2011 Difference</a:t>
                      </a:r>
                    </a:p>
                  </a:txBody>
                  <a:tcPr marL="91439" marR="91439" marT="45748" marB="45748"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2003 to 2011 Difference</a:t>
                      </a:r>
                    </a:p>
                  </a:txBody>
                  <a:tcPr marL="91439" marR="91439" marT="45748" marB="45748"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1995 to 2011 Difference</a:t>
                      </a:r>
                    </a:p>
                  </a:txBody>
                  <a:tcPr marL="91439" marR="91439" marT="45748" marB="45748" horzOverflow="overflow">
                    <a:solidFill>
                      <a:srgbClr val="92D050"/>
                    </a:solidFill>
                  </a:tcPr>
                </a:tc>
              </a:tr>
              <a:tr h="42650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39" marR="91439" marT="45748" marB="4574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535 (3.8)</a:t>
                      </a:r>
                    </a:p>
                  </a:txBody>
                  <a:tcPr marL="91437" marR="91437"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7" marR="91437"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7" marR="91437"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7" marR="91437" marT="45727" marB="45727" horzOverflow="overflow"/>
                </a:tc>
              </a:tr>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39" marR="91439" marT="45748" marB="4574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554 (3.5)</a:t>
                      </a:r>
                    </a:p>
                  </a:txBody>
                  <a:tcPr marL="91437" marR="91437"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-19*</a:t>
                      </a:r>
                      <a:endParaRPr kumimoji="0" lang="zh-TW"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endParaRPr>
                    </a:p>
                  </a:txBody>
                  <a:tcPr marL="91437" marR="91437"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7" marR="91437"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7" marR="91437" marT="45727" marB="45727" horzOverflow="overflow"/>
                </a:tc>
              </a:tr>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2003</a:t>
                      </a:r>
                    </a:p>
                  </a:txBody>
                  <a:tcPr marL="91439" marR="91439" marT="45748" marB="4574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542 (3.1)</a:t>
                      </a:r>
                    </a:p>
                  </a:txBody>
                  <a:tcPr marL="91437" marR="91437"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zh-TW" sz="1800" b="1" i="0" u="none" strike="noStrike" cap="none" normalizeH="0" baseline="0" dirty="0" smtClean="0">
                        <a:ln>
                          <a:noFill/>
                        </a:ln>
                        <a:solidFill>
                          <a:srgbClr val="FFCC00"/>
                        </a:solidFill>
                        <a:effectLst/>
                        <a:latin typeface="Calibri" panose="020F0502020204030204" pitchFamily="34" charset="0"/>
                        <a:ea typeface="新細明體" pitchFamily="18" charset="-120"/>
                      </a:endParaRPr>
                    </a:p>
                  </a:txBody>
                  <a:tcPr marL="91437" marR="91437"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-8</a:t>
                      </a:r>
                    </a:p>
                  </a:txBody>
                  <a:tcPr marL="91437" marR="91437"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7" marR="91437" marT="45727" marB="45727" horzOverflow="overflow"/>
                </a:tc>
              </a:tr>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1995</a:t>
                      </a:r>
                    </a:p>
                  </a:txBody>
                  <a:tcPr marL="91439" marR="91439" marT="45748" marB="4574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508 (3.3)</a:t>
                      </a:r>
                    </a:p>
                  </a:txBody>
                  <a:tcPr marL="91437" marR="91437"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7" marR="91437"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L="91437" marR="91437"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27^</a:t>
                      </a:r>
                    </a:p>
                  </a:txBody>
                  <a:tcPr marL="91437" marR="91437" marT="45727" marB="45727" horzOverflow="overflow"/>
                </a:tc>
              </a:tr>
            </a:tbl>
          </a:graphicData>
        </a:graphic>
      </p:graphicFrame>
      <p:sp>
        <p:nvSpPr>
          <p:cNvPr id="17" name="Text Box 34"/>
          <p:cNvSpPr txBox="1">
            <a:spLocks noChangeArrowheads="1"/>
          </p:cNvSpPr>
          <p:nvPr/>
        </p:nvSpPr>
        <p:spPr bwMode="auto">
          <a:xfrm>
            <a:off x="1144587" y="4197350"/>
            <a:ext cx="7343775" cy="630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50000"/>
              </a:spcBef>
              <a:spcAft>
                <a:spcPct val="0"/>
              </a:spcAft>
              <a:buClrTx/>
              <a:buSzTx/>
              <a:buFontTx/>
              <a:buNone/>
            </a:pPr>
            <a:r>
              <a:rPr lang="en-US" altLang="zh-TW" sz="1400" b="1" dirty="0">
                <a:solidFill>
                  <a:srgbClr val="000099"/>
                </a:solidFill>
                <a:latin typeface="Calibri" pitchFamily="34" charset="0"/>
              </a:rPr>
              <a:t>^ 2011 average significantly higher </a:t>
            </a:r>
            <a:r>
              <a:rPr lang="en-US" altLang="zh-TW" sz="1400" b="1" dirty="0">
                <a:solidFill>
                  <a:srgbClr val="FFCC00"/>
                </a:solidFill>
                <a:latin typeface="Calibri" pitchFamily="34" charset="0"/>
              </a:rPr>
              <a:t>	</a:t>
            </a:r>
            <a:endParaRPr lang="en-US" altLang="zh-TW" sz="1400" b="1" dirty="0" smtClean="0">
              <a:solidFill>
                <a:srgbClr val="FFCC00"/>
              </a:solidFill>
              <a:latin typeface="Calibri" pitchFamily="34" charset="0"/>
            </a:endParaRPr>
          </a:p>
          <a:p>
            <a:pPr eaLnBrk="1" hangingPunct="1">
              <a:spcBef>
                <a:spcPct val="50000"/>
              </a:spcBef>
              <a:spcAft>
                <a:spcPct val="0"/>
              </a:spcAft>
              <a:buClrTx/>
              <a:buSzTx/>
              <a:buFontTx/>
              <a:buNone/>
            </a:pPr>
            <a:r>
              <a:rPr lang="en-US" altLang="zh-TW" sz="1400" b="1" dirty="0">
                <a:solidFill>
                  <a:srgbClr val="993366"/>
                </a:solidFill>
                <a:latin typeface="Calibri" pitchFamily="34" charset="0"/>
              </a:rPr>
              <a:t>* 2011 average significantly lower</a:t>
            </a:r>
          </a:p>
        </p:txBody>
      </p:sp>
    </p:spTree>
    <p:extLst>
      <p:ext uri="{BB962C8B-B14F-4D97-AF65-F5344CB8AC3E}">
        <p14:creationId xmlns:p14="http://schemas.microsoft.com/office/powerpoint/2010/main" xmlns="" val="1811130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82762"/>
          </a:xfrm>
        </p:spPr>
        <p:txBody>
          <a:bodyPr>
            <a:noAutofit/>
          </a:bodyPr>
          <a:lstStyle/>
          <a:p>
            <a:r>
              <a:rPr lang="en-US" altLang="zh-HK" b="1" dirty="0" smtClean="0">
                <a:solidFill>
                  <a:srgbClr val="002060"/>
                </a:solidFill>
                <a:effectLst/>
                <a:latin typeface="Adobe Caslon Pro Bold" pitchFamily="18" charset="0"/>
              </a:rPr>
              <a:t>Trends in HK Science Achievement</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14" name="TextBox 13"/>
          <p:cNvSpPr txBox="1"/>
          <p:nvPr/>
        </p:nvSpPr>
        <p:spPr>
          <a:xfrm>
            <a:off x="7239000" y="115888"/>
            <a:ext cx="1958741" cy="461665"/>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Secondary 2</a:t>
            </a:r>
            <a:endParaRPr lang="zh-HK" altLang="en-US" sz="2400" b="1" dirty="0">
              <a:solidFill>
                <a:schemeClr val="bg1"/>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xmlns="" val="2292565176"/>
              </p:ext>
            </p:extLst>
          </p:nvPr>
        </p:nvGraphicFramePr>
        <p:xfrm>
          <a:off x="1155701" y="1981200"/>
          <a:ext cx="7835899" cy="2493981"/>
        </p:xfrm>
        <a:graphic>
          <a:graphicData uri="http://schemas.openxmlformats.org/drawingml/2006/table">
            <a:tbl>
              <a:tblPr firstRow="1" bandRow="1">
                <a:tableStyleId>{5C22544A-7EE6-4342-B048-85BDC9FD1C3A}</a:tableStyleId>
              </a:tblPr>
              <a:tblGrid>
                <a:gridCol w="851233"/>
                <a:gridCol w="1224116"/>
                <a:gridCol w="1440137"/>
                <a:gridCol w="1440137"/>
                <a:gridCol w="1440137"/>
                <a:gridCol w="1440139"/>
              </a:tblGrid>
              <a:tr h="64007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Year</a:t>
                      </a:r>
                    </a:p>
                  </a:txBody>
                  <a:tcPr marL="91439" marR="91439" marT="45728" marB="45728"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Avg. Scale Score</a:t>
                      </a:r>
                    </a:p>
                  </a:txBody>
                  <a:tcPr marL="91439" marR="91439" marT="45728" marB="45728"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2007 to 2011 Difference</a:t>
                      </a:r>
                    </a:p>
                  </a:txBody>
                  <a:tcPr marL="91439" marR="91439" marT="45680" marB="45680"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2003 to 2011 Difference</a:t>
                      </a:r>
                    </a:p>
                  </a:txBody>
                  <a:tcPr marL="91439" marR="91439" marT="45680" marB="45680"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1999 to 2011 Difference</a:t>
                      </a:r>
                    </a:p>
                  </a:txBody>
                  <a:tcPr marL="91439" marR="91439" marT="45680" marB="45680"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1995 to 2011 Difference</a:t>
                      </a:r>
                    </a:p>
                  </a:txBody>
                  <a:tcPr marL="91439" marR="91439" marT="45680" marB="45680" horzOverflow="overflow">
                    <a:solidFill>
                      <a:srgbClr val="92D050"/>
                    </a:solidFill>
                  </a:tcPr>
                </a:tc>
              </a:tr>
              <a:tr h="3707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39" marR="91439" marT="45680" marB="45680"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535 (3.4)</a:t>
                      </a: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T="45713" marB="45713" horzOverflow="overflow"/>
                </a:tc>
              </a:tr>
              <a:tr h="3707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39" marR="91439" marT="45680" marB="45680"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530 (4.9)</a:t>
                      </a: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a:t>
                      </a: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T="45713" marB="45713" horzOverflow="overflow"/>
                </a:tc>
              </a:tr>
              <a:tr h="3707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2003</a:t>
                      </a:r>
                    </a:p>
                  </a:txBody>
                  <a:tcPr marL="91439" marR="91439" marT="45680" marB="45680"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556 (3.0)</a:t>
                      </a: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zh-TW" sz="1800" b="1" i="0" u="none" strike="noStrike" cap="none" normalizeH="0" baseline="0" dirty="0" smtClean="0">
                        <a:ln>
                          <a:noFill/>
                        </a:ln>
                        <a:solidFill>
                          <a:srgbClr val="00FF00"/>
                        </a:solidFill>
                        <a:effectLst/>
                        <a:latin typeface="Calibri" panose="020F0502020204030204" pitchFamily="34" charset="0"/>
                        <a:ea typeface="新細明體" pitchFamily="18" charset="-120"/>
                      </a:endParaRP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a:t>
                      </a:r>
                      <a:r>
                        <a:rPr kumimoji="0"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21*</a:t>
                      </a:r>
                      <a:endParaRPr kumimoji="0" lang="zh-TW"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endParaRP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T="45713" marB="45713" horzOverflow="overflow"/>
                </a:tc>
              </a:tr>
              <a:tr h="3707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1999</a:t>
                      </a:r>
                    </a:p>
                  </a:txBody>
                  <a:tcPr marL="91439" marR="91439" marT="45680" marB="45680"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530 (3.7)</a:t>
                      </a: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6</a:t>
                      </a: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T="45713" marB="45713" horzOverflow="overflow"/>
                </a:tc>
              </a:tr>
              <a:tr h="37077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1995</a:t>
                      </a:r>
                    </a:p>
                  </a:txBody>
                  <a:tcPr marL="91439" marR="91439" marT="45680" marB="45680"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510 (5.8)</a:t>
                      </a: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smtClean="0">
                        <a:ln>
                          <a:noFill/>
                        </a:ln>
                        <a:solidFill>
                          <a:schemeClr val="tx1"/>
                        </a:solidFill>
                        <a:effectLst/>
                        <a:latin typeface="Calibri" panose="020F0502020204030204" pitchFamily="34" charset="0"/>
                        <a:ea typeface="新細明體" pitchFamily="18" charset="-120"/>
                      </a:endParaRP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TW"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endParaRPr>
                    </a:p>
                  </a:txBody>
                  <a:tcPr marT="45713" marB="45713" horzOverflow="overflow"/>
                </a:tc>
                <a:tc>
                  <a:txBody>
                    <a:bodyPr/>
                    <a:lstStyle>
                      <a:lvl1pPr eaLnBrk="0" hangingPunct="0">
                        <a:spcBef>
                          <a:spcPct val="20000"/>
                        </a:spcBef>
                        <a:spcAft>
                          <a:spcPts val="300"/>
                        </a:spcAft>
                        <a:buClr>
                          <a:srgbClr val="C3260C"/>
                        </a:buClr>
                        <a:buSzPct val="130000"/>
                        <a:buFont typeface="Georgia" pitchFamily="18" charset="0"/>
                        <a:defRPr sz="20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defRPr>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defRPr sz="1600">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defRPr sz="14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defRPr sz="1200">
                          <a:solidFill>
                            <a:srgbClr val="404040"/>
                          </a:solidFill>
                          <a:latin typeface="Trebuchet MS"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25^</a:t>
                      </a:r>
                    </a:p>
                  </a:txBody>
                  <a:tcPr marT="45713" marB="45713" horzOverflow="overflow"/>
                </a:tc>
              </a:tr>
            </a:tbl>
          </a:graphicData>
        </a:graphic>
      </p:graphicFrame>
      <p:sp>
        <p:nvSpPr>
          <p:cNvPr id="8" name="Text Box 34"/>
          <p:cNvSpPr txBox="1">
            <a:spLocks noChangeArrowheads="1"/>
          </p:cNvSpPr>
          <p:nvPr/>
        </p:nvSpPr>
        <p:spPr bwMode="auto">
          <a:xfrm>
            <a:off x="1155701" y="4573588"/>
            <a:ext cx="7343775" cy="630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50000"/>
              </a:spcBef>
              <a:spcAft>
                <a:spcPct val="0"/>
              </a:spcAft>
              <a:buClrTx/>
              <a:buSzTx/>
              <a:buFontTx/>
              <a:buNone/>
            </a:pPr>
            <a:r>
              <a:rPr lang="en-US" altLang="zh-TW" sz="1400" b="1" dirty="0">
                <a:solidFill>
                  <a:srgbClr val="000099"/>
                </a:solidFill>
                <a:latin typeface="Calibri" pitchFamily="34" charset="0"/>
              </a:rPr>
              <a:t>^ 2011 average significantly higher </a:t>
            </a:r>
            <a:endParaRPr lang="en-US" altLang="zh-TW" sz="1400" b="1" dirty="0" smtClean="0">
              <a:solidFill>
                <a:srgbClr val="000099"/>
              </a:solidFill>
              <a:latin typeface="Calibri" pitchFamily="34" charset="0"/>
            </a:endParaRPr>
          </a:p>
          <a:p>
            <a:pPr eaLnBrk="1" hangingPunct="1">
              <a:spcBef>
                <a:spcPct val="50000"/>
              </a:spcBef>
              <a:spcAft>
                <a:spcPct val="0"/>
              </a:spcAft>
              <a:buClrTx/>
              <a:buSzTx/>
              <a:buNone/>
            </a:pPr>
            <a:r>
              <a:rPr lang="en-US" altLang="zh-TW" sz="1400" b="1" dirty="0">
                <a:solidFill>
                  <a:srgbClr val="993366"/>
                </a:solidFill>
                <a:latin typeface="Calibri" pitchFamily="34" charset="0"/>
              </a:rPr>
              <a:t>* 2011 average significantly </a:t>
            </a:r>
            <a:r>
              <a:rPr lang="en-US" altLang="zh-TW" sz="1400" b="1" dirty="0" smtClean="0">
                <a:solidFill>
                  <a:srgbClr val="993366"/>
                </a:solidFill>
                <a:latin typeface="Calibri" pitchFamily="34" charset="0"/>
              </a:rPr>
              <a:t>lower</a:t>
            </a:r>
            <a:r>
              <a:rPr lang="en-US" altLang="zh-TW" sz="1400" b="1" dirty="0">
                <a:solidFill>
                  <a:srgbClr val="993366"/>
                </a:solidFill>
                <a:latin typeface="Calibri" pitchFamily="34" charset="0"/>
              </a:rPr>
              <a:t>	</a:t>
            </a:r>
          </a:p>
        </p:txBody>
      </p:sp>
    </p:spTree>
    <p:extLst>
      <p:ext uri="{BB962C8B-B14F-4D97-AF65-F5344CB8AC3E}">
        <p14:creationId xmlns:p14="http://schemas.microsoft.com/office/powerpoint/2010/main" xmlns="" val="3174586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06562"/>
          </a:xfrm>
        </p:spPr>
        <p:txBody>
          <a:bodyPr>
            <a:normAutofit/>
          </a:bodyPr>
          <a:lstStyle/>
          <a:p>
            <a:r>
              <a:rPr lang="en-US" dirty="0" smtClean="0">
                <a:solidFill>
                  <a:srgbClr val="002060"/>
                </a:solidFill>
                <a:effectLst/>
                <a:latin typeface="Adobe Caslon Pro Bold" pitchFamily="18" charset="0"/>
              </a:rPr>
              <a:t>Achievement in Science Content Domain Areas</a:t>
            </a:r>
            <a:endParaRPr lang="en-US" dirty="0">
              <a:solidFill>
                <a:srgbClr val="002060"/>
              </a:solidFill>
              <a:effectLst/>
              <a:latin typeface="Adobe Caslon Pro Bold"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272590822"/>
              </p:ext>
            </p:extLst>
          </p:nvPr>
        </p:nvGraphicFramePr>
        <p:xfrm>
          <a:off x="1231900" y="2400300"/>
          <a:ext cx="6611938" cy="1387475"/>
        </p:xfrm>
        <a:graphic>
          <a:graphicData uri="http://schemas.openxmlformats.org/drawingml/2006/table">
            <a:tbl>
              <a:tblPr firstRow="1" bandRow="1">
                <a:tableStyleId>{5C22544A-7EE6-4342-B048-85BDC9FD1C3A}</a:tableStyleId>
              </a:tblPr>
              <a:tblGrid>
                <a:gridCol w="995271"/>
                <a:gridCol w="1728205"/>
                <a:gridCol w="1984368"/>
                <a:gridCol w="1904094"/>
              </a:tblGrid>
              <a:tr h="64063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Year</a:t>
                      </a:r>
                    </a:p>
                  </a:txBody>
                  <a:tcPr marL="91441" marR="91441" marT="45775" marB="45775"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Life Science</a:t>
                      </a:r>
                    </a:p>
                  </a:txBody>
                  <a:tcPr marL="91441" marR="91441" marT="45760" marB="45760"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Physical Science</a:t>
                      </a:r>
                    </a:p>
                  </a:txBody>
                  <a:tcPr marL="91441" marR="91441" marT="45760" marB="45760"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Earth Science</a:t>
                      </a:r>
                    </a:p>
                  </a:txBody>
                  <a:tcPr marL="91441" marR="91441" marT="45760" marB="45760" horzOverflow="overflow">
                    <a:solidFill>
                      <a:srgbClr val="92D050"/>
                    </a:solidFill>
                  </a:tcPr>
                </a:tc>
              </a:tr>
              <a:tr h="37567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41" marR="91441" marT="45775" marB="45775" horzOverflow="overflow"/>
                </a:tc>
                <a:tc>
                  <a:txBody>
                    <a:bodyPr/>
                    <a:lstStyle/>
                    <a:p>
                      <a:pPr algn="ctr"/>
                      <a:r>
                        <a:rPr lang="en-US" b="1" dirty="0" smtClean="0">
                          <a:latin typeface="Calibri" panose="020F0502020204030204" pitchFamily="34" charset="0"/>
                        </a:rPr>
                        <a:t>524</a:t>
                      </a:r>
                      <a:endParaRPr lang="en-US" b="1" dirty="0">
                        <a:latin typeface="Calibri" panose="020F0502020204030204" pitchFamily="34" charset="0"/>
                      </a:endParaRPr>
                    </a:p>
                  </a:txBody>
                  <a:tcPr horzOverflow="overflow"/>
                </a:tc>
                <a:tc>
                  <a:txBody>
                    <a:bodyPr/>
                    <a:lstStyle/>
                    <a:p>
                      <a:pPr algn="ctr"/>
                      <a:r>
                        <a:rPr lang="en-US" b="1" dirty="0" smtClean="0">
                          <a:latin typeface="Calibri" panose="020F0502020204030204" pitchFamily="34" charset="0"/>
                        </a:rPr>
                        <a:t>539</a:t>
                      </a:r>
                      <a:endParaRPr lang="en-US" b="1" dirty="0">
                        <a:latin typeface="Calibri" panose="020F0502020204030204" pitchFamily="34" charset="0"/>
                      </a:endParaRPr>
                    </a:p>
                  </a:txBody>
                  <a:tcPr horzOverflow="overflow"/>
                </a:tc>
                <a:tc>
                  <a:txBody>
                    <a:bodyPr/>
                    <a:lstStyle/>
                    <a:p>
                      <a:pPr algn="ctr"/>
                      <a:r>
                        <a:rPr lang="en-US" b="1" dirty="0" smtClean="0">
                          <a:latin typeface="Calibri" panose="020F0502020204030204" pitchFamily="34" charset="0"/>
                        </a:rPr>
                        <a:t>548</a:t>
                      </a:r>
                      <a:endParaRPr lang="en-US" b="1" dirty="0">
                        <a:latin typeface="Calibri" panose="020F0502020204030204" pitchFamily="34" charset="0"/>
                      </a:endParaRPr>
                    </a:p>
                  </a:txBody>
                  <a:tcPr horzOverflow="overflow"/>
                </a:tc>
              </a:tr>
              <a:tr h="37116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41" marR="91441" marT="45775" marB="45775" horzOverflow="overflow"/>
                </a:tc>
                <a:tc>
                  <a:txBody>
                    <a:bodyPr/>
                    <a:lstStyle/>
                    <a:p>
                      <a:pPr algn="ctr"/>
                      <a:r>
                        <a:rPr lang="en-US" b="1" dirty="0" smtClean="0">
                          <a:latin typeface="Calibri" panose="020F0502020204030204" pitchFamily="34" charset="0"/>
                        </a:rPr>
                        <a:t>540</a:t>
                      </a:r>
                      <a:endParaRPr lang="en-US" b="1" dirty="0">
                        <a:latin typeface="Calibri" panose="020F0502020204030204" pitchFamily="34" charset="0"/>
                      </a:endParaRPr>
                    </a:p>
                  </a:txBody>
                  <a:tcPr horzOverflow="overflow"/>
                </a:tc>
                <a:tc>
                  <a:txBody>
                    <a:bodyPr/>
                    <a:lstStyle/>
                    <a:p>
                      <a:pPr algn="ctr"/>
                      <a:r>
                        <a:rPr lang="en-US" b="1" dirty="0" smtClean="0">
                          <a:latin typeface="Calibri" panose="020F0502020204030204" pitchFamily="34" charset="0"/>
                        </a:rPr>
                        <a:t>562</a:t>
                      </a:r>
                      <a:endParaRPr lang="en-US" b="1" dirty="0">
                        <a:latin typeface="Calibri" panose="020F0502020204030204" pitchFamily="34" charset="0"/>
                      </a:endParaRPr>
                    </a:p>
                  </a:txBody>
                  <a:tcPr horzOverflow="overflow"/>
                </a:tc>
                <a:tc>
                  <a:txBody>
                    <a:bodyPr/>
                    <a:lstStyle/>
                    <a:p>
                      <a:pPr algn="ctr"/>
                      <a:r>
                        <a:rPr lang="en-US" b="1" dirty="0" smtClean="0">
                          <a:latin typeface="Calibri" panose="020F0502020204030204" pitchFamily="34" charset="0"/>
                        </a:rPr>
                        <a:t>568</a:t>
                      </a:r>
                      <a:endParaRPr lang="en-US" b="1" dirty="0">
                        <a:latin typeface="Calibri" panose="020F0502020204030204" pitchFamily="34" charset="0"/>
                      </a:endParaRPr>
                    </a:p>
                  </a:txBody>
                  <a:tcPr horzOverflow="overflow"/>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2415427538"/>
              </p:ext>
            </p:extLst>
          </p:nvPr>
        </p:nvGraphicFramePr>
        <p:xfrm>
          <a:off x="1219200" y="4495800"/>
          <a:ext cx="7835901" cy="1382713"/>
        </p:xfrm>
        <a:graphic>
          <a:graphicData uri="http://schemas.openxmlformats.org/drawingml/2006/table">
            <a:tbl>
              <a:tblPr firstRow="1" bandRow="1">
                <a:tableStyleId>{5C22544A-7EE6-4342-B048-85BDC9FD1C3A}</a:tableStyleId>
              </a:tblPr>
              <a:tblGrid>
                <a:gridCol w="1008096"/>
                <a:gridCol w="1656158"/>
                <a:gridCol w="1800172"/>
                <a:gridCol w="1728165"/>
                <a:gridCol w="1643310"/>
              </a:tblGrid>
              <a:tr h="64052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Year</a:t>
                      </a:r>
                    </a:p>
                  </a:txBody>
                  <a:tcPr marL="91439" marR="91439" marT="45767" marB="45767" horzOverflow="overflow">
                    <a:solidFill>
                      <a:srgbClr val="92D05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Biology</a:t>
                      </a:r>
                    </a:p>
                  </a:txBody>
                  <a:tcPr marL="91439" marR="91439" marT="45767" marB="45767"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Chemistry</a:t>
                      </a:r>
                    </a:p>
                  </a:txBody>
                  <a:tcPr marL="91439" marR="91439" marT="45752" marB="45752"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Physics</a:t>
                      </a:r>
                    </a:p>
                  </a:txBody>
                  <a:tcPr marL="91439" marR="91439" marT="45752" marB="45752"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C00000"/>
                          </a:solidFill>
                          <a:effectLst/>
                          <a:latin typeface="Calibri" panose="020F0502020204030204" pitchFamily="34" charset="0"/>
                          <a:ea typeface="新細明體" pitchFamily="18" charset="-120"/>
                        </a:rPr>
                        <a:t>Earth Science</a:t>
                      </a:r>
                    </a:p>
                  </a:txBody>
                  <a:tcPr marL="91439" marR="91439" marT="45752" marB="45752" horzOverflow="overflow">
                    <a:solidFill>
                      <a:srgbClr val="92D050"/>
                    </a:solidFill>
                  </a:tcPr>
                </a:tc>
              </a:tr>
              <a:tr h="37109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39" marR="91439" marT="45767" marB="45767" horzOverflow="overflow"/>
                </a:tc>
                <a:tc>
                  <a:txBody>
                    <a:bodyPr/>
                    <a:lstStyle/>
                    <a:p>
                      <a:pPr algn="ctr"/>
                      <a:r>
                        <a:rPr lang="en-US" b="1" dirty="0" smtClean="0">
                          <a:latin typeface="Calibri" panose="020F0502020204030204" pitchFamily="34" charset="0"/>
                        </a:rPr>
                        <a:t>535</a:t>
                      </a:r>
                      <a:endParaRPr lang="en-US" b="1" dirty="0">
                        <a:latin typeface="Calibri" panose="020F0502020204030204" pitchFamily="34" charset="0"/>
                      </a:endParaRPr>
                    </a:p>
                  </a:txBody>
                  <a:tcPr horzOverflow="overflow"/>
                </a:tc>
                <a:tc>
                  <a:txBody>
                    <a:bodyPr/>
                    <a:lstStyle/>
                    <a:p>
                      <a:pPr algn="ctr"/>
                      <a:r>
                        <a:rPr lang="en-US" b="1" dirty="0" smtClean="0">
                          <a:latin typeface="Calibri" panose="020F0502020204030204" pitchFamily="34" charset="0"/>
                        </a:rPr>
                        <a:t>526</a:t>
                      </a:r>
                      <a:endParaRPr lang="en-US" b="1" dirty="0">
                        <a:latin typeface="Calibri" panose="020F0502020204030204" pitchFamily="34" charset="0"/>
                      </a:endParaRPr>
                    </a:p>
                  </a:txBody>
                  <a:tcPr horzOverflow="overflow"/>
                </a:tc>
                <a:tc>
                  <a:txBody>
                    <a:bodyPr/>
                    <a:lstStyle/>
                    <a:p>
                      <a:pPr algn="ctr"/>
                      <a:r>
                        <a:rPr lang="en-US" b="1" dirty="0" smtClean="0">
                          <a:latin typeface="Calibri" panose="020F0502020204030204" pitchFamily="34" charset="0"/>
                        </a:rPr>
                        <a:t>539</a:t>
                      </a:r>
                      <a:endParaRPr lang="en-US" b="1" dirty="0">
                        <a:latin typeface="Calibri" panose="020F0502020204030204" pitchFamily="34" charset="0"/>
                      </a:endParaRPr>
                    </a:p>
                  </a:txBody>
                  <a:tcPr horzOverflow="overflow"/>
                </a:tc>
                <a:tc>
                  <a:txBody>
                    <a:bodyPr/>
                    <a:lstStyle/>
                    <a:p>
                      <a:pPr algn="ctr"/>
                      <a:r>
                        <a:rPr lang="en-US" b="1" dirty="0" smtClean="0">
                          <a:latin typeface="Calibri" panose="020F0502020204030204" pitchFamily="34" charset="0"/>
                        </a:rPr>
                        <a:t>539</a:t>
                      </a:r>
                      <a:endParaRPr lang="en-US" b="1" dirty="0">
                        <a:latin typeface="Calibri" panose="020F0502020204030204" pitchFamily="34" charset="0"/>
                      </a:endParaRPr>
                    </a:p>
                  </a:txBody>
                  <a:tcPr horzOverflow="overflow"/>
                </a:tc>
              </a:tr>
              <a:tr h="37109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39" marR="91439" marT="45767" marB="45767" horzOverflow="overflow"/>
                </a:tc>
                <a:tc>
                  <a:txBody>
                    <a:bodyPr/>
                    <a:lstStyle/>
                    <a:p>
                      <a:pPr algn="ctr"/>
                      <a:r>
                        <a:rPr lang="en-US" b="1" dirty="0" smtClean="0">
                          <a:latin typeface="Calibri" panose="020F0502020204030204" pitchFamily="34" charset="0"/>
                        </a:rPr>
                        <a:t>529</a:t>
                      </a:r>
                      <a:endParaRPr lang="en-US" b="1" dirty="0">
                        <a:latin typeface="Calibri" panose="020F0502020204030204" pitchFamily="34" charset="0"/>
                      </a:endParaRPr>
                    </a:p>
                  </a:txBody>
                  <a:tcPr horzOverflow="overflow"/>
                </a:tc>
                <a:tc>
                  <a:txBody>
                    <a:bodyPr/>
                    <a:lstStyle/>
                    <a:p>
                      <a:pPr algn="ctr"/>
                      <a:r>
                        <a:rPr lang="en-US" b="1" dirty="0" smtClean="0">
                          <a:latin typeface="Calibri" panose="020F0502020204030204" pitchFamily="34" charset="0"/>
                        </a:rPr>
                        <a:t>521</a:t>
                      </a:r>
                      <a:endParaRPr lang="en-US" b="1" dirty="0">
                        <a:latin typeface="Calibri" panose="020F0502020204030204" pitchFamily="34" charset="0"/>
                      </a:endParaRPr>
                    </a:p>
                  </a:txBody>
                  <a:tcPr horzOverflow="overflow"/>
                </a:tc>
                <a:tc>
                  <a:txBody>
                    <a:bodyPr/>
                    <a:lstStyle/>
                    <a:p>
                      <a:pPr algn="ctr"/>
                      <a:r>
                        <a:rPr lang="en-US" b="1" dirty="0" smtClean="0">
                          <a:latin typeface="Calibri" panose="020F0502020204030204" pitchFamily="34" charset="0"/>
                        </a:rPr>
                        <a:t>530</a:t>
                      </a:r>
                      <a:endParaRPr lang="en-US" b="1" dirty="0">
                        <a:latin typeface="Calibri" panose="020F0502020204030204" pitchFamily="34" charset="0"/>
                      </a:endParaRPr>
                    </a:p>
                  </a:txBody>
                  <a:tcPr horzOverflow="overflow"/>
                </a:tc>
                <a:tc>
                  <a:txBody>
                    <a:bodyPr/>
                    <a:lstStyle/>
                    <a:p>
                      <a:pPr algn="ctr"/>
                      <a:r>
                        <a:rPr lang="en-US" b="1" dirty="0" smtClean="0">
                          <a:latin typeface="Calibri" panose="020F0502020204030204" pitchFamily="34" charset="0"/>
                        </a:rPr>
                        <a:t>535</a:t>
                      </a:r>
                      <a:endParaRPr lang="en-US" b="1" dirty="0">
                        <a:latin typeface="Calibri" panose="020F0502020204030204" pitchFamily="34" charset="0"/>
                      </a:endParaRPr>
                    </a:p>
                  </a:txBody>
                  <a:tcPr horzOverflow="overflow"/>
                </a:tc>
              </a:tr>
            </a:tbl>
          </a:graphicData>
        </a:graphic>
      </p:graphicFrame>
      <p:sp>
        <p:nvSpPr>
          <p:cNvPr id="12" name="Rectangle 2"/>
          <p:cNvSpPr>
            <a:spLocks noChangeArrowheads="1"/>
          </p:cNvSpPr>
          <p:nvPr/>
        </p:nvSpPr>
        <p:spPr bwMode="auto">
          <a:xfrm>
            <a:off x="1055688" y="1905000"/>
            <a:ext cx="15319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143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Aft>
                <a:spcPct val="0"/>
              </a:spcAft>
              <a:buClr>
                <a:srgbClr val="A9A57C"/>
              </a:buClr>
              <a:buSzTx/>
              <a:buFontTx/>
              <a:buNone/>
            </a:pPr>
            <a:r>
              <a:rPr kumimoji="0" lang="en-US" altLang="en-US" sz="2400" b="1" dirty="0">
                <a:solidFill>
                  <a:srgbClr val="000099"/>
                </a:solidFill>
                <a:latin typeface="Calibri" pitchFamily="34" charset="0"/>
              </a:rPr>
              <a:t>Primary 4</a:t>
            </a:r>
          </a:p>
        </p:txBody>
      </p:sp>
      <p:sp>
        <p:nvSpPr>
          <p:cNvPr id="13" name="Rectangle 9"/>
          <p:cNvSpPr>
            <a:spLocks noChangeArrowheads="1"/>
          </p:cNvSpPr>
          <p:nvPr/>
        </p:nvSpPr>
        <p:spPr bwMode="auto">
          <a:xfrm>
            <a:off x="1055688" y="4033837"/>
            <a:ext cx="1857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143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Aft>
                <a:spcPct val="0"/>
              </a:spcAft>
              <a:buClr>
                <a:srgbClr val="A9A57C"/>
              </a:buClr>
              <a:buSzTx/>
              <a:buFontTx/>
              <a:buNone/>
            </a:pPr>
            <a:r>
              <a:rPr kumimoji="0" lang="en-US" altLang="en-US" sz="2400" b="1" dirty="0">
                <a:solidFill>
                  <a:srgbClr val="000099"/>
                </a:solidFill>
                <a:latin typeface="Calibri" pitchFamily="34" charset="0"/>
              </a:rPr>
              <a:t>Secondary 2</a:t>
            </a:r>
          </a:p>
        </p:txBody>
      </p:sp>
    </p:spTree>
    <p:extLst>
      <p:ext uri="{BB962C8B-B14F-4D97-AF65-F5344CB8AC3E}">
        <p14:creationId xmlns:p14="http://schemas.microsoft.com/office/powerpoint/2010/main" xmlns="" val="563364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06562"/>
          </a:xfrm>
        </p:spPr>
        <p:txBody>
          <a:bodyPr>
            <a:normAutofit/>
          </a:bodyPr>
          <a:lstStyle/>
          <a:p>
            <a:r>
              <a:rPr lang="en-US" dirty="0" smtClean="0">
                <a:solidFill>
                  <a:srgbClr val="002060"/>
                </a:solidFill>
                <a:effectLst/>
                <a:latin typeface="Adobe Caslon Pro Bold" pitchFamily="18" charset="0"/>
              </a:rPr>
              <a:t>Achievement in Science Cognitive Domain Areas</a:t>
            </a:r>
            <a:endParaRPr lang="en-US" dirty="0">
              <a:solidFill>
                <a:srgbClr val="002060"/>
              </a:solidFill>
              <a:effectLst/>
              <a:latin typeface="Adobe Caslon Pro Bold"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11958306"/>
              </p:ext>
            </p:extLst>
          </p:nvPr>
        </p:nvGraphicFramePr>
        <p:xfrm>
          <a:off x="1617662" y="2400300"/>
          <a:ext cx="6611938" cy="1112838"/>
        </p:xfrm>
        <a:graphic>
          <a:graphicData uri="http://schemas.openxmlformats.org/drawingml/2006/table">
            <a:tbl>
              <a:tblPr firstRow="1" bandRow="1">
                <a:tableStyleId>{5C22544A-7EE6-4342-B048-85BDC9FD1C3A}</a:tableStyleId>
              </a:tblPr>
              <a:tblGrid>
                <a:gridCol w="995271"/>
                <a:gridCol w="1728205"/>
                <a:gridCol w="1984368"/>
                <a:gridCol w="1904094"/>
              </a:tblGrid>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Year</a:t>
                      </a:r>
                    </a:p>
                  </a:txBody>
                  <a:tcPr marL="91441" marR="91441" marT="45748" marB="45748"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Knowing</a:t>
                      </a:r>
                    </a:p>
                  </a:txBody>
                  <a:tcPr marL="91441" marR="91441" marT="45733" marB="4573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Applying</a:t>
                      </a:r>
                    </a:p>
                  </a:txBody>
                  <a:tcPr marL="91441" marR="91441" marT="45733" marB="4573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Reasoning</a:t>
                      </a:r>
                    </a:p>
                  </a:txBody>
                  <a:tcPr marL="91441" marR="91441" marT="45733" marB="45733" horzOverflow="overflow">
                    <a:solidFill>
                      <a:srgbClr val="92D050"/>
                    </a:solidFill>
                  </a:tcPr>
                </a:tc>
              </a:tr>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41" marR="91441" marT="45748" marB="4574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537</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529</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541</a:t>
                      </a:r>
                    </a:p>
                  </a:txBody>
                  <a:tcPr horzOverflow="overflow"/>
                </a:tc>
              </a:tr>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41" marR="91441" marT="45748" marB="4574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HK"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a:t>
                      </a: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53</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552</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HK"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56</a:t>
                      </a: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3</a:t>
                      </a:r>
                    </a:p>
                  </a:txBody>
                  <a:tcPr horzOverflow="overflow"/>
                </a:tc>
              </a:tr>
            </a:tbl>
          </a:graphicData>
        </a:graphic>
      </p:graphicFrame>
      <p:sp>
        <p:nvSpPr>
          <p:cNvPr id="16" name="Rectangle 2"/>
          <p:cNvSpPr>
            <a:spLocks noChangeArrowheads="1"/>
          </p:cNvSpPr>
          <p:nvPr/>
        </p:nvSpPr>
        <p:spPr bwMode="auto">
          <a:xfrm>
            <a:off x="1441450" y="1905000"/>
            <a:ext cx="15319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143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Aft>
                <a:spcPct val="0"/>
              </a:spcAft>
              <a:buClr>
                <a:srgbClr val="A9A57C"/>
              </a:buClr>
              <a:buSzTx/>
              <a:buFontTx/>
              <a:buNone/>
            </a:pPr>
            <a:r>
              <a:rPr kumimoji="0" lang="en-US" altLang="en-US" sz="2400" b="1" dirty="0">
                <a:solidFill>
                  <a:srgbClr val="000099"/>
                </a:solidFill>
                <a:latin typeface="Calibri" pitchFamily="34" charset="0"/>
              </a:rPr>
              <a:t>Primary 4</a:t>
            </a:r>
          </a:p>
        </p:txBody>
      </p:sp>
      <p:sp>
        <p:nvSpPr>
          <p:cNvPr id="17" name="Rectangle 9"/>
          <p:cNvSpPr>
            <a:spLocks noChangeArrowheads="1"/>
          </p:cNvSpPr>
          <p:nvPr/>
        </p:nvSpPr>
        <p:spPr bwMode="auto">
          <a:xfrm>
            <a:off x="1441450" y="3962400"/>
            <a:ext cx="18573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143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Aft>
                <a:spcPct val="0"/>
              </a:spcAft>
              <a:buClr>
                <a:srgbClr val="A9A57C"/>
              </a:buClr>
              <a:buSzTx/>
              <a:buFontTx/>
              <a:buNone/>
            </a:pPr>
            <a:r>
              <a:rPr kumimoji="0" lang="en-US" altLang="en-US" sz="2400" b="1" dirty="0">
                <a:solidFill>
                  <a:srgbClr val="000099"/>
                </a:solidFill>
                <a:latin typeface="Calibri" pitchFamily="34" charset="0"/>
              </a:rPr>
              <a:t>Secondary 2</a:t>
            </a:r>
          </a:p>
        </p:txBody>
      </p:sp>
      <p:graphicFrame>
        <p:nvGraphicFramePr>
          <p:cNvPr id="18" name="Table 17"/>
          <p:cNvGraphicFramePr>
            <a:graphicFrameLocks noGrp="1"/>
          </p:cNvGraphicFramePr>
          <p:nvPr>
            <p:extLst>
              <p:ext uri="{D42A27DB-BD31-4B8C-83A1-F6EECF244321}">
                <p14:modId xmlns:p14="http://schemas.microsoft.com/office/powerpoint/2010/main" xmlns="" val="304727635"/>
              </p:ext>
            </p:extLst>
          </p:nvPr>
        </p:nvGraphicFramePr>
        <p:xfrm>
          <a:off x="1617662" y="4464050"/>
          <a:ext cx="6611938" cy="1112838"/>
        </p:xfrm>
        <a:graphic>
          <a:graphicData uri="http://schemas.openxmlformats.org/drawingml/2006/table">
            <a:tbl>
              <a:tblPr firstRow="1" bandRow="1">
                <a:tableStyleId>{5C22544A-7EE6-4342-B048-85BDC9FD1C3A}</a:tableStyleId>
              </a:tblPr>
              <a:tblGrid>
                <a:gridCol w="995271"/>
                <a:gridCol w="1728205"/>
                <a:gridCol w="1984368"/>
                <a:gridCol w="1904094"/>
              </a:tblGrid>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Year</a:t>
                      </a:r>
                    </a:p>
                  </a:txBody>
                  <a:tcPr marL="91441" marR="91441" marT="45748" marB="45748"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Knowing</a:t>
                      </a:r>
                    </a:p>
                  </a:txBody>
                  <a:tcPr marL="91441" marR="91441" marT="45733" marB="4573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Applying</a:t>
                      </a:r>
                    </a:p>
                  </a:txBody>
                  <a:tcPr marL="91441" marR="91441" marT="45733" marB="4573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FF0066"/>
                          </a:solidFill>
                          <a:effectLst/>
                          <a:latin typeface="Calibri" panose="020F0502020204030204" pitchFamily="34" charset="0"/>
                          <a:ea typeface="新細明體" pitchFamily="18" charset="-120"/>
                        </a:rPr>
                        <a:t>Reasoning</a:t>
                      </a:r>
                    </a:p>
                  </a:txBody>
                  <a:tcPr marL="91441" marR="91441" marT="45733" marB="45733" horzOverflow="overflow">
                    <a:solidFill>
                      <a:srgbClr val="92D050"/>
                    </a:solidFill>
                  </a:tcPr>
                </a:tc>
              </a:tr>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41" marR="91441" marT="45748" marB="45748" horzOverflow="overflow"/>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defRPr>
                      </a:lvl1pPr>
                      <a:lvl2pPr marL="742950" indent="-285750" eaLnBrk="0" hangingPunct="0">
                        <a:spcBef>
                          <a:spcPct val="20000"/>
                        </a:spcBef>
                        <a:buClr>
                          <a:schemeClr val="tx2"/>
                        </a:buClr>
                        <a:buSzPct val="75000"/>
                        <a:buFont typeface="Wingdings" pitchFamily="2" charset="2"/>
                        <a:defRPr sz="20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defRPr>
                          <a:solidFill>
                            <a:schemeClr val="tx1"/>
                          </a:solidFill>
                          <a:latin typeface="Arial" pitchFamily="34" charset="0"/>
                        </a:defRPr>
                      </a:lvl3pPr>
                      <a:lvl4pPr marL="1600200" indent="-228600" eaLnBrk="0" hangingPunct="0">
                        <a:spcBef>
                          <a:spcPct val="20000"/>
                        </a:spcBef>
                        <a:buClr>
                          <a:schemeClr val="bg2"/>
                        </a:buClr>
                        <a:buFont typeface="Wingdings" pitchFamily="2" charset="2"/>
                        <a:defRPr sz="1600">
                          <a:solidFill>
                            <a:schemeClr val="tx1"/>
                          </a:solidFill>
                          <a:latin typeface="Arial" pitchFamily="34" charset="0"/>
                        </a:defRPr>
                      </a:lvl4pPr>
                      <a:lvl5pPr marL="2057400" indent="-228600" eaLnBrk="0" hangingPunct="0">
                        <a:spcBef>
                          <a:spcPct val="20000"/>
                        </a:spcBef>
                        <a:buClr>
                          <a:schemeClr val="tx2"/>
                        </a:buClr>
                        <a:buSzPct val="80000"/>
                        <a:buFont typeface="Wingdings" pitchFamily="2" charset="2"/>
                        <a:defRPr sz="1600">
                          <a:solidFill>
                            <a:schemeClr val="tx1"/>
                          </a:solidFill>
                          <a:latin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544</a:t>
                      </a:r>
                    </a:p>
                  </a:txBody>
                  <a:tcPr horzOverflow="overflow"/>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defRPr>
                      </a:lvl1pPr>
                      <a:lvl2pPr marL="742950" indent="-285750" eaLnBrk="0" hangingPunct="0">
                        <a:spcBef>
                          <a:spcPct val="20000"/>
                        </a:spcBef>
                        <a:buClr>
                          <a:schemeClr val="tx2"/>
                        </a:buClr>
                        <a:buSzPct val="75000"/>
                        <a:buFont typeface="Wingdings" pitchFamily="2" charset="2"/>
                        <a:defRPr sz="20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defRPr>
                          <a:solidFill>
                            <a:schemeClr val="tx1"/>
                          </a:solidFill>
                          <a:latin typeface="Arial" pitchFamily="34" charset="0"/>
                        </a:defRPr>
                      </a:lvl3pPr>
                      <a:lvl4pPr marL="1600200" indent="-228600" eaLnBrk="0" hangingPunct="0">
                        <a:spcBef>
                          <a:spcPct val="20000"/>
                        </a:spcBef>
                        <a:buClr>
                          <a:schemeClr val="bg2"/>
                        </a:buClr>
                        <a:buFont typeface="Wingdings" pitchFamily="2" charset="2"/>
                        <a:defRPr sz="1600">
                          <a:solidFill>
                            <a:schemeClr val="tx1"/>
                          </a:solidFill>
                          <a:latin typeface="Arial" pitchFamily="34" charset="0"/>
                        </a:defRPr>
                      </a:lvl4pPr>
                      <a:lvl5pPr marL="2057400" indent="-228600" eaLnBrk="0" hangingPunct="0">
                        <a:spcBef>
                          <a:spcPct val="20000"/>
                        </a:spcBef>
                        <a:buClr>
                          <a:schemeClr val="tx2"/>
                        </a:buClr>
                        <a:buSzPct val="80000"/>
                        <a:buFont typeface="Wingdings" pitchFamily="2" charset="2"/>
                        <a:defRPr sz="1600">
                          <a:solidFill>
                            <a:schemeClr val="tx1"/>
                          </a:solidFill>
                          <a:latin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529</a:t>
                      </a:r>
                    </a:p>
                  </a:txBody>
                  <a:tcPr horzOverflow="overflow"/>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defRPr>
                      </a:lvl1pPr>
                      <a:lvl2pPr marL="742950" indent="-285750" eaLnBrk="0" hangingPunct="0">
                        <a:spcBef>
                          <a:spcPct val="20000"/>
                        </a:spcBef>
                        <a:buClr>
                          <a:schemeClr val="tx2"/>
                        </a:buClr>
                        <a:buSzPct val="75000"/>
                        <a:buFont typeface="Wingdings" pitchFamily="2" charset="2"/>
                        <a:defRPr sz="20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defRPr>
                          <a:solidFill>
                            <a:schemeClr val="tx1"/>
                          </a:solidFill>
                          <a:latin typeface="Arial" pitchFamily="34" charset="0"/>
                        </a:defRPr>
                      </a:lvl3pPr>
                      <a:lvl4pPr marL="1600200" indent="-228600" eaLnBrk="0" hangingPunct="0">
                        <a:spcBef>
                          <a:spcPct val="20000"/>
                        </a:spcBef>
                        <a:buClr>
                          <a:schemeClr val="bg2"/>
                        </a:buClr>
                        <a:buFont typeface="Wingdings" pitchFamily="2" charset="2"/>
                        <a:defRPr sz="1600">
                          <a:solidFill>
                            <a:schemeClr val="tx1"/>
                          </a:solidFill>
                          <a:latin typeface="Arial" pitchFamily="34" charset="0"/>
                        </a:defRPr>
                      </a:lvl4pPr>
                      <a:lvl5pPr marL="2057400" indent="-228600" eaLnBrk="0" hangingPunct="0">
                        <a:spcBef>
                          <a:spcPct val="20000"/>
                        </a:spcBef>
                        <a:buClr>
                          <a:schemeClr val="tx2"/>
                        </a:buClr>
                        <a:buSzPct val="80000"/>
                        <a:buFont typeface="Wingdings" pitchFamily="2" charset="2"/>
                        <a:defRPr sz="1600">
                          <a:solidFill>
                            <a:schemeClr val="tx1"/>
                          </a:solidFill>
                          <a:latin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538</a:t>
                      </a:r>
                    </a:p>
                  </a:txBody>
                  <a:tcPr horzOverflow="overflow"/>
                </a:tc>
              </a:tr>
              <a:tr h="37094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41" marR="91441" marT="45748" marB="45748" horzOverflow="overflow"/>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defRPr>
                      </a:lvl1pPr>
                      <a:lvl2pPr marL="742950" indent="-285750" eaLnBrk="0" hangingPunct="0">
                        <a:spcBef>
                          <a:spcPct val="20000"/>
                        </a:spcBef>
                        <a:buClr>
                          <a:schemeClr val="tx2"/>
                        </a:buClr>
                        <a:buSzPct val="75000"/>
                        <a:buFont typeface="Wingdings" pitchFamily="2" charset="2"/>
                        <a:defRPr sz="20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defRPr>
                          <a:solidFill>
                            <a:schemeClr val="tx1"/>
                          </a:solidFill>
                          <a:latin typeface="Arial" pitchFamily="34" charset="0"/>
                        </a:defRPr>
                      </a:lvl3pPr>
                      <a:lvl4pPr marL="1600200" indent="-228600" eaLnBrk="0" hangingPunct="0">
                        <a:spcBef>
                          <a:spcPct val="20000"/>
                        </a:spcBef>
                        <a:buClr>
                          <a:schemeClr val="bg2"/>
                        </a:buClr>
                        <a:buFont typeface="Wingdings" pitchFamily="2" charset="2"/>
                        <a:defRPr sz="1600">
                          <a:solidFill>
                            <a:schemeClr val="tx1"/>
                          </a:solidFill>
                          <a:latin typeface="Arial" pitchFamily="34" charset="0"/>
                        </a:defRPr>
                      </a:lvl4pPr>
                      <a:lvl5pPr marL="2057400" indent="-228600" eaLnBrk="0" hangingPunct="0">
                        <a:spcBef>
                          <a:spcPct val="20000"/>
                        </a:spcBef>
                        <a:buClr>
                          <a:schemeClr val="tx2"/>
                        </a:buClr>
                        <a:buSzPct val="80000"/>
                        <a:buFont typeface="Wingdings" pitchFamily="2" charset="2"/>
                        <a:defRPr sz="1600">
                          <a:solidFill>
                            <a:schemeClr val="tx1"/>
                          </a:solidFill>
                          <a:latin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537</a:t>
                      </a:r>
                    </a:p>
                  </a:txBody>
                  <a:tcPr horzOverflow="overflow"/>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defRPr>
                      </a:lvl1pPr>
                      <a:lvl2pPr marL="742950" indent="-285750" eaLnBrk="0" hangingPunct="0">
                        <a:spcBef>
                          <a:spcPct val="20000"/>
                        </a:spcBef>
                        <a:buClr>
                          <a:schemeClr val="tx2"/>
                        </a:buClr>
                        <a:buSzPct val="75000"/>
                        <a:buFont typeface="Wingdings" pitchFamily="2" charset="2"/>
                        <a:defRPr sz="20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defRPr>
                          <a:solidFill>
                            <a:schemeClr val="tx1"/>
                          </a:solidFill>
                          <a:latin typeface="Arial" pitchFamily="34" charset="0"/>
                        </a:defRPr>
                      </a:lvl3pPr>
                      <a:lvl4pPr marL="1600200" indent="-228600" eaLnBrk="0" hangingPunct="0">
                        <a:spcBef>
                          <a:spcPct val="20000"/>
                        </a:spcBef>
                        <a:buClr>
                          <a:schemeClr val="bg2"/>
                        </a:buClr>
                        <a:buFont typeface="Wingdings" pitchFamily="2" charset="2"/>
                        <a:defRPr sz="1600">
                          <a:solidFill>
                            <a:schemeClr val="tx1"/>
                          </a:solidFill>
                          <a:latin typeface="Arial" pitchFamily="34" charset="0"/>
                        </a:defRPr>
                      </a:lvl4pPr>
                      <a:lvl5pPr marL="2057400" indent="-228600" eaLnBrk="0" hangingPunct="0">
                        <a:spcBef>
                          <a:spcPct val="20000"/>
                        </a:spcBef>
                        <a:buClr>
                          <a:schemeClr val="tx2"/>
                        </a:buClr>
                        <a:buSzPct val="80000"/>
                        <a:buFont typeface="Wingdings" pitchFamily="2" charset="2"/>
                        <a:defRPr sz="1600">
                          <a:solidFill>
                            <a:schemeClr val="tx1"/>
                          </a:solidFill>
                          <a:latin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522</a:t>
                      </a:r>
                    </a:p>
                  </a:txBody>
                  <a:tcPr horzOverflow="overflow"/>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defRPr>
                      </a:lvl1pPr>
                      <a:lvl2pPr marL="742950" indent="-285750" eaLnBrk="0" hangingPunct="0">
                        <a:spcBef>
                          <a:spcPct val="20000"/>
                        </a:spcBef>
                        <a:buClr>
                          <a:schemeClr val="tx2"/>
                        </a:buClr>
                        <a:buSzPct val="75000"/>
                        <a:buFont typeface="Wingdings" pitchFamily="2" charset="2"/>
                        <a:defRPr sz="20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defRPr>
                          <a:solidFill>
                            <a:schemeClr val="tx1"/>
                          </a:solidFill>
                          <a:latin typeface="Arial" pitchFamily="34" charset="0"/>
                        </a:defRPr>
                      </a:lvl3pPr>
                      <a:lvl4pPr marL="1600200" indent="-228600" eaLnBrk="0" hangingPunct="0">
                        <a:spcBef>
                          <a:spcPct val="20000"/>
                        </a:spcBef>
                        <a:buClr>
                          <a:schemeClr val="bg2"/>
                        </a:buClr>
                        <a:buFont typeface="Wingdings" pitchFamily="2" charset="2"/>
                        <a:defRPr sz="1600">
                          <a:solidFill>
                            <a:schemeClr val="tx1"/>
                          </a:solidFill>
                          <a:latin typeface="Arial" pitchFamily="34" charset="0"/>
                        </a:defRPr>
                      </a:lvl4pPr>
                      <a:lvl5pPr marL="2057400" indent="-228600" eaLnBrk="0" hangingPunct="0">
                        <a:spcBef>
                          <a:spcPct val="20000"/>
                        </a:spcBef>
                        <a:buClr>
                          <a:schemeClr val="tx2"/>
                        </a:buClr>
                        <a:buSzPct val="80000"/>
                        <a:buFont typeface="Wingdings" pitchFamily="2" charset="2"/>
                        <a:defRPr sz="1600">
                          <a:solidFill>
                            <a:schemeClr val="tx1"/>
                          </a:solidFill>
                          <a:latin typeface="Arial" pitchFamily="34" charset="0"/>
                        </a:defRPr>
                      </a:lvl5pPr>
                      <a:lvl6pPr marL="25146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6pPr>
                      <a:lvl7pPr marL="29718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7pPr>
                      <a:lvl8pPr marL="34290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8pPr>
                      <a:lvl9pPr marL="3886200" indent="-228600"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HK"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53</a:t>
                      </a: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5</a:t>
                      </a:r>
                    </a:p>
                  </a:txBody>
                  <a:tcPr horzOverflow="overflow"/>
                </a:tc>
              </a:tr>
            </a:tbl>
          </a:graphicData>
        </a:graphic>
      </p:graphicFrame>
    </p:spTree>
    <p:extLst>
      <p:ext uri="{BB962C8B-B14F-4D97-AF65-F5344CB8AC3E}">
        <p14:creationId xmlns:p14="http://schemas.microsoft.com/office/powerpoint/2010/main" xmlns="" val="2869445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06562"/>
          </a:xfrm>
        </p:spPr>
        <p:txBody>
          <a:bodyPr>
            <a:noAutofit/>
          </a:bodyPr>
          <a:lstStyle/>
          <a:p>
            <a:r>
              <a:rPr lang="en-US" altLang="zh-HK" b="1" dirty="0" smtClean="0">
                <a:solidFill>
                  <a:srgbClr val="002060"/>
                </a:solidFill>
                <a:effectLst/>
                <a:latin typeface="Adobe Caslon Pro Bold" pitchFamily="18" charset="0"/>
              </a:rPr>
              <a:t>International Benchmarks </a:t>
            </a:r>
            <a:br>
              <a:rPr lang="en-US" altLang="zh-HK" b="1" dirty="0" smtClean="0">
                <a:solidFill>
                  <a:srgbClr val="002060"/>
                </a:solidFill>
                <a:effectLst/>
                <a:latin typeface="Adobe Caslon Pro Bold" pitchFamily="18" charset="0"/>
              </a:rPr>
            </a:br>
            <a:r>
              <a:rPr lang="en-US" altLang="zh-HK" b="1" dirty="0" smtClean="0">
                <a:solidFill>
                  <a:srgbClr val="002060"/>
                </a:solidFill>
                <a:effectLst/>
                <a:latin typeface="Adobe Caslon Pro Bold" pitchFamily="18" charset="0"/>
              </a:rPr>
              <a:t>of Science Achievement in 2011</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5" name="TextBox 19"/>
          <p:cNvSpPr txBox="1">
            <a:spLocks noChangeArrowheads="1"/>
          </p:cNvSpPr>
          <p:nvPr/>
        </p:nvSpPr>
        <p:spPr bwMode="auto">
          <a:xfrm>
            <a:off x="1111250" y="6550025"/>
            <a:ext cx="6248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zh-CN" altLang="en-US" sz="1400" b="1" dirty="0">
                <a:solidFill>
                  <a:srgbClr val="008000"/>
                </a:solidFill>
              </a:rPr>
              <a:t>*</a:t>
            </a:r>
            <a:r>
              <a:rPr lang="en-US" altLang="zh-CN" sz="1400" b="1" dirty="0">
                <a:solidFill>
                  <a:srgbClr val="008000"/>
                </a:solidFill>
              </a:rPr>
              <a:t>First </a:t>
            </a:r>
            <a:r>
              <a:rPr lang="en-US" altLang="zh-CN" sz="1400" b="1" dirty="0" smtClean="0">
                <a:solidFill>
                  <a:srgbClr val="008000"/>
                </a:solidFill>
              </a:rPr>
              <a:t>20 </a:t>
            </a:r>
            <a:r>
              <a:rPr lang="en-US" altLang="zh-CN" sz="1400" b="1" dirty="0">
                <a:solidFill>
                  <a:srgbClr val="008000"/>
                </a:solidFill>
              </a:rPr>
              <a:t>countries</a:t>
            </a:r>
          </a:p>
        </p:txBody>
      </p:sp>
      <p:sp>
        <p:nvSpPr>
          <p:cNvPr id="14" name="TextBox 13"/>
          <p:cNvSpPr txBox="1"/>
          <p:nvPr/>
        </p:nvSpPr>
        <p:spPr>
          <a:xfrm>
            <a:off x="7239000" y="115888"/>
            <a:ext cx="1584325" cy="461962"/>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Primary 4</a:t>
            </a:r>
            <a:endParaRPr lang="zh-HK" altLang="en-US" sz="2400" b="1" dirty="0">
              <a:solidFill>
                <a:schemeClr val="bg1"/>
              </a:solidFill>
              <a:latin typeface="+mj-lt"/>
            </a:endParaRPr>
          </a:p>
        </p:txBody>
      </p:sp>
      <p:pic>
        <p:nvPicPr>
          <p:cNvPr id="9"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3238" y="1828800"/>
            <a:ext cx="8497887" cy="425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11"/>
          <p:cNvSpPr>
            <a:spLocks noChangeArrowheads="1"/>
          </p:cNvSpPr>
          <p:nvPr/>
        </p:nvSpPr>
        <p:spPr bwMode="auto">
          <a:xfrm>
            <a:off x="358775" y="4857750"/>
            <a:ext cx="8785225" cy="215900"/>
          </a:xfrm>
          <a:prstGeom prst="rect">
            <a:avLst/>
          </a:prstGeom>
          <a:noFill/>
          <a:ln w="19050"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endParaRPr lang="en-GB" altLang="en-US" sz="2800" dirty="0">
              <a:latin typeface="Arial" charset="0"/>
            </a:endParaRPr>
          </a:p>
        </p:txBody>
      </p:sp>
      <p:pic>
        <p:nvPicPr>
          <p:cNvPr id="11"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3238" y="6237288"/>
            <a:ext cx="8497887"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59426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06562"/>
          </a:xfrm>
        </p:spPr>
        <p:txBody>
          <a:bodyPr>
            <a:noAutofit/>
          </a:bodyPr>
          <a:lstStyle/>
          <a:p>
            <a:r>
              <a:rPr lang="en-US" altLang="zh-HK" b="1" dirty="0" smtClean="0">
                <a:solidFill>
                  <a:srgbClr val="002060"/>
                </a:solidFill>
                <a:effectLst/>
                <a:latin typeface="Adobe Caslon Pro Bold" pitchFamily="18" charset="0"/>
              </a:rPr>
              <a:t>International Benchmarks </a:t>
            </a:r>
            <a:br>
              <a:rPr lang="en-US" altLang="zh-HK" b="1" dirty="0" smtClean="0">
                <a:solidFill>
                  <a:srgbClr val="002060"/>
                </a:solidFill>
                <a:effectLst/>
                <a:latin typeface="Adobe Caslon Pro Bold" pitchFamily="18" charset="0"/>
              </a:rPr>
            </a:br>
            <a:r>
              <a:rPr lang="en-US" altLang="zh-HK" b="1" dirty="0" smtClean="0">
                <a:solidFill>
                  <a:srgbClr val="002060"/>
                </a:solidFill>
                <a:effectLst/>
                <a:latin typeface="Adobe Caslon Pro Bold" pitchFamily="18" charset="0"/>
              </a:rPr>
              <a:t>of Science Achievement in 2011</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5" name="TextBox 19"/>
          <p:cNvSpPr txBox="1">
            <a:spLocks noChangeArrowheads="1"/>
          </p:cNvSpPr>
          <p:nvPr/>
        </p:nvSpPr>
        <p:spPr bwMode="auto">
          <a:xfrm>
            <a:off x="1111250" y="6550025"/>
            <a:ext cx="6248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zh-CN" altLang="en-US" sz="1400" b="1" dirty="0">
                <a:solidFill>
                  <a:srgbClr val="008000"/>
                </a:solidFill>
              </a:rPr>
              <a:t>*</a:t>
            </a:r>
            <a:r>
              <a:rPr lang="en-US" altLang="zh-CN" sz="1400" b="1" dirty="0">
                <a:solidFill>
                  <a:srgbClr val="008000"/>
                </a:solidFill>
              </a:rPr>
              <a:t>First </a:t>
            </a:r>
            <a:r>
              <a:rPr lang="en-US" altLang="zh-CN" sz="1400" b="1" dirty="0" smtClean="0">
                <a:solidFill>
                  <a:srgbClr val="008000"/>
                </a:solidFill>
              </a:rPr>
              <a:t>20 </a:t>
            </a:r>
            <a:r>
              <a:rPr lang="en-US" altLang="zh-CN" sz="1400" b="1" dirty="0">
                <a:solidFill>
                  <a:srgbClr val="008000"/>
                </a:solidFill>
              </a:rPr>
              <a:t>countries</a:t>
            </a:r>
          </a:p>
        </p:txBody>
      </p:sp>
      <p:sp>
        <p:nvSpPr>
          <p:cNvPr id="14" name="TextBox 13"/>
          <p:cNvSpPr txBox="1"/>
          <p:nvPr/>
        </p:nvSpPr>
        <p:spPr>
          <a:xfrm>
            <a:off x="7239000" y="115888"/>
            <a:ext cx="1958741" cy="461665"/>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Secondary 2</a:t>
            </a:r>
            <a:endParaRPr lang="zh-HK" altLang="en-US" sz="2400" b="1" dirty="0">
              <a:solidFill>
                <a:schemeClr val="bg1"/>
              </a:solidFill>
              <a:latin typeface="+mj-lt"/>
            </a:endParaRPr>
          </a:p>
        </p:txBody>
      </p:sp>
      <p:pic>
        <p:nvPicPr>
          <p:cNvPr id="12"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7037" y="6262687"/>
            <a:ext cx="8567738"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5450" y="1828800"/>
            <a:ext cx="8569325" cy="427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1"/>
          <p:cNvSpPr>
            <a:spLocks noChangeArrowheads="1"/>
          </p:cNvSpPr>
          <p:nvPr/>
        </p:nvSpPr>
        <p:spPr bwMode="auto">
          <a:xfrm>
            <a:off x="282575" y="4521200"/>
            <a:ext cx="8785225" cy="215900"/>
          </a:xfrm>
          <a:prstGeom prst="rect">
            <a:avLst/>
          </a:prstGeom>
          <a:noFill/>
          <a:ln w="19050"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endParaRPr lang="en-GB" altLang="en-US" sz="2800" dirty="0">
              <a:latin typeface="Arial" charset="0"/>
            </a:endParaRPr>
          </a:p>
        </p:txBody>
      </p:sp>
    </p:spTree>
    <p:extLst>
      <p:ext uri="{BB962C8B-B14F-4D97-AF65-F5344CB8AC3E}">
        <p14:creationId xmlns:p14="http://schemas.microsoft.com/office/powerpoint/2010/main" xmlns="" val="2870511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316162"/>
          </a:xfrm>
        </p:spPr>
        <p:txBody>
          <a:bodyPr>
            <a:noAutofit/>
          </a:bodyPr>
          <a:lstStyle/>
          <a:p>
            <a:r>
              <a:rPr lang="en-US" altLang="zh-HK" b="1" dirty="0" smtClean="0">
                <a:solidFill>
                  <a:srgbClr val="002060"/>
                </a:solidFill>
                <a:effectLst/>
                <a:latin typeface="Adobe Caslon Pro Bold" pitchFamily="18" charset="0"/>
              </a:rPr>
              <a:t>Trends in Percentages</a:t>
            </a:r>
            <a:br>
              <a:rPr lang="en-US" altLang="zh-HK" b="1" dirty="0" smtClean="0">
                <a:solidFill>
                  <a:srgbClr val="002060"/>
                </a:solidFill>
                <a:effectLst/>
                <a:latin typeface="Adobe Caslon Pro Bold" pitchFamily="18" charset="0"/>
              </a:rPr>
            </a:br>
            <a:r>
              <a:rPr lang="en-US" altLang="zh-HK" b="1" dirty="0" smtClean="0">
                <a:solidFill>
                  <a:srgbClr val="002060"/>
                </a:solidFill>
                <a:effectLst/>
                <a:latin typeface="Adobe Caslon Pro Bold" pitchFamily="18" charset="0"/>
              </a:rPr>
              <a:t>of Students Reaching the Advanced Benchmark</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14" name="TextBox 13"/>
          <p:cNvSpPr txBox="1"/>
          <p:nvPr/>
        </p:nvSpPr>
        <p:spPr>
          <a:xfrm>
            <a:off x="7239000" y="115888"/>
            <a:ext cx="1625317" cy="461665"/>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Primary 4</a:t>
            </a:r>
            <a:endParaRPr lang="zh-HK" altLang="en-US" sz="2400" b="1" dirty="0">
              <a:solidFill>
                <a:schemeClr val="bg1"/>
              </a:solidFill>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xmlns="" val="362326399"/>
              </p:ext>
            </p:extLst>
          </p:nvPr>
        </p:nvGraphicFramePr>
        <p:xfrm>
          <a:off x="1155699" y="2632075"/>
          <a:ext cx="7835901" cy="1854200"/>
        </p:xfrm>
        <a:graphic>
          <a:graphicData uri="http://schemas.openxmlformats.org/drawingml/2006/table">
            <a:tbl>
              <a:tblPr firstRow="1" bandRow="1">
                <a:tableStyleId>{5C22544A-7EE6-4342-B048-85BDC9FD1C3A}</a:tableStyleId>
              </a:tblPr>
              <a:tblGrid>
                <a:gridCol w="923241"/>
                <a:gridCol w="1800172"/>
                <a:gridCol w="1728165"/>
                <a:gridCol w="1800172"/>
                <a:gridCol w="1584151"/>
              </a:tblGrid>
              <a:tr h="37084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Year</a:t>
                      </a:r>
                    </a:p>
                  </a:txBody>
                  <a:tcPr marL="91439" marR="91439" marT="45735" marB="45735"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Advanced</a:t>
                      </a:r>
                    </a:p>
                  </a:txBody>
                  <a:tcPr marL="91439" marR="91439" marT="45713" marB="4571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High</a:t>
                      </a:r>
                    </a:p>
                  </a:txBody>
                  <a:tcPr marL="91439" marR="91439" marT="45713" marB="4571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Intermediate</a:t>
                      </a:r>
                    </a:p>
                  </a:txBody>
                  <a:tcPr marL="91439" marR="91439" marT="45713" marB="4571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Low</a:t>
                      </a:r>
                    </a:p>
                  </a:txBody>
                  <a:tcPr marL="91439" marR="91439" marT="45713" marB="45713" horzOverflow="overflow">
                    <a:solidFill>
                      <a:srgbClr val="92D050"/>
                    </a:solidFill>
                  </a:tcPr>
                </a:tc>
              </a:tr>
              <a:tr h="37084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39" marR="91439"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a:t>
                      </a: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45%</a:t>
                      </a: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82%</a:t>
                      </a: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96%</a:t>
                      </a:r>
                    </a:p>
                  </a:txBody>
                  <a:tcPr marT="45708" marB="45708" horzOverflow="overflow"/>
                </a:tc>
              </a:tr>
              <a:tr h="37084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39" marR="91439"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14%*</a:t>
                      </a: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55%*</a:t>
                      </a: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88%*</a:t>
                      </a: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98%</a:t>
                      </a:r>
                    </a:p>
                  </a:txBody>
                  <a:tcPr marT="45708" marB="45708" horzOverflow="overflow"/>
                </a:tc>
              </a:tr>
              <a:tr h="37084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2003</a:t>
                      </a:r>
                    </a:p>
                  </a:txBody>
                  <a:tcPr marL="91439" marR="91439"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7%</a:t>
                      </a: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47%</a:t>
                      </a: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accent3">
                              <a:lumMod val="50000"/>
                            </a:schemeClr>
                          </a:solidFill>
                          <a:effectLst/>
                          <a:latin typeface="Calibri" panose="020F0502020204030204" pitchFamily="34" charset="0"/>
                          <a:ea typeface="新細明體" pitchFamily="18" charset="-120"/>
                        </a:rPr>
                        <a:t>87%*</a:t>
                      </a: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98%*</a:t>
                      </a:r>
                    </a:p>
                  </a:txBody>
                  <a:tcPr marT="45708" marB="45708" horzOverflow="overflow"/>
                </a:tc>
              </a:tr>
              <a:tr h="37084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1995</a:t>
                      </a:r>
                    </a:p>
                  </a:txBody>
                  <a:tcPr marL="91439" marR="91439"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5%^</a:t>
                      </a: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30%^</a:t>
                      </a: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69%^</a:t>
                      </a:r>
                    </a:p>
                  </a:txBody>
                  <a:tcPr marT="45708" marB="4570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91%^</a:t>
                      </a:r>
                    </a:p>
                  </a:txBody>
                  <a:tcPr marT="45708" marB="45708" horzOverflow="overflow"/>
                </a:tc>
              </a:tr>
            </a:tbl>
          </a:graphicData>
        </a:graphic>
      </p:graphicFrame>
      <p:sp>
        <p:nvSpPr>
          <p:cNvPr id="7" name="Text Box 34"/>
          <p:cNvSpPr txBox="1">
            <a:spLocks noChangeArrowheads="1"/>
          </p:cNvSpPr>
          <p:nvPr/>
        </p:nvSpPr>
        <p:spPr bwMode="auto">
          <a:xfrm>
            <a:off x="1190625" y="4572000"/>
            <a:ext cx="7343775" cy="630238"/>
          </a:xfrm>
          <a:prstGeom prst="rect">
            <a:avLst/>
          </a:prstGeom>
          <a:noFill/>
          <a:ln>
            <a:noFill/>
          </a:ln>
          <a:extLst/>
        </p:spPr>
        <p:txBody>
          <a:bodyPr>
            <a:spAutoFit/>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spcBef>
                <a:spcPct val="50000"/>
              </a:spcBef>
              <a:defRPr/>
            </a:pPr>
            <a:r>
              <a:rPr lang="en-US" altLang="zh-TW" sz="1400" b="1" dirty="0" smtClean="0">
                <a:solidFill>
                  <a:srgbClr val="000099"/>
                </a:solidFill>
                <a:latin typeface="Calibri" pitchFamily="34" charset="0"/>
              </a:rPr>
              <a:t>^ 2011 average significantly higher</a:t>
            </a:r>
          </a:p>
          <a:p>
            <a:pPr eaLnBrk="1" hangingPunct="1">
              <a:spcBef>
                <a:spcPct val="50000"/>
              </a:spcBef>
              <a:defRPr/>
            </a:pPr>
            <a:r>
              <a:rPr lang="en-US" altLang="zh-TW" sz="1400" b="1" dirty="0" smtClean="0">
                <a:solidFill>
                  <a:srgbClr val="993366"/>
                </a:solidFill>
                <a:latin typeface="Calibri" pitchFamily="34" charset="0"/>
              </a:rPr>
              <a:t>* 2011 average significantly lower </a:t>
            </a:r>
            <a:r>
              <a:rPr lang="en-US" altLang="zh-TW" sz="1400" b="1" dirty="0" smtClean="0">
                <a:solidFill>
                  <a:srgbClr val="FFCC00"/>
                </a:solidFill>
                <a:latin typeface="Calibri" pitchFamily="34" charset="0"/>
              </a:rPr>
              <a:t>	</a:t>
            </a:r>
            <a:endParaRPr lang="en-US" altLang="zh-TW" sz="1400" b="1" dirty="0" smtClean="0">
              <a:solidFill>
                <a:srgbClr val="990000"/>
              </a:solidFill>
              <a:latin typeface="Calibri" pitchFamily="34" charset="0"/>
            </a:endParaRPr>
          </a:p>
        </p:txBody>
      </p:sp>
    </p:spTree>
    <p:extLst>
      <p:ext uri="{BB962C8B-B14F-4D97-AF65-F5344CB8AC3E}">
        <p14:creationId xmlns:p14="http://schemas.microsoft.com/office/powerpoint/2010/main" xmlns="" val="3275274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effectLst/>
                <a:latin typeface="Adobe Caslon Pro Bold" pitchFamily="18" charset="0"/>
              </a:rPr>
              <a:t>Background of TIMSS</a:t>
            </a:r>
            <a:endParaRPr lang="en-US" dirty="0">
              <a:solidFill>
                <a:srgbClr val="002060"/>
              </a:solidFill>
              <a:effectLst/>
              <a:latin typeface="Adobe Caslon Pro Bold" pitchFamily="18" charset="0"/>
            </a:endParaRPr>
          </a:p>
        </p:txBody>
      </p:sp>
      <p:sp>
        <p:nvSpPr>
          <p:cNvPr id="3" name="Content Placeholder 2"/>
          <p:cNvSpPr>
            <a:spLocks noGrp="1"/>
          </p:cNvSpPr>
          <p:nvPr>
            <p:ph idx="1"/>
          </p:nvPr>
        </p:nvSpPr>
        <p:spPr>
          <a:xfrm>
            <a:off x="1435608" y="1219200"/>
            <a:ext cx="7498080" cy="5105400"/>
          </a:xfrm>
        </p:spPr>
        <p:txBody>
          <a:bodyPr>
            <a:noAutofit/>
          </a:bodyPr>
          <a:lstStyle/>
          <a:p>
            <a:pPr>
              <a:spcAft>
                <a:spcPct val="0"/>
              </a:spcAft>
              <a:buSzTx/>
              <a:buFont typeface="Arial" charset="0"/>
              <a:buChar char="•"/>
            </a:pPr>
            <a:r>
              <a:rPr lang="en-US" altLang="zh-TW" sz="2400" b="1" dirty="0">
                <a:solidFill>
                  <a:srgbClr val="008000"/>
                </a:solidFill>
                <a:latin typeface="Calibri" pitchFamily="34" charset="0"/>
              </a:rPr>
              <a:t>TIMSS is conducted under the auspices of the International Association for the Evaluation of Educational Achievement (IEA)</a:t>
            </a:r>
          </a:p>
          <a:p>
            <a:pPr>
              <a:spcAft>
                <a:spcPct val="0"/>
              </a:spcAft>
              <a:buSzTx/>
              <a:buFont typeface="Arial" charset="0"/>
              <a:buChar char="•"/>
            </a:pPr>
            <a:r>
              <a:rPr lang="en-US" altLang="zh-TW" sz="2400" b="1" dirty="0">
                <a:solidFill>
                  <a:srgbClr val="993366"/>
                </a:solidFill>
                <a:latin typeface="Calibri" pitchFamily="34" charset="0"/>
              </a:rPr>
              <a:t>TIMSS is the largest international study of mathematics and science education in the history of comparative </a:t>
            </a:r>
            <a:r>
              <a:rPr lang="en-US" altLang="zh-TW" sz="2400" b="1" dirty="0" smtClean="0">
                <a:solidFill>
                  <a:srgbClr val="993366"/>
                </a:solidFill>
                <a:latin typeface="Calibri" pitchFamily="34" charset="0"/>
              </a:rPr>
              <a:t>studies</a:t>
            </a:r>
          </a:p>
          <a:p>
            <a:pPr>
              <a:spcAft>
                <a:spcPct val="0"/>
              </a:spcAft>
              <a:buSzTx/>
              <a:buFont typeface="Arial" charset="0"/>
              <a:buChar char="•"/>
            </a:pPr>
            <a:r>
              <a:rPr lang="en-US" sz="2400" b="1" dirty="0">
                <a:solidFill>
                  <a:srgbClr val="008000"/>
                </a:solidFill>
                <a:latin typeface="Calibri" panose="020F0502020204030204" pitchFamily="34" charset="0"/>
              </a:rPr>
              <a:t>IEA </a:t>
            </a:r>
            <a:r>
              <a:rPr lang="en-US" sz="2400" b="1" dirty="0" smtClean="0">
                <a:solidFill>
                  <a:srgbClr val="008000"/>
                </a:solidFill>
                <a:latin typeface="Calibri" panose="020F0502020204030204" pitchFamily="34" charset="0"/>
              </a:rPr>
              <a:t>considers </a:t>
            </a:r>
            <a:r>
              <a:rPr lang="en-US" sz="2400" b="1" dirty="0">
                <a:solidFill>
                  <a:srgbClr val="008000"/>
                </a:solidFill>
                <a:latin typeface="Calibri" panose="020F0502020204030204" pitchFamily="34" charset="0"/>
              </a:rPr>
              <a:t>the processes and effects of </a:t>
            </a:r>
            <a:r>
              <a:rPr lang="en-US" sz="2400" b="1" dirty="0" smtClean="0">
                <a:solidFill>
                  <a:srgbClr val="008000"/>
                </a:solidFill>
                <a:latin typeface="Calibri" panose="020F0502020204030204" pitchFamily="34" charset="0"/>
              </a:rPr>
              <a:t>education and studies </a:t>
            </a:r>
            <a:r>
              <a:rPr lang="en-US" sz="2400" b="1" dirty="0">
                <a:solidFill>
                  <a:srgbClr val="008000"/>
                </a:solidFill>
                <a:latin typeface="Calibri" panose="020F0502020204030204" pitchFamily="34" charset="0"/>
              </a:rPr>
              <a:t>the linkages </a:t>
            </a:r>
            <a:r>
              <a:rPr lang="en-US" sz="2400" b="1" dirty="0" smtClean="0">
                <a:solidFill>
                  <a:srgbClr val="008000"/>
                </a:solidFill>
                <a:latin typeface="Calibri" panose="020F0502020204030204" pitchFamily="34" charset="0"/>
              </a:rPr>
              <a:t>between</a:t>
            </a:r>
          </a:p>
          <a:p>
            <a:pPr marL="82296" indent="0">
              <a:spcAft>
                <a:spcPct val="0"/>
              </a:spcAft>
              <a:buSzTx/>
              <a:buNone/>
            </a:pPr>
            <a:r>
              <a:rPr lang="en-US" altLang="zh-TW" sz="2400" b="1" dirty="0">
                <a:solidFill>
                  <a:srgbClr val="008000"/>
                </a:solidFill>
                <a:latin typeface="Calibri" panose="020F0502020204030204" pitchFamily="34" charset="0"/>
              </a:rPr>
              <a:t>	</a:t>
            </a:r>
            <a:r>
              <a:rPr lang="en-US" altLang="zh-TW" sz="2400" b="1" dirty="0" smtClean="0">
                <a:solidFill>
                  <a:schemeClr val="tx1">
                    <a:lumMod val="65000"/>
                    <a:lumOff val="35000"/>
                  </a:schemeClr>
                </a:solidFill>
                <a:latin typeface="Calibri" panose="020F0502020204030204" pitchFamily="34" charset="0"/>
                <a:sym typeface="Wingdings" panose="05000000000000000000" pitchFamily="2" charset="2"/>
              </a:rPr>
              <a:t> intended curriculum (what policy requires)</a:t>
            </a:r>
          </a:p>
          <a:p>
            <a:pPr marL="82296" indent="0">
              <a:spcAft>
                <a:spcPct val="0"/>
              </a:spcAft>
              <a:buSzTx/>
              <a:buNone/>
            </a:pPr>
            <a:r>
              <a:rPr lang="en-US" altLang="zh-TW" sz="2400" b="1" dirty="0">
                <a:solidFill>
                  <a:schemeClr val="tx1">
                    <a:lumMod val="65000"/>
                    <a:lumOff val="35000"/>
                  </a:schemeClr>
                </a:solidFill>
                <a:latin typeface="Calibri" panose="020F0502020204030204" pitchFamily="34" charset="0"/>
                <a:sym typeface="Wingdings" panose="05000000000000000000" pitchFamily="2" charset="2"/>
              </a:rPr>
              <a:t>	</a:t>
            </a:r>
            <a:r>
              <a:rPr lang="en-US" altLang="zh-TW" sz="2400" b="1" dirty="0" smtClean="0">
                <a:solidFill>
                  <a:schemeClr val="tx1">
                    <a:lumMod val="65000"/>
                    <a:lumOff val="35000"/>
                  </a:schemeClr>
                </a:solidFill>
                <a:latin typeface="Calibri" panose="020F0502020204030204" pitchFamily="34" charset="0"/>
                <a:sym typeface="Wingdings" panose="05000000000000000000" pitchFamily="2" charset="2"/>
              </a:rPr>
              <a:t> implemented curriculum (what is taught in 		     school)</a:t>
            </a:r>
          </a:p>
          <a:p>
            <a:pPr marL="82296" indent="0">
              <a:spcAft>
                <a:spcPct val="0"/>
              </a:spcAft>
              <a:buSzTx/>
              <a:buNone/>
            </a:pPr>
            <a:r>
              <a:rPr lang="en-US" altLang="zh-TW" sz="2400" b="1" dirty="0">
                <a:solidFill>
                  <a:schemeClr val="tx1">
                    <a:lumMod val="65000"/>
                    <a:lumOff val="35000"/>
                  </a:schemeClr>
                </a:solidFill>
                <a:latin typeface="Calibri" panose="020F0502020204030204" pitchFamily="34" charset="0"/>
                <a:sym typeface="Wingdings" panose="05000000000000000000" pitchFamily="2" charset="2"/>
              </a:rPr>
              <a:t>	</a:t>
            </a:r>
            <a:r>
              <a:rPr lang="en-US" altLang="zh-TW" sz="2400" b="1" dirty="0" smtClean="0">
                <a:solidFill>
                  <a:schemeClr val="tx1">
                    <a:lumMod val="65000"/>
                    <a:lumOff val="35000"/>
                  </a:schemeClr>
                </a:solidFill>
                <a:latin typeface="Calibri" panose="020F0502020204030204" pitchFamily="34" charset="0"/>
                <a:sym typeface="Wingdings" panose="05000000000000000000" pitchFamily="2" charset="2"/>
              </a:rPr>
              <a:t> attained curriculum (what students learn)</a:t>
            </a:r>
            <a:endParaRPr lang="en-US" altLang="zh-TW" sz="2400" b="1" dirty="0">
              <a:solidFill>
                <a:schemeClr val="tx1">
                  <a:lumMod val="65000"/>
                  <a:lumOff val="35000"/>
                </a:schemeClr>
              </a:solidFill>
              <a:latin typeface="Calibri" pitchFamily="34" charset="0"/>
            </a:endParaRPr>
          </a:p>
          <a:p>
            <a:endParaRPr lang="en-US" sz="2400" b="1" dirty="0">
              <a:solidFill>
                <a:srgbClr val="008000"/>
              </a:solidFill>
              <a:latin typeface="Adobe Caslon Pro Bold" pitchFamily="18" charset="0"/>
            </a:endParaRPr>
          </a:p>
        </p:txBody>
      </p:sp>
    </p:spTree>
    <p:extLst>
      <p:ext uri="{BB962C8B-B14F-4D97-AF65-F5344CB8AC3E}">
        <p14:creationId xmlns:p14="http://schemas.microsoft.com/office/powerpoint/2010/main" xmlns="" val="1254137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316162"/>
          </a:xfrm>
        </p:spPr>
        <p:txBody>
          <a:bodyPr>
            <a:noAutofit/>
          </a:bodyPr>
          <a:lstStyle/>
          <a:p>
            <a:r>
              <a:rPr lang="en-US" altLang="zh-HK" b="1" dirty="0" smtClean="0">
                <a:solidFill>
                  <a:srgbClr val="002060"/>
                </a:solidFill>
                <a:effectLst/>
                <a:latin typeface="Adobe Caslon Pro Bold" pitchFamily="18" charset="0"/>
              </a:rPr>
              <a:t>Trends in Percentages</a:t>
            </a:r>
            <a:br>
              <a:rPr lang="en-US" altLang="zh-HK" b="1" dirty="0" smtClean="0">
                <a:solidFill>
                  <a:srgbClr val="002060"/>
                </a:solidFill>
                <a:effectLst/>
                <a:latin typeface="Adobe Caslon Pro Bold" pitchFamily="18" charset="0"/>
              </a:rPr>
            </a:br>
            <a:r>
              <a:rPr lang="en-US" altLang="zh-HK" b="1" dirty="0" smtClean="0">
                <a:solidFill>
                  <a:srgbClr val="002060"/>
                </a:solidFill>
                <a:effectLst/>
                <a:latin typeface="Adobe Caslon Pro Bold" pitchFamily="18" charset="0"/>
              </a:rPr>
              <a:t>of Students Reaching the Advanced Benchmark</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14" name="TextBox 13"/>
          <p:cNvSpPr txBox="1"/>
          <p:nvPr/>
        </p:nvSpPr>
        <p:spPr>
          <a:xfrm>
            <a:off x="7239000" y="115888"/>
            <a:ext cx="1958741" cy="461665"/>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Secondary 2</a:t>
            </a:r>
            <a:endParaRPr lang="zh-HK" altLang="en-US" sz="2400" b="1" dirty="0">
              <a:solidFill>
                <a:schemeClr val="bg1"/>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xmlns="" val="150843613"/>
              </p:ext>
            </p:extLst>
          </p:nvPr>
        </p:nvGraphicFramePr>
        <p:xfrm>
          <a:off x="1155699" y="2590800"/>
          <a:ext cx="7835901" cy="2224086"/>
        </p:xfrm>
        <a:graphic>
          <a:graphicData uri="http://schemas.openxmlformats.org/drawingml/2006/table">
            <a:tbl>
              <a:tblPr firstRow="1" bandRow="1">
                <a:tableStyleId>{5C22544A-7EE6-4342-B048-85BDC9FD1C3A}</a:tableStyleId>
              </a:tblPr>
              <a:tblGrid>
                <a:gridCol w="923241"/>
                <a:gridCol w="1800172"/>
                <a:gridCol w="1728165"/>
                <a:gridCol w="1800172"/>
                <a:gridCol w="1584151"/>
              </a:tblGrid>
              <a:tr h="37068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Year</a:t>
                      </a:r>
                    </a:p>
                  </a:txBody>
                  <a:tcPr marL="91439" marR="91439" marT="45715" marB="45715"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Advanced</a:t>
                      </a:r>
                    </a:p>
                  </a:txBody>
                  <a:tcPr marL="91439" marR="91439" marT="45693" marB="4569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High</a:t>
                      </a:r>
                    </a:p>
                  </a:txBody>
                  <a:tcPr marL="91439" marR="91439" marT="45693" marB="4569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Intermediate</a:t>
                      </a:r>
                    </a:p>
                  </a:txBody>
                  <a:tcPr marL="91439" marR="91439" marT="45693" marB="45693" horzOverflow="overflow">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Low</a:t>
                      </a:r>
                    </a:p>
                  </a:txBody>
                  <a:tcPr marL="91439" marR="91439" marT="45693" marB="45693" horzOverflow="overflow">
                    <a:solidFill>
                      <a:srgbClr val="92D050"/>
                    </a:solidFill>
                  </a:tcPr>
                </a:tc>
              </a:tr>
              <a:tr h="37068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2011</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a:t>
                      </a:r>
                    </a:p>
                  </a:txBody>
                  <a:tcPr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47%</a:t>
                      </a:r>
                    </a:p>
                  </a:txBody>
                  <a:tcPr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80%</a:t>
                      </a:r>
                    </a:p>
                  </a:txBody>
                  <a:tcPr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95%</a:t>
                      </a:r>
                    </a:p>
                  </a:txBody>
                  <a:tcPr marT="45735" marB="45735" horzOverflow="overflow"/>
                </a:tc>
              </a:tr>
              <a:tr h="37068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2007</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10%</a:t>
                      </a:r>
                    </a:p>
                  </a:txBody>
                  <a:tcPr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45%</a:t>
                      </a:r>
                    </a:p>
                  </a:txBody>
                  <a:tcPr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77%</a:t>
                      </a:r>
                    </a:p>
                  </a:txBody>
                  <a:tcPr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92%</a:t>
                      </a:r>
                    </a:p>
                  </a:txBody>
                  <a:tcPr marT="45735" marB="45735" horzOverflow="overflow"/>
                </a:tc>
              </a:tr>
              <a:tr h="37068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2003</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13%*</a:t>
                      </a:r>
                    </a:p>
                  </a:txBody>
                  <a:tcPr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58%*</a:t>
                      </a:r>
                    </a:p>
                  </a:txBody>
                  <a:tcPr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89%*</a:t>
                      </a:r>
                    </a:p>
                  </a:txBody>
                  <a:tcPr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993366"/>
                          </a:solidFill>
                          <a:effectLst/>
                          <a:latin typeface="Calibri" panose="020F0502020204030204" pitchFamily="34" charset="0"/>
                          <a:ea typeface="新細明體" pitchFamily="18" charset="-120"/>
                        </a:rPr>
                        <a:t>98%*</a:t>
                      </a:r>
                    </a:p>
                  </a:txBody>
                  <a:tcPr marT="45735" marB="45735" horzOverflow="overflow"/>
                </a:tc>
              </a:tr>
              <a:tr h="37068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1999</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7%</a:t>
                      </a:r>
                    </a:p>
                  </a:txBody>
                  <a:tcPr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40%^</a:t>
                      </a:r>
                    </a:p>
                  </a:txBody>
                  <a:tcPr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80%</a:t>
                      </a:r>
                    </a:p>
                  </a:txBody>
                  <a:tcPr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96%</a:t>
                      </a:r>
                    </a:p>
                  </a:txBody>
                  <a:tcPr marT="45735" marB="45735" horzOverflow="overflow"/>
                </a:tc>
              </a:tr>
              <a:tr h="37068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1995</a:t>
                      </a:r>
                    </a:p>
                  </a:txBody>
                  <a:tcPr marL="91439" marR="91439"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chemeClr val="tx1"/>
                          </a:solidFill>
                          <a:effectLst/>
                          <a:latin typeface="Calibri" panose="020F0502020204030204" pitchFamily="34" charset="0"/>
                          <a:ea typeface="新細明體" pitchFamily="18" charset="-120"/>
                        </a:rPr>
                        <a:t>7%</a:t>
                      </a:r>
                    </a:p>
                  </a:txBody>
                  <a:tcPr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33%^</a:t>
                      </a:r>
                    </a:p>
                  </a:txBody>
                  <a:tcPr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70%^</a:t>
                      </a:r>
                    </a:p>
                  </a:txBody>
                  <a:tcPr marT="45735" marB="45735"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TW" sz="1800" b="1" i="0" u="none" strike="noStrike" cap="none" normalizeH="0" baseline="0" dirty="0" smtClean="0">
                          <a:ln>
                            <a:noFill/>
                          </a:ln>
                          <a:solidFill>
                            <a:srgbClr val="000099"/>
                          </a:solidFill>
                          <a:effectLst/>
                          <a:latin typeface="Calibri" panose="020F0502020204030204" pitchFamily="34" charset="0"/>
                          <a:ea typeface="新細明體" pitchFamily="18" charset="-120"/>
                        </a:rPr>
                        <a:t>90%^</a:t>
                      </a:r>
                    </a:p>
                  </a:txBody>
                  <a:tcPr marT="45735" marB="45735" horzOverflow="overflow"/>
                </a:tc>
              </a:tr>
            </a:tbl>
          </a:graphicData>
        </a:graphic>
      </p:graphicFrame>
      <p:sp>
        <p:nvSpPr>
          <p:cNvPr id="9" name="Text Box 34"/>
          <p:cNvSpPr txBox="1">
            <a:spLocks noChangeArrowheads="1"/>
          </p:cNvSpPr>
          <p:nvPr/>
        </p:nvSpPr>
        <p:spPr bwMode="auto">
          <a:xfrm>
            <a:off x="1190625" y="4929187"/>
            <a:ext cx="7343775" cy="630238"/>
          </a:xfrm>
          <a:prstGeom prst="rect">
            <a:avLst/>
          </a:prstGeom>
          <a:noFill/>
          <a:ln>
            <a:noFill/>
          </a:ln>
          <a:extLst/>
        </p:spPr>
        <p:txBody>
          <a:bodyPr>
            <a:spAutoFit/>
          </a:bodyPr>
          <a:lstStyle>
            <a:lvl1pPr eaLnBrk="0" hangingPunct="0">
              <a:defRPr kumimoji="1">
                <a:solidFill>
                  <a:schemeClr val="tx1"/>
                </a:solidFill>
                <a:latin typeface="Trebuchet MS" pitchFamily="34" charset="0"/>
                <a:ea typeface="新細明體" pitchFamily="18" charset="-120"/>
              </a:defRPr>
            </a:lvl1pPr>
            <a:lvl2pPr marL="742950" indent="-285750" eaLnBrk="0" hangingPunct="0">
              <a:defRPr kumimoji="1">
                <a:solidFill>
                  <a:schemeClr val="tx1"/>
                </a:solidFill>
                <a:latin typeface="Trebuchet MS" pitchFamily="34" charset="0"/>
                <a:ea typeface="新細明體" pitchFamily="18" charset="-120"/>
              </a:defRPr>
            </a:lvl2pPr>
            <a:lvl3pPr marL="1143000" indent="-228600" eaLnBrk="0" hangingPunct="0">
              <a:defRPr kumimoji="1">
                <a:solidFill>
                  <a:schemeClr val="tx1"/>
                </a:solidFill>
                <a:latin typeface="Trebuchet MS" pitchFamily="34" charset="0"/>
                <a:ea typeface="新細明體" pitchFamily="18" charset="-120"/>
              </a:defRPr>
            </a:lvl3pPr>
            <a:lvl4pPr marL="1600200" indent="-228600" eaLnBrk="0" hangingPunct="0">
              <a:defRPr kumimoji="1">
                <a:solidFill>
                  <a:schemeClr val="tx1"/>
                </a:solidFill>
                <a:latin typeface="Trebuchet MS" pitchFamily="34" charset="0"/>
                <a:ea typeface="新細明體" pitchFamily="18" charset="-120"/>
              </a:defRPr>
            </a:lvl4pPr>
            <a:lvl5pPr marL="2057400" indent="-228600" eaLnBrk="0" hangingPunct="0">
              <a:defRPr kumimoji="1">
                <a:solidFill>
                  <a:schemeClr val="tx1"/>
                </a:solidFill>
                <a:latin typeface="Trebuchet MS"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rebuchet MS" pitchFamily="34" charset="0"/>
                <a:ea typeface="新細明體" pitchFamily="18" charset="-120"/>
              </a:defRPr>
            </a:lvl9pPr>
          </a:lstStyle>
          <a:p>
            <a:pPr eaLnBrk="1" hangingPunct="1">
              <a:spcBef>
                <a:spcPct val="50000"/>
              </a:spcBef>
              <a:defRPr/>
            </a:pPr>
            <a:r>
              <a:rPr lang="en-US" altLang="zh-TW" sz="1400" b="1" dirty="0" smtClean="0">
                <a:solidFill>
                  <a:srgbClr val="000099"/>
                </a:solidFill>
                <a:latin typeface="Calibri" pitchFamily="34" charset="0"/>
              </a:rPr>
              <a:t>^ 2011 average significantly higher</a:t>
            </a:r>
          </a:p>
          <a:p>
            <a:pPr eaLnBrk="1" hangingPunct="1">
              <a:spcBef>
                <a:spcPct val="50000"/>
              </a:spcBef>
              <a:defRPr/>
            </a:pPr>
            <a:r>
              <a:rPr lang="en-US" altLang="zh-TW" sz="1400" b="1" dirty="0" smtClean="0">
                <a:solidFill>
                  <a:srgbClr val="993366"/>
                </a:solidFill>
                <a:latin typeface="Calibri" pitchFamily="34" charset="0"/>
              </a:rPr>
              <a:t>* 2011 average significantly lower </a:t>
            </a:r>
            <a:r>
              <a:rPr lang="en-US" altLang="zh-TW" sz="1400" b="1" dirty="0" smtClean="0">
                <a:solidFill>
                  <a:srgbClr val="FFCC00"/>
                </a:solidFill>
                <a:latin typeface="Calibri" pitchFamily="34" charset="0"/>
              </a:rPr>
              <a:t>	</a:t>
            </a:r>
            <a:endParaRPr lang="en-US" altLang="zh-TW" sz="1400" b="1" dirty="0" smtClean="0">
              <a:solidFill>
                <a:srgbClr val="990000"/>
              </a:solidFill>
              <a:latin typeface="Calibri" pitchFamily="34" charset="0"/>
            </a:endParaRPr>
          </a:p>
        </p:txBody>
      </p:sp>
    </p:spTree>
    <p:extLst>
      <p:ext uri="{BB962C8B-B14F-4D97-AF65-F5344CB8AC3E}">
        <p14:creationId xmlns:p14="http://schemas.microsoft.com/office/powerpoint/2010/main" xmlns="" val="2362724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0"/>
            <a:ext cx="7498080" cy="4800600"/>
          </a:xfrm>
        </p:spPr>
        <p:txBody>
          <a:bodyPr>
            <a:normAutofit/>
          </a:bodyPr>
          <a:lstStyle/>
          <a:p>
            <a:pPr marL="82296" indent="0" algn="ctr">
              <a:buNone/>
            </a:pPr>
            <a:endParaRPr lang="en-US" altLang="zh-HK" sz="4000" b="1" dirty="0">
              <a:effectLst>
                <a:outerShdw blurRad="38100" dist="38100" dir="2700000" algn="tl">
                  <a:srgbClr val="000000">
                    <a:alpha val="43137"/>
                  </a:srgbClr>
                </a:outerShdw>
              </a:effectLst>
              <a:latin typeface="Californian FB" panose="0207040306080B030204" pitchFamily="18" charset="0"/>
            </a:endParaRPr>
          </a:p>
          <a:p>
            <a:pPr marL="82296" indent="0" algn="ctr">
              <a:buNone/>
            </a:pPr>
            <a:r>
              <a:rPr lang="en-US" altLang="zh-HK" sz="4000" b="1" dirty="0" smtClean="0">
                <a:solidFill>
                  <a:srgbClr val="002060"/>
                </a:solidFill>
                <a:effectLst>
                  <a:outerShdw blurRad="38100" dist="38100" dir="2700000" algn="tl">
                    <a:srgbClr val="000000">
                      <a:alpha val="43137"/>
                    </a:srgbClr>
                  </a:outerShdw>
                </a:effectLst>
                <a:latin typeface="Californian FB" panose="0207040306080B030204" pitchFamily="18" charset="0"/>
              </a:rPr>
              <a:t>The Use of TIMSS Results </a:t>
            </a:r>
          </a:p>
          <a:p>
            <a:pPr marL="82296" indent="0" algn="ctr">
              <a:buNone/>
            </a:pPr>
            <a:r>
              <a:rPr lang="en-US" altLang="zh-HK" sz="4000" b="1" dirty="0" smtClean="0">
                <a:solidFill>
                  <a:srgbClr val="002060"/>
                </a:solidFill>
                <a:effectLst>
                  <a:outerShdw blurRad="38100" dist="38100" dir="2700000" algn="tl">
                    <a:srgbClr val="000000">
                      <a:alpha val="43137"/>
                    </a:srgbClr>
                  </a:outerShdw>
                </a:effectLst>
                <a:latin typeface="Californian FB" panose="0207040306080B030204" pitchFamily="18" charset="0"/>
              </a:rPr>
              <a:t>in </a:t>
            </a:r>
          </a:p>
          <a:p>
            <a:pPr marL="82296" indent="0" algn="ctr">
              <a:buNone/>
            </a:pPr>
            <a:r>
              <a:rPr lang="en-US" altLang="zh-HK" sz="4000" b="1" dirty="0" smtClean="0">
                <a:solidFill>
                  <a:srgbClr val="002060"/>
                </a:solidFill>
                <a:effectLst>
                  <a:outerShdw blurRad="38100" dist="38100" dir="2700000" algn="tl">
                    <a:srgbClr val="000000">
                      <a:alpha val="43137"/>
                    </a:srgbClr>
                  </a:outerShdw>
                </a:effectLst>
                <a:latin typeface="Californian FB" panose="0207040306080B030204" pitchFamily="18" charset="0"/>
              </a:rPr>
              <a:t>Hong Kong</a:t>
            </a:r>
            <a:endParaRPr lang="en-US" sz="4000" b="1" dirty="0">
              <a:solidFill>
                <a:srgbClr val="002060"/>
              </a:solidFill>
              <a:effectLst>
                <a:outerShdw blurRad="38100" dist="38100" dir="2700000" algn="tl">
                  <a:srgbClr val="000000">
                    <a:alpha val="43137"/>
                  </a:srgbClr>
                </a:outerShdw>
              </a:effectLst>
              <a:latin typeface="Californian FB" panose="0207040306080B030204" pitchFamily="18" charset="0"/>
            </a:endParaRPr>
          </a:p>
        </p:txBody>
      </p:sp>
      <p:pic>
        <p:nvPicPr>
          <p:cNvPr id="2050" name="Picture 2" descr="D:\Images\grad ca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61544" y="4967393"/>
            <a:ext cx="2153856" cy="18906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7071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752600"/>
            <a:ext cx="7498080" cy="4648200"/>
          </a:xfrm>
        </p:spPr>
        <p:txBody>
          <a:bodyPr>
            <a:noAutofit/>
          </a:bodyPr>
          <a:lstStyle/>
          <a:p>
            <a:r>
              <a:rPr lang="en-US" sz="2400" b="1" dirty="0" smtClean="0">
                <a:solidFill>
                  <a:srgbClr val="008000"/>
                </a:solidFill>
                <a:latin typeface="Calibri" panose="020F0502020204030204" pitchFamily="34" charset="0"/>
              </a:rPr>
              <a:t>In every cycle of TIMSS, a series of workshops and seminars are given to teachers, government officials, curriculum staff, etc., to inform about the current situations of our students (e.g. strengths, weaknesses/misconceptions, beliefs, attitudes, etc.) and issues concerning the curriculum (e.g. content coverage)</a:t>
            </a:r>
          </a:p>
          <a:p>
            <a:r>
              <a:rPr lang="en-US" sz="2400" b="1" dirty="0" smtClean="0">
                <a:solidFill>
                  <a:srgbClr val="993366"/>
                </a:solidFill>
                <a:latin typeface="Calibri" panose="020F0502020204030204" pitchFamily="34" charset="0"/>
              </a:rPr>
              <a:t>Specifically, recommendations </a:t>
            </a:r>
            <a:r>
              <a:rPr lang="en-US" sz="2400" b="1" dirty="0">
                <a:solidFill>
                  <a:srgbClr val="993366"/>
                </a:solidFill>
                <a:latin typeface="Calibri" panose="020F0502020204030204" pitchFamily="34" charset="0"/>
              </a:rPr>
              <a:t>on learning and teaching strategies </a:t>
            </a:r>
            <a:r>
              <a:rPr lang="en-US" sz="2400" b="1" dirty="0" smtClean="0">
                <a:solidFill>
                  <a:srgbClr val="993366"/>
                </a:solidFill>
                <a:latin typeface="Calibri" panose="020F0502020204030204" pitchFamily="34" charset="0"/>
              </a:rPr>
              <a:t>for </a:t>
            </a:r>
            <a:r>
              <a:rPr lang="en-US" sz="2400" b="1" dirty="0">
                <a:solidFill>
                  <a:srgbClr val="993366"/>
                </a:solidFill>
                <a:latin typeface="Calibri" panose="020F0502020204030204" pitchFamily="34" charset="0"/>
              </a:rPr>
              <a:t>addressing students' </a:t>
            </a:r>
            <a:r>
              <a:rPr lang="en-US" sz="2400" b="1" dirty="0" smtClean="0">
                <a:solidFill>
                  <a:srgbClr val="993366"/>
                </a:solidFill>
                <a:latin typeface="Calibri" panose="020F0502020204030204" pitchFamily="34" charset="0"/>
              </a:rPr>
              <a:t>weaknesses are </a:t>
            </a:r>
            <a:r>
              <a:rPr lang="en-US" sz="2400" b="1" dirty="0">
                <a:solidFill>
                  <a:srgbClr val="993366"/>
                </a:solidFill>
                <a:latin typeface="Calibri" panose="020F0502020204030204" pitchFamily="34" charset="0"/>
              </a:rPr>
              <a:t>made </a:t>
            </a:r>
            <a:r>
              <a:rPr lang="en-US" sz="2400" b="1" dirty="0" smtClean="0">
                <a:solidFill>
                  <a:srgbClr val="993366"/>
                </a:solidFill>
                <a:latin typeface="Calibri" panose="020F0502020204030204" pitchFamily="34" charset="0"/>
              </a:rPr>
              <a:t>during the teacher workshops</a:t>
            </a:r>
          </a:p>
          <a:p>
            <a:pPr marL="82296" indent="0">
              <a:buNone/>
            </a:pPr>
            <a:endParaRPr lang="en-US" sz="2400" b="1" dirty="0">
              <a:solidFill>
                <a:schemeClr val="tx1">
                  <a:lumMod val="65000"/>
                  <a:lumOff val="35000"/>
                </a:schemeClr>
              </a:solidFill>
              <a:latin typeface="Calibri" panose="020F0502020204030204" pitchFamily="34" charset="0"/>
            </a:endParaRPr>
          </a:p>
        </p:txBody>
      </p:sp>
      <p:sp>
        <p:nvSpPr>
          <p:cNvPr id="4" name="Title 1"/>
          <p:cNvSpPr>
            <a:spLocks noGrp="1"/>
          </p:cNvSpPr>
          <p:nvPr>
            <p:ph type="title"/>
          </p:nvPr>
        </p:nvSpPr>
        <p:spPr>
          <a:xfrm>
            <a:off x="1435608" y="274638"/>
            <a:ext cx="7498080" cy="1630362"/>
          </a:xfrm>
        </p:spPr>
        <p:txBody>
          <a:bodyPr>
            <a:noAutofit/>
          </a:bodyPr>
          <a:lstStyle/>
          <a:p>
            <a:r>
              <a:rPr lang="en-US" b="1" dirty="0" smtClean="0">
                <a:solidFill>
                  <a:srgbClr val="002060"/>
                </a:solidFill>
                <a:effectLst/>
                <a:latin typeface="Adobe Caslon Pro" pitchFamily="18" charset="0"/>
              </a:rPr>
              <a:t>The Use of TIMSS Results in Hong Kong</a:t>
            </a:r>
            <a:endParaRPr lang="en-US" b="1" dirty="0">
              <a:solidFill>
                <a:srgbClr val="002060"/>
              </a:solidFill>
              <a:effectLst/>
              <a:latin typeface="Adobe Caslon Pro" pitchFamily="18" charset="0"/>
            </a:endParaRPr>
          </a:p>
        </p:txBody>
      </p:sp>
    </p:spTree>
    <p:extLst>
      <p:ext uri="{BB962C8B-B14F-4D97-AF65-F5344CB8AC3E}">
        <p14:creationId xmlns:p14="http://schemas.microsoft.com/office/powerpoint/2010/main" xmlns="" val="3504266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752600"/>
            <a:ext cx="7498080" cy="4648200"/>
          </a:xfrm>
        </p:spPr>
        <p:txBody>
          <a:bodyPr>
            <a:noAutofit/>
          </a:bodyPr>
          <a:lstStyle/>
          <a:p>
            <a:r>
              <a:rPr lang="en-US" sz="2300" b="1" dirty="0" smtClean="0">
                <a:solidFill>
                  <a:srgbClr val="008000"/>
                </a:solidFill>
                <a:latin typeface="Calibri" panose="020F0502020204030204" pitchFamily="34" charset="0"/>
              </a:rPr>
              <a:t>National </a:t>
            </a:r>
            <a:r>
              <a:rPr lang="en-US" sz="2300" b="1" dirty="0">
                <a:solidFill>
                  <a:srgbClr val="008000"/>
                </a:solidFill>
                <a:latin typeface="Calibri" panose="020F0502020204030204" pitchFamily="34" charset="0"/>
              </a:rPr>
              <a:t>reports on different cycles of </a:t>
            </a:r>
            <a:r>
              <a:rPr lang="en-US" sz="2300" b="1" dirty="0" smtClean="0">
                <a:solidFill>
                  <a:srgbClr val="008000"/>
                </a:solidFill>
                <a:latin typeface="Calibri" panose="020F0502020204030204" pitchFamily="34" charset="0"/>
              </a:rPr>
              <a:t>TIMSS are produced</a:t>
            </a:r>
          </a:p>
          <a:p>
            <a:r>
              <a:rPr lang="en-US" sz="2300" b="1" dirty="0" smtClean="0">
                <a:solidFill>
                  <a:srgbClr val="993366"/>
                </a:solidFill>
                <a:latin typeface="Calibri" panose="020F0502020204030204" pitchFamily="34" charset="0"/>
              </a:rPr>
              <a:t>At the school level, an </a:t>
            </a:r>
            <a:r>
              <a:rPr lang="en-US" sz="2300" b="1" dirty="0">
                <a:solidFill>
                  <a:srgbClr val="993366"/>
                </a:solidFill>
                <a:latin typeface="Calibri" panose="020F0502020204030204" pitchFamily="34" charset="0"/>
              </a:rPr>
              <a:t>individual school report informing student achievement of the testing class(</a:t>
            </a:r>
            <a:r>
              <a:rPr lang="en-US" sz="2300" b="1" dirty="0" err="1">
                <a:solidFill>
                  <a:srgbClr val="993366"/>
                </a:solidFill>
                <a:latin typeface="Calibri" panose="020F0502020204030204" pitchFamily="34" charset="0"/>
              </a:rPr>
              <a:t>es</a:t>
            </a:r>
            <a:r>
              <a:rPr lang="en-US" sz="2300" b="1" dirty="0">
                <a:solidFill>
                  <a:srgbClr val="993366"/>
                </a:solidFill>
                <a:latin typeface="Calibri" panose="020F0502020204030204" pitchFamily="34" charset="0"/>
              </a:rPr>
              <a:t>) is given to every participating school to help schools and teachers to have a better understanding of their </a:t>
            </a:r>
            <a:r>
              <a:rPr lang="en-US" sz="2300" b="1" dirty="0" smtClean="0">
                <a:solidFill>
                  <a:srgbClr val="993366"/>
                </a:solidFill>
                <a:latin typeface="Calibri" panose="020F0502020204030204" pitchFamily="34" charset="0"/>
              </a:rPr>
              <a:t>students’ </a:t>
            </a:r>
            <a:r>
              <a:rPr lang="en-US" sz="2300" b="1" dirty="0">
                <a:solidFill>
                  <a:srgbClr val="993366"/>
                </a:solidFill>
                <a:latin typeface="Calibri" panose="020F0502020204030204" pitchFamily="34" charset="0"/>
              </a:rPr>
              <a:t>needs in different areas of mathematics and science</a:t>
            </a:r>
          </a:p>
          <a:p>
            <a:endParaRPr lang="en-US" sz="2300" b="1" dirty="0" smtClean="0">
              <a:solidFill>
                <a:srgbClr val="008000"/>
              </a:solidFill>
              <a:latin typeface="Calibri" panose="020F0502020204030204" pitchFamily="34" charset="0"/>
            </a:endParaRPr>
          </a:p>
        </p:txBody>
      </p:sp>
      <p:sp>
        <p:nvSpPr>
          <p:cNvPr id="6" name="Title 1"/>
          <p:cNvSpPr>
            <a:spLocks noGrp="1"/>
          </p:cNvSpPr>
          <p:nvPr>
            <p:ph type="title"/>
          </p:nvPr>
        </p:nvSpPr>
        <p:spPr>
          <a:xfrm>
            <a:off x="1435608" y="274638"/>
            <a:ext cx="7498080" cy="1630362"/>
          </a:xfrm>
        </p:spPr>
        <p:txBody>
          <a:bodyPr>
            <a:noAutofit/>
          </a:bodyPr>
          <a:lstStyle/>
          <a:p>
            <a:r>
              <a:rPr lang="en-US" b="1" dirty="0" smtClean="0">
                <a:solidFill>
                  <a:srgbClr val="002060"/>
                </a:solidFill>
                <a:effectLst/>
                <a:latin typeface="Adobe Caslon Pro" pitchFamily="18" charset="0"/>
              </a:rPr>
              <a:t>The Use of TIMSS Results in Hong Kong</a:t>
            </a:r>
            <a:endParaRPr lang="en-US" b="1" dirty="0">
              <a:solidFill>
                <a:srgbClr val="002060"/>
              </a:solidFill>
              <a:effectLst/>
              <a:latin typeface="Adobe Caslon Pro" pitchFamily="18" charset="0"/>
            </a:endParaRPr>
          </a:p>
        </p:txBody>
      </p:sp>
    </p:spTree>
    <p:extLst>
      <p:ext uri="{BB962C8B-B14F-4D97-AF65-F5344CB8AC3E}">
        <p14:creationId xmlns:p14="http://schemas.microsoft.com/office/powerpoint/2010/main" xmlns="" val="2135439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752600"/>
            <a:ext cx="7498080" cy="4648200"/>
          </a:xfrm>
        </p:spPr>
        <p:txBody>
          <a:bodyPr>
            <a:noAutofit/>
          </a:bodyPr>
          <a:lstStyle/>
          <a:p>
            <a:r>
              <a:rPr lang="en-US" sz="2300" b="1" dirty="0" smtClean="0">
                <a:solidFill>
                  <a:srgbClr val="008000"/>
                </a:solidFill>
                <a:latin typeface="Calibri" panose="020F0502020204030204" pitchFamily="34" charset="0"/>
              </a:rPr>
              <a:t>There are also a number of projects which are based on a secondary analysis of the TIMSS data and/or inspired by the TIMSS findings </a:t>
            </a:r>
          </a:p>
          <a:p>
            <a:pPr marL="82296" indent="0">
              <a:buNone/>
            </a:pPr>
            <a:r>
              <a:rPr lang="en-US" sz="2300" b="1" dirty="0">
                <a:solidFill>
                  <a:srgbClr val="009900"/>
                </a:solidFill>
                <a:latin typeface="Calibri" panose="020F0502020204030204" pitchFamily="34" charset="0"/>
              </a:rPr>
              <a:t>	</a:t>
            </a:r>
            <a:r>
              <a:rPr lang="en-US" sz="2300" b="1" dirty="0" smtClean="0">
                <a:solidFill>
                  <a:schemeClr val="tx1">
                    <a:lumMod val="65000"/>
                    <a:lumOff val="35000"/>
                  </a:schemeClr>
                </a:solidFill>
                <a:latin typeface="Calibri" panose="020F0502020204030204" pitchFamily="34" charset="0"/>
              </a:rPr>
              <a:t>(e.g</a:t>
            </a:r>
            <a:r>
              <a:rPr lang="en-US" sz="2300" b="1" dirty="0">
                <a:solidFill>
                  <a:schemeClr val="tx1">
                    <a:lumMod val="65000"/>
                    <a:lumOff val="35000"/>
                  </a:schemeClr>
                </a:solidFill>
                <a:latin typeface="Calibri" panose="020F0502020204030204" pitchFamily="34" charset="0"/>
              </a:rPr>
              <a:t>. </a:t>
            </a:r>
            <a:r>
              <a:rPr lang="en-US" sz="2300" b="1" dirty="0" smtClean="0">
                <a:solidFill>
                  <a:schemeClr val="tx1">
                    <a:lumMod val="65000"/>
                    <a:lumOff val="35000"/>
                  </a:schemeClr>
                </a:solidFill>
                <a:latin typeface="Calibri" panose="020F0502020204030204" pitchFamily="34" charset="0"/>
              </a:rPr>
              <a:t>An on-going project: Promoting assessment </a:t>
            </a:r>
            <a:r>
              <a:rPr lang="en-US" sz="2300" b="1" dirty="0">
                <a:solidFill>
                  <a:schemeClr val="tx1">
                    <a:lumMod val="65000"/>
                    <a:lumOff val="35000"/>
                  </a:schemeClr>
                </a:solidFill>
                <a:latin typeface="Calibri" panose="020F0502020204030204" pitchFamily="34" charset="0"/>
              </a:rPr>
              <a:t>for </a:t>
            </a:r>
            <a:r>
              <a:rPr lang="en-US" sz="2300" b="1" dirty="0" smtClean="0">
                <a:solidFill>
                  <a:schemeClr val="tx1">
                    <a:lumMod val="65000"/>
                    <a:lumOff val="35000"/>
                  </a:schemeClr>
                </a:solidFill>
                <a:latin typeface="Calibri" panose="020F0502020204030204" pitchFamily="34" charset="0"/>
              </a:rPr>
              <a:t>	learning in junior secondary science </a:t>
            </a:r>
            <a:r>
              <a:rPr lang="en-US" sz="2300" b="1" dirty="0">
                <a:solidFill>
                  <a:schemeClr val="tx1">
                    <a:lumMod val="65000"/>
                    <a:lumOff val="35000"/>
                  </a:schemeClr>
                </a:solidFill>
                <a:latin typeface="Calibri" panose="020F0502020204030204" pitchFamily="34" charset="0"/>
              </a:rPr>
              <a:t>through </a:t>
            </a:r>
            <a:r>
              <a:rPr lang="en-US" sz="2300" b="1" dirty="0" smtClean="0">
                <a:solidFill>
                  <a:schemeClr val="tx1">
                    <a:lumMod val="65000"/>
                    <a:lumOff val="35000"/>
                  </a:schemeClr>
                </a:solidFill>
                <a:latin typeface="Calibri" panose="020F0502020204030204" pitchFamily="34" charset="0"/>
              </a:rPr>
              <a:t>	identifying students</a:t>
            </a:r>
            <a:r>
              <a:rPr lang="en-US" sz="2300" b="1" dirty="0">
                <a:solidFill>
                  <a:schemeClr val="tx1">
                    <a:lumMod val="65000"/>
                    <a:lumOff val="35000"/>
                  </a:schemeClr>
                </a:solidFill>
                <a:latin typeface="Calibri" panose="020F0502020204030204" pitchFamily="34" charset="0"/>
              </a:rPr>
              <a:t>' </a:t>
            </a:r>
            <a:r>
              <a:rPr lang="en-US" sz="2300" b="1" dirty="0" smtClean="0">
                <a:solidFill>
                  <a:schemeClr val="tx1">
                    <a:lumMod val="65000"/>
                    <a:lumOff val="35000"/>
                  </a:schemeClr>
                </a:solidFill>
                <a:latin typeface="Calibri" panose="020F0502020204030204" pitchFamily="34" charset="0"/>
              </a:rPr>
              <a:t>learning difficulties from 	secondary analysis </a:t>
            </a:r>
            <a:r>
              <a:rPr lang="en-US" sz="2300" b="1" dirty="0">
                <a:solidFill>
                  <a:schemeClr val="tx1">
                    <a:lumMod val="65000"/>
                    <a:lumOff val="35000"/>
                  </a:schemeClr>
                </a:solidFill>
                <a:latin typeface="Calibri" panose="020F0502020204030204" pitchFamily="34" charset="0"/>
              </a:rPr>
              <a:t>of TIMSS </a:t>
            </a:r>
            <a:r>
              <a:rPr lang="en-US" sz="2300" b="1" dirty="0" smtClean="0">
                <a:solidFill>
                  <a:schemeClr val="tx1">
                    <a:lumMod val="65000"/>
                    <a:lumOff val="35000"/>
                  </a:schemeClr>
                </a:solidFill>
                <a:latin typeface="Calibri" panose="020F0502020204030204" pitchFamily="34" charset="0"/>
              </a:rPr>
              <a:t>and refining classroom 	learning </a:t>
            </a:r>
            <a:r>
              <a:rPr lang="en-US" sz="2300" b="1" dirty="0">
                <a:solidFill>
                  <a:schemeClr val="tx1">
                    <a:lumMod val="65000"/>
                    <a:lumOff val="35000"/>
                  </a:schemeClr>
                </a:solidFill>
                <a:latin typeface="Calibri" panose="020F0502020204030204" pitchFamily="34" charset="0"/>
              </a:rPr>
              <a:t>and </a:t>
            </a:r>
            <a:r>
              <a:rPr lang="en-US" sz="2300" b="1" dirty="0" smtClean="0">
                <a:solidFill>
                  <a:schemeClr val="tx1">
                    <a:lumMod val="65000"/>
                    <a:lumOff val="35000"/>
                  </a:schemeClr>
                </a:solidFill>
                <a:latin typeface="Calibri" panose="020F0502020204030204" pitchFamily="34" charset="0"/>
              </a:rPr>
              <a:t>teaching practices</a:t>
            </a:r>
            <a:r>
              <a:rPr lang="en-US" sz="2300" b="1" dirty="0">
                <a:solidFill>
                  <a:schemeClr val="tx1">
                    <a:lumMod val="65000"/>
                    <a:lumOff val="35000"/>
                  </a:schemeClr>
                </a:solidFill>
                <a:latin typeface="Calibri" panose="020F0502020204030204" pitchFamily="34" charset="0"/>
              </a:rPr>
              <a:t>)</a:t>
            </a:r>
          </a:p>
          <a:p>
            <a:r>
              <a:rPr lang="en-US" sz="2300" b="1" dirty="0" smtClean="0">
                <a:solidFill>
                  <a:srgbClr val="993366"/>
                </a:solidFill>
                <a:latin typeface="Calibri" panose="020F0502020204030204" pitchFamily="34" charset="0"/>
              </a:rPr>
              <a:t>The results of these studies have provided insights about teaching and learning in our schools</a:t>
            </a:r>
            <a:endParaRPr lang="en-US" sz="2300" dirty="0">
              <a:solidFill>
                <a:srgbClr val="993366"/>
              </a:solidFill>
              <a:latin typeface="Calibri" panose="020F0502020204030204" pitchFamily="34" charset="0"/>
            </a:endParaRPr>
          </a:p>
        </p:txBody>
      </p:sp>
      <p:sp>
        <p:nvSpPr>
          <p:cNvPr id="6" name="Title 1"/>
          <p:cNvSpPr>
            <a:spLocks noGrp="1"/>
          </p:cNvSpPr>
          <p:nvPr>
            <p:ph type="title"/>
          </p:nvPr>
        </p:nvSpPr>
        <p:spPr>
          <a:xfrm>
            <a:off x="1435608" y="274638"/>
            <a:ext cx="7498080" cy="1630362"/>
          </a:xfrm>
        </p:spPr>
        <p:txBody>
          <a:bodyPr>
            <a:noAutofit/>
          </a:bodyPr>
          <a:lstStyle/>
          <a:p>
            <a:r>
              <a:rPr lang="en-US" b="1" dirty="0" smtClean="0">
                <a:solidFill>
                  <a:srgbClr val="002060"/>
                </a:solidFill>
                <a:effectLst/>
                <a:latin typeface="Adobe Caslon Pro" pitchFamily="18" charset="0"/>
              </a:rPr>
              <a:t>The Use of TIMSS Results in Hong Kong</a:t>
            </a:r>
            <a:endParaRPr lang="en-US" b="1" dirty="0">
              <a:solidFill>
                <a:srgbClr val="002060"/>
              </a:solidFill>
              <a:effectLst/>
              <a:latin typeface="Adobe Caslon Pro" pitchFamily="18" charset="0"/>
            </a:endParaRPr>
          </a:p>
        </p:txBody>
      </p:sp>
    </p:spTree>
    <p:extLst>
      <p:ext uri="{BB962C8B-B14F-4D97-AF65-F5344CB8AC3E}">
        <p14:creationId xmlns:p14="http://schemas.microsoft.com/office/powerpoint/2010/main" xmlns="" val="525496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752600"/>
            <a:ext cx="7479792" cy="4876800"/>
          </a:xfrm>
        </p:spPr>
        <p:txBody>
          <a:bodyPr>
            <a:noAutofit/>
          </a:bodyPr>
          <a:lstStyle/>
          <a:p>
            <a:r>
              <a:rPr lang="en-US" altLang="zh-TW" sz="2300" b="1" dirty="0" smtClean="0">
                <a:solidFill>
                  <a:srgbClr val="008000"/>
                </a:solidFill>
                <a:latin typeface="Calibri" panose="020F0502020204030204" pitchFamily="34" charset="0"/>
                <a:ea typeface="新細明體" pitchFamily="18" charset="-120"/>
              </a:rPr>
              <a:t>Furthermore, with the publication and dissemination of results of earlier phases of Hong Kong component of TIMSS, impact has been made on the mathematics and science education community and on the curriculum development process </a:t>
            </a:r>
          </a:p>
          <a:p>
            <a:pPr marL="82296" indent="0">
              <a:buNone/>
            </a:pPr>
            <a:r>
              <a:rPr lang="en-US" altLang="zh-TW" sz="2300" b="1" dirty="0">
                <a:solidFill>
                  <a:srgbClr val="009900"/>
                </a:solidFill>
                <a:latin typeface="Calibri" panose="020F0502020204030204" pitchFamily="34" charset="0"/>
                <a:ea typeface="新細明體" pitchFamily="18" charset="-120"/>
              </a:rPr>
              <a:t>	</a:t>
            </a:r>
            <a:r>
              <a:rPr lang="en-US" altLang="zh-TW" sz="2300" b="1" dirty="0" smtClean="0">
                <a:solidFill>
                  <a:schemeClr val="tx1">
                    <a:lumMod val="65000"/>
                    <a:lumOff val="35000"/>
                  </a:schemeClr>
                </a:solidFill>
                <a:latin typeface="Calibri" panose="020F0502020204030204" pitchFamily="34" charset="0"/>
                <a:ea typeface="新細明體" pitchFamily="18" charset="-120"/>
              </a:rPr>
              <a:t>- Copies </a:t>
            </a:r>
            <a:r>
              <a:rPr lang="en-US" altLang="zh-TW" sz="2300" b="1" dirty="0" smtClean="0">
                <a:solidFill>
                  <a:schemeClr val="tx1">
                    <a:lumMod val="65000"/>
                    <a:lumOff val="35000"/>
                  </a:schemeClr>
                </a:solidFill>
                <a:latin typeface="Calibri" panose="020F0502020204030204" pitchFamily="34" charset="0"/>
                <a:ea typeface="新細明體" pitchFamily="18" charset="-120"/>
                <a:sym typeface="Wingdings" panose="05000000000000000000" pitchFamily="2" charset="2"/>
              </a:rPr>
              <a:t> every school in HK</a:t>
            </a:r>
          </a:p>
          <a:p>
            <a:pPr marL="82296" indent="0">
              <a:buNone/>
            </a:pPr>
            <a:r>
              <a:rPr lang="en-US" altLang="zh-TW" sz="2300" b="1" dirty="0">
                <a:solidFill>
                  <a:schemeClr val="tx1">
                    <a:lumMod val="65000"/>
                    <a:lumOff val="35000"/>
                  </a:schemeClr>
                </a:solidFill>
                <a:latin typeface="Calibri" panose="020F0502020204030204" pitchFamily="34" charset="0"/>
                <a:ea typeface="新細明體" pitchFamily="18" charset="-120"/>
                <a:sym typeface="Wingdings" panose="05000000000000000000" pitchFamily="2" charset="2"/>
              </a:rPr>
              <a:t>	</a:t>
            </a:r>
            <a:r>
              <a:rPr lang="en-US" altLang="zh-TW" sz="2300" b="1" dirty="0" smtClean="0">
                <a:solidFill>
                  <a:schemeClr val="tx1">
                    <a:lumMod val="65000"/>
                    <a:lumOff val="35000"/>
                  </a:schemeClr>
                </a:solidFill>
                <a:latin typeface="Calibri" panose="020F0502020204030204" pitchFamily="34" charset="0"/>
                <a:ea typeface="新細明體" pitchFamily="18" charset="-120"/>
                <a:sym typeface="Wingdings" panose="05000000000000000000" pitchFamily="2" charset="2"/>
              </a:rPr>
              <a:t>	   government agencies for curriculum 		       development</a:t>
            </a:r>
          </a:p>
          <a:p>
            <a:pPr marL="82296" indent="0">
              <a:buNone/>
            </a:pPr>
            <a:r>
              <a:rPr lang="en-US" altLang="zh-TW" sz="2300" b="1" dirty="0">
                <a:solidFill>
                  <a:schemeClr val="tx1">
                    <a:lumMod val="65000"/>
                    <a:lumOff val="35000"/>
                  </a:schemeClr>
                </a:solidFill>
                <a:latin typeface="Calibri" panose="020F0502020204030204" pitchFamily="34" charset="0"/>
                <a:ea typeface="新細明體" pitchFamily="18" charset="-120"/>
                <a:sym typeface="Wingdings" panose="05000000000000000000" pitchFamily="2" charset="2"/>
              </a:rPr>
              <a:t>	</a:t>
            </a:r>
            <a:r>
              <a:rPr lang="en-US" altLang="zh-TW" sz="2300" b="1" dirty="0" smtClean="0">
                <a:solidFill>
                  <a:schemeClr val="tx1">
                    <a:lumMod val="65000"/>
                    <a:lumOff val="35000"/>
                  </a:schemeClr>
                </a:solidFill>
                <a:latin typeface="Calibri" panose="020F0502020204030204" pitchFamily="34" charset="0"/>
                <a:ea typeface="新細明體" pitchFamily="18" charset="-120"/>
                <a:sym typeface="Wingdings" panose="05000000000000000000" pitchFamily="2" charset="2"/>
              </a:rPr>
              <a:t>	  Faculties of Education in tertiary 			       institutions</a:t>
            </a:r>
            <a:endParaRPr lang="en-US" altLang="zh-TW" sz="2300" b="1" dirty="0" smtClean="0">
              <a:solidFill>
                <a:schemeClr val="tx1">
                  <a:lumMod val="65000"/>
                  <a:lumOff val="35000"/>
                </a:schemeClr>
              </a:solidFill>
              <a:latin typeface="Calibri" panose="020F0502020204030204" pitchFamily="34" charset="0"/>
              <a:ea typeface="新細明體" pitchFamily="18" charset="-120"/>
            </a:endParaRPr>
          </a:p>
          <a:p>
            <a:pPr marL="82296" indent="0">
              <a:buNone/>
            </a:pPr>
            <a:endParaRPr lang="en-US" sz="2300" dirty="0"/>
          </a:p>
        </p:txBody>
      </p:sp>
      <p:sp>
        <p:nvSpPr>
          <p:cNvPr id="5" name="Title 1"/>
          <p:cNvSpPr>
            <a:spLocks noGrp="1"/>
          </p:cNvSpPr>
          <p:nvPr>
            <p:ph type="title"/>
          </p:nvPr>
        </p:nvSpPr>
        <p:spPr>
          <a:xfrm>
            <a:off x="1435608" y="274638"/>
            <a:ext cx="7498080" cy="1630362"/>
          </a:xfrm>
        </p:spPr>
        <p:txBody>
          <a:bodyPr>
            <a:noAutofit/>
          </a:bodyPr>
          <a:lstStyle/>
          <a:p>
            <a:r>
              <a:rPr lang="en-US" b="1" dirty="0" smtClean="0">
                <a:solidFill>
                  <a:srgbClr val="002060"/>
                </a:solidFill>
                <a:effectLst/>
                <a:latin typeface="Adobe Caslon Pro" pitchFamily="18" charset="0"/>
              </a:rPr>
              <a:t>The Use of TIMSS Results in Hong Kong</a:t>
            </a:r>
            <a:endParaRPr lang="en-US" b="1" dirty="0">
              <a:solidFill>
                <a:srgbClr val="002060"/>
              </a:solidFill>
              <a:effectLst/>
              <a:latin typeface="Adobe Caslon Pro" pitchFamily="18" charset="0"/>
            </a:endParaRPr>
          </a:p>
        </p:txBody>
      </p:sp>
    </p:spTree>
    <p:extLst>
      <p:ext uri="{BB962C8B-B14F-4D97-AF65-F5344CB8AC3E}">
        <p14:creationId xmlns:p14="http://schemas.microsoft.com/office/powerpoint/2010/main" xmlns="" val="1944077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752600"/>
            <a:ext cx="7479792" cy="4876800"/>
          </a:xfrm>
        </p:spPr>
        <p:txBody>
          <a:bodyPr>
            <a:noAutofit/>
          </a:bodyPr>
          <a:lstStyle/>
          <a:p>
            <a:r>
              <a:rPr lang="en-US" altLang="zh-TW" sz="2300" b="1" dirty="0" smtClean="0">
                <a:solidFill>
                  <a:srgbClr val="008000"/>
                </a:solidFill>
                <a:latin typeface="Calibri" panose="020F0502020204030204" pitchFamily="34" charset="0"/>
                <a:ea typeface="新細明體" pitchFamily="18" charset="-120"/>
              </a:rPr>
              <a:t>For example, prompted by the results of earlier phases of the study, the then Education Department commissioned the Project Team Leader to lead a team of researchers to draw implications of TIMSS and other international studies for mathematics curriculum development in Hong Kong</a:t>
            </a:r>
            <a:endParaRPr lang="en-US" altLang="zh-TW" sz="2300" b="1" dirty="0">
              <a:solidFill>
                <a:srgbClr val="008000"/>
              </a:solidFill>
              <a:latin typeface="Calibri" panose="020F0502020204030204" pitchFamily="34" charset="0"/>
              <a:ea typeface="新細明體" pitchFamily="18" charset="-120"/>
            </a:endParaRPr>
          </a:p>
          <a:p>
            <a:r>
              <a:rPr lang="en-US" altLang="zh-TW" sz="2300" b="1" dirty="0" smtClean="0">
                <a:solidFill>
                  <a:srgbClr val="993366"/>
                </a:solidFill>
                <a:latin typeface="Calibri" panose="020F0502020204030204" pitchFamily="34" charset="0"/>
                <a:ea typeface="新細明體" pitchFamily="18" charset="-120"/>
              </a:rPr>
              <a:t>The report of that study has direct bearing on the new mathematics curriculum issued 1999</a:t>
            </a:r>
            <a:endParaRPr lang="en-US" altLang="zh-TW" sz="2300" b="1" dirty="0">
              <a:solidFill>
                <a:srgbClr val="993366"/>
              </a:solidFill>
              <a:latin typeface="Calibri" panose="020F0502020204030204" pitchFamily="34" charset="0"/>
              <a:ea typeface="新細明體" pitchFamily="18" charset="-120"/>
            </a:endParaRPr>
          </a:p>
          <a:p>
            <a:endParaRPr lang="en-US" sz="2300" dirty="0">
              <a:solidFill>
                <a:srgbClr val="993366"/>
              </a:solidFill>
            </a:endParaRPr>
          </a:p>
        </p:txBody>
      </p:sp>
      <p:sp>
        <p:nvSpPr>
          <p:cNvPr id="5" name="Title 1"/>
          <p:cNvSpPr>
            <a:spLocks noGrp="1"/>
          </p:cNvSpPr>
          <p:nvPr>
            <p:ph type="title"/>
          </p:nvPr>
        </p:nvSpPr>
        <p:spPr>
          <a:xfrm>
            <a:off x="1435608" y="274638"/>
            <a:ext cx="7498080" cy="1630362"/>
          </a:xfrm>
        </p:spPr>
        <p:txBody>
          <a:bodyPr>
            <a:noAutofit/>
          </a:bodyPr>
          <a:lstStyle/>
          <a:p>
            <a:r>
              <a:rPr lang="en-US" b="1" dirty="0" smtClean="0">
                <a:solidFill>
                  <a:srgbClr val="002060"/>
                </a:solidFill>
                <a:effectLst/>
                <a:latin typeface="Adobe Caslon Pro" pitchFamily="18" charset="0"/>
              </a:rPr>
              <a:t>The Use of TIMSS Results in Hong Kong</a:t>
            </a:r>
            <a:endParaRPr lang="en-US" b="1" dirty="0">
              <a:solidFill>
                <a:srgbClr val="002060"/>
              </a:solidFill>
              <a:effectLst/>
              <a:latin typeface="Adobe Caslon Pro" pitchFamily="18" charset="0"/>
            </a:endParaRPr>
          </a:p>
        </p:txBody>
      </p:sp>
    </p:spTree>
    <p:extLst>
      <p:ext uri="{BB962C8B-B14F-4D97-AF65-F5344CB8AC3E}">
        <p14:creationId xmlns:p14="http://schemas.microsoft.com/office/powerpoint/2010/main" xmlns="" val="3143562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295400"/>
            <a:ext cx="7498080" cy="5486400"/>
          </a:xfrm>
        </p:spPr>
        <p:txBody>
          <a:bodyPr>
            <a:normAutofit lnSpcReduction="10000"/>
          </a:bodyPr>
          <a:lstStyle/>
          <a:p>
            <a:pPr marL="82296" indent="0" algn="ctr">
              <a:buNone/>
            </a:pPr>
            <a:r>
              <a:rPr lang="en-US" altLang="zh-HK" sz="4000" b="1" dirty="0" smtClean="0">
                <a:solidFill>
                  <a:srgbClr val="002060"/>
                </a:solidFill>
                <a:effectLst>
                  <a:outerShdw blurRad="38100" dist="38100" dir="2700000" algn="tl">
                    <a:srgbClr val="000000">
                      <a:alpha val="43137"/>
                    </a:srgbClr>
                  </a:outerShdw>
                </a:effectLst>
                <a:latin typeface="Californian FB" panose="0207040306080B030204" pitchFamily="18" charset="0"/>
              </a:rPr>
              <a:t>How TIMSS Informs about Learning and Teaching, and Curriculum Development?</a:t>
            </a:r>
          </a:p>
          <a:p>
            <a:pPr marL="82296" indent="0" algn="ctr">
              <a:buNone/>
            </a:pPr>
            <a:endParaRPr lang="en-US" sz="2400" b="1" dirty="0" smtClean="0">
              <a:solidFill>
                <a:srgbClr val="002060"/>
              </a:solidFill>
              <a:effectLst>
                <a:outerShdw blurRad="38100" dist="38100" dir="2700000" algn="tl">
                  <a:srgbClr val="000000">
                    <a:alpha val="43137"/>
                  </a:srgbClr>
                </a:outerShdw>
              </a:effectLst>
              <a:latin typeface="Californian FB" panose="0207040306080B030204" pitchFamily="18" charset="0"/>
            </a:endParaRPr>
          </a:p>
          <a:p>
            <a:pPr marL="82296" indent="0" algn="ctr">
              <a:buNone/>
            </a:pPr>
            <a:endParaRPr lang="en-US" sz="2400" b="1" dirty="0">
              <a:solidFill>
                <a:srgbClr val="002060"/>
              </a:solidFill>
              <a:effectLst>
                <a:outerShdw blurRad="38100" dist="38100" dir="2700000" algn="tl">
                  <a:srgbClr val="000000">
                    <a:alpha val="43137"/>
                  </a:srgbClr>
                </a:outerShdw>
              </a:effectLst>
              <a:latin typeface="Californian FB" panose="0207040306080B030204" pitchFamily="18" charset="0"/>
            </a:endParaRPr>
          </a:p>
          <a:p>
            <a:pPr marL="82296" indent="0" algn="ctr">
              <a:buNone/>
            </a:pPr>
            <a:r>
              <a:rPr lang="en-US" sz="3600" b="1" dirty="0" smtClean="0">
                <a:solidFill>
                  <a:srgbClr val="002060"/>
                </a:solidFill>
                <a:effectLst>
                  <a:outerShdw blurRad="38100" dist="38100" dir="2700000" algn="tl">
                    <a:srgbClr val="000000">
                      <a:alpha val="43137"/>
                    </a:srgbClr>
                  </a:outerShdw>
                </a:effectLst>
                <a:latin typeface="Californian FB" panose="0207040306080B030204" pitchFamily="18" charset="0"/>
                <a:hlinkClick r:id="rId2" action="ppaction://hlinkpres?slideindex=1&amp;slidetitle="/>
              </a:rPr>
              <a:t>The Case for Science Education </a:t>
            </a:r>
          </a:p>
          <a:p>
            <a:pPr marL="82296" indent="0" algn="ctr">
              <a:buNone/>
            </a:pPr>
            <a:r>
              <a:rPr lang="en-US" sz="3600" b="1" dirty="0" smtClean="0">
                <a:solidFill>
                  <a:srgbClr val="002060"/>
                </a:solidFill>
                <a:effectLst>
                  <a:outerShdw blurRad="38100" dist="38100" dir="2700000" algn="tl">
                    <a:srgbClr val="000000">
                      <a:alpha val="43137"/>
                    </a:srgbClr>
                  </a:outerShdw>
                </a:effectLst>
                <a:latin typeface="Californian FB" panose="0207040306080B030204" pitchFamily="18" charset="0"/>
                <a:hlinkClick r:id="rId2" action="ppaction://hlinkpres?slideindex=1&amp;slidetitle="/>
              </a:rPr>
              <a:t>in HK</a:t>
            </a:r>
            <a:endParaRPr lang="en-US" sz="3600" b="1" dirty="0" smtClean="0">
              <a:solidFill>
                <a:srgbClr val="002060"/>
              </a:solidFill>
              <a:effectLst>
                <a:outerShdw blurRad="38100" dist="38100" dir="2700000" algn="tl">
                  <a:srgbClr val="000000">
                    <a:alpha val="43137"/>
                  </a:srgbClr>
                </a:outerShdw>
              </a:effectLst>
              <a:latin typeface="Californian FB" panose="0207040306080B030204" pitchFamily="18" charset="0"/>
            </a:endParaRPr>
          </a:p>
          <a:p>
            <a:pPr marL="82296" indent="0" algn="ctr">
              <a:buNone/>
            </a:pPr>
            <a:endParaRPr lang="en-US" sz="2400" b="1" dirty="0" smtClean="0">
              <a:solidFill>
                <a:srgbClr val="002060"/>
              </a:solidFill>
              <a:effectLst>
                <a:outerShdw blurRad="38100" dist="38100" dir="2700000" algn="tl">
                  <a:srgbClr val="000000">
                    <a:alpha val="43137"/>
                  </a:srgbClr>
                </a:outerShdw>
              </a:effectLst>
              <a:latin typeface="Californian FB" panose="0207040306080B030204" pitchFamily="18" charset="0"/>
            </a:endParaRPr>
          </a:p>
          <a:p>
            <a:pPr marL="82296" indent="0" algn="ctr">
              <a:buNone/>
            </a:pPr>
            <a:r>
              <a:rPr lang="en-US" sz="2400" b="1" dirty="0" smtClean="0">
                <a:solidFill>
                  <a:srgbClr val="002060"/>
                </a:solidFill>
                <a:effectLst>
                  <a:outerShdw blurRad="38100" dist="38100" dir="2700000" algn="tl">
                    <a:srgbClr val="000000">
                      <a:alpha val="43137"/>
                    </a:srgbClr>
                  </a:outerShdw>
                </a:effectLst>
                <a:latin typeface="Californian FB" panose="0207040306080B030204" pitchFamily="18" charset="0"/>
              </a:rPr>
              <a:t>by</a:t>
            </a:r>
          </a:p>
          <a:p>
            <a:pPr marL="82296" indent="0" algn="ctr">
              <a:buNone/>
            </a:pPr>
            <a:r>
              <a:rPr lang="en-US" sz="3600" b="1" dirty="0" smtClean="0">
                <a:solidFill>
                  <a:srgbClr val="002060"/>
                </a:solidFill>
                <a:effectLst>
                  <a:outerShdw blurRad="38100" dist="38100" dir="2700000" algn="tl">
                    <a:srgbClr val="000000">
                      <a:alpha val="43137"/>
                    </a:srgbClr>
                  </a:outerShdw>
                </a:effectLst>
                <a:latin typeface="Californian FB" panose="0207040306080B030204" pitchFamily="18" charset="0"/>
              </a:rPr>
              <a:t>Dr. Alice Wong</a:t>
            </a:r>
            <a:endParaRPr lang="en-US" sz="3600" b="1" dirty="0">
              <a:solidFill>
                <a:srgbClr val="002060"/>
              </a:solidFill>
              <a:effectLst>
                <a:outerShdw blurRad="38100" dist="38100" dir="2700000" algn="tl">
                  <a:srgbClr val="000000">
                    <a:alpha val="43137"/>
                  </a:srgbClr>
                </a:outerShdw>
              </a:effectLst>
              <a:latin typeface="Californian FB" panose="0207040306080B030204" pitchFamily="18" charset="0"/>
            </a:endParaRPr>
          </a:p>
        </p:txBody>
      </p:sp>
      <p:pic>
        <p:nvPicPr>
          <p:cNvPr id="2050" name="Picture 2" descr="D:\Images\grad ca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61544" y="4967393"/>
            <a:ext cx="2153856" cy="18906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527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effectLst/>
                <a:latin typeface="Adobe Caslon Pro Bold" pitchFamily="18" charset="0"/>
              </a:rPr>
              <a:t>Background of TIMSS</a:t>
            </a:r>
            <a:endParaRPr lang="en-US" dirty="0">
              <a:solidFill>
                <a:srgbClr val="002060"/>
              </a:solidFill>
              <a:effectLst/>
              <a:latin typeface="Adobe Caslon Pro Bold" pitchFamily="18" charset="0"/>
            </a:endParaRPr>
          </a:p>
        </p:txBody>
      </p:sp>
      <p:sp>
        <p:nvSpPr>
          <p:cNvPr id="3" name="Content Placeholder 2"/>
          <p:cNvSpPr>
            <a:spLocks noGrp="1"/>
          </p:cNvSpPr>
          <p:nvPr>
            <p:ph idx="1"/>
          </p:nvPr>
        </p:nvSpPr>
        <p:spPr>
          <a:xfrm>
            <a:off x="1435608" y="1219200"/>
            <a:ext cx="7498080" cy="5105400"/>
          </a:xfrm>
        </p:spPr>
        <p:txBody>
          <a:bodyPr>
            <a:noAutofit/>
          </a:bodyPr>
          <a:lstStyle/>
          <a:p>
            <a:pPr>
              <a:spcAft>
                <a:spcPct val="0"/>
              </a:spcAft>
              <a:buSzTx/>
              <a:buFont typeface="Arial" charset="0"/>
              <a:buChar char="•"/>
            </a:pPr>
            <a:r>
              <a:rPr lang="en-US" altLang="zh-TW" sz="2400" b="1" dirty="0">
                <a:solidFill>
                  <a:srgbClr val="008000"/>
                </a:solidFill>
                <a:latin typeface="Calibri" pitchFamily="34" charset="0"/>
              </a:rPr>
              <a:t>It probes into different factors that account for student achievement through a set of </a:t>
            </a:r>
            <a:r>
              <a:rPr lang="en-US" altLang="zh-TW" sz="2400" b="1" dirty="0" smtClean="0">
                <a:solidFill>
                  <a:srgbClr val="008000"/>
                </a:solidFill>
                <a:latin typeface="Calibri" pitchFamily="34" charset="0"/>
              </a:rPr>
              <a:t>questionnaires</a:t>
            </a:r>
            <a:endParaRPr lang="en-US" altLang="zh-TW" sz="2400" b="1" dirty="0" smtClean="0">
              <a:solidFill>
                <a:srgbClr val="993366"/>
              </a:solidFill>
              <a:latin typeface="Calibri" pitchFamily="34" charset="0"/>
            </a:endParaRPr>
          </a:p>
          <a:p>
            <a:pPr>
              <a:spcAft>
                <a:spcPct val="0"/>
              </a:spcAft>
              <a:buSzTx/>
              <a:buFont typeface="Arial" charset="0"/>
              <a:buChar char="•"/>
            </a:pPr>
            <a:r>
              <a:rPr lang="en-US" altLang="zh-TW" sz="2400" b="1" dirty="0">
                <a:solidFill>
                  <a:srgbClr val="993366"/>
                </a:solidFill>
                <a:latin typeface="Calibri" panose="020F0502020204030204" pitchFamily="34" charset="0"/>
                <a:ea typeface="新細明體" pitchFamily="18" charset="-120"/>
              </a:rPr>
              <a:t>The Hong Kong </a:t>
            </a:r>
            <a:r>
              <a:rPr lang="en-US" altLang="zh-TW" sz="2400" b="1" dirty="0" smtClean="0">
                <a:solidFill>
                  <a:srgbClr val="993366"/>
                </a:solidFill>
                <a:latin typeface="Calibri" panose="020F0502020204030204" pitchFamily="34" charset="0"/>
                <a:ea typeface="新細明體" pitchFamily="18" charset="-120"/>
              </a:rPr>
              <a:t>study </a:t>
            </a:r>
            <a:r>
              <a:rPr lang="en-US" altLang="zh-TW" sz="2400" b="1" dirty="0">
                <a:solidFill>
                  <a:srgbClr val="993366"/>
                </a:solidFill>
                <a:latin typeface="Calibri" panose="020F0502020204030204" pitchFamily="34" charset="0"/>
                <a:ea typeface="新細明體" pitchFamily="18" charset="-120"/>
              </a:rPr>
              <a:t>have provided data enabling characteristics of the students, teachers and schools to be described and also enabling differences in mathematics and science achievement of students to be explained</a:t>
            </a:r>
          </a:p>
          <a:p>
            <a:pPr>
              <a:spcAft>
                <a:spcPct val="0"/>
              </a:spcAft>
              <a:buSzTx/>
              <a:buFont typeface="Arial" charset="0"/>
              <a:buChar char="•"/>
            </a:pPr>
            <a:r>
              <a:rPr lang="en-US" altLang="zh-TW" sz="2400" b="1" dirty="0" smtClean="0">
                <a:solidFill>
                  <a:srgbClr val="008000"/>
                </a:solidFill>
                <a:latin typeface="Calibri" panose="020F0502020204030204" pitchFamily="34" charset="0"/>
                <a:ea typeface="新細明體" pitchFamily="18" charset="-120"/>
              </a:rPr>
              <a:t>Hong </a:t>
            </a:r>
            <a:r>
              <a:rPr lang="en-US" altLang="zh-TW" sz="2400" b="1" dirty="0">
                <a:solidFill>
                  <a:srgbClr val="008000"/>
                </a:solidFill>
                <a:latin typeface="Calibri" panose="020F0502020204030204" pitchFamily="34" charset="0"/>
                <a:ea typeface="新細明體" pitchFamily="18" charset="-120"/>
              </a:rPr>
              <a:t>Kong participated in TIMSS 1995, 1999, 2003, 2007 and 2011</a:t>
            </a:r>
          </a:p>
          <a:p>
            <a:pPr>
              <a:spcAft>
                <a:spcPct val="0"/>
              </a:spcAft>
              <a:buSzTx/>
              <a:buFont typeface="Arial" charset="0"/>
              <a:buChar char="•"/>
            </a:pPr>
            <a:r>
              <a:rPr lang="en-US" altLang="zh-TW" sz="2400" b="1" dirty="0" smtClean="0">
                <a:solidFill>
                  <a:srgbClr val="993366"/>
                </a:solidFill>
                <a:latin typeface="Calibri" pitchFamily="34" charset="0"/>
              </a:rPr>
              <a:t>In TIMSS 2011, over </a:t>
            </a:r>
            <a:r>
              <a:rPr lang="en-US" altLang="zh-TW" sz="2400" b="1" dirty="0">
                <a:solidFill>
                  <a:srgbClr val="993366"/>
                </a:solidFill>
                <a:latin typeface="Calibri" pitchFamily="34" charset="0"/>
              </a:rPr>
              <a:t>600,000 Primary 4 and Secondary 2 students from </a:t>
            </a:r>
            <a:r>
              <a:rPr lang="en-US" altLang="zh-CN" sz="2400" b="1" dirty="0">
                <a:solidFill>
                  <a:srgbClr val="993366"/>
                </a:solidFill>
                <a:latin typeface="Calibri" pitchFamily="34" charset="0"/>
              </a:rPr>
              <a:t>63</a:t>
            </a:r>
            <a:r>
              <a:rPr lang="en-US" altLang="zh-TW" sz="2400" b="1" dirty="0">
                <a:solidFill>
                  <a:srgbClr val="993366"/>
                </a:solidFill>
                <a:latin typeface="Calibri" pitchFamily="34" charset="0"/>
              </a:rPr>
              <a:t> countries/regions and 14 benchmarking entities* participated in </a:t>
            </a:r>
            <a:r>
              <a:rPr lang="en-US" altLang="zh-TW" sz="2400" b="1" dirty="0" smtClean="0">
                <a:solidFill>
                  <a:srgbClr val="993366"/>
                </a:solidFill>
                <a:latin typeface="Calibri" pitchFamily="34" charset="0"/>
              </a:rPr>
              <a:t>the study</a:t>
            </a:r>
            <a:endParaRPr lang="en-US" altLang="zh-TW" sz="2400" b="1" dirty="0" smtClean="0">
              <a:solidFill>
                <a:srgbClr val="993366"/>
              </a:solidFill>
              <a:latin typeface="Calibri" panose="020F0502020204030204" pitchFamily="34" charset="0"/>
              <a:ea typeface="新細明體" pitchFamily="18" charset="-120"/>
            </a:endParaRPr>
          </a:p>
          <a:p>
            <a:pPr>
              <a:spcAft>
                <a:spcPct val="0"/>
              </a:spcAft>
              <a:buSzTx/>
              <a:buFont typeface="Arial" charset="0"/>
              <a:buChar char="•"/>
            </a:pPr>
            <a:r>
              <a:rPr lang="en-US" altLang="zh-TW" sz="2400" b="1" dirty="0" smtClean="0">
                <a:solidFill>
                  <a:srgbClr val="008000"/>
                </a:solidFill>
                <a:latin typeface="Calibri" panose="020F0502020204030204" pitchFamily="34" charset="0"/>
                <a:ea typeface="新細明體" pitchFamily="18" charset="-120"/>
              </a:rPr>
              <a:t>TIMSS 2015 </a:t>
            </a:r>
            <a:r>
              <a:rPr lang="en-US" altLang="zh-TW" sz="2400" b="1" dirty="0">
                <a:solidFill>
                  <a:srgbClr val="008000"/>
                </a:solidFill>
                <a:latin typeface="Calibri" panose="020F0502020204030204" pitchFamily="34" charset="0"/>
                <a:ea typeface="新細明體" pitchFamily="18" charset="-120"/>
              </a:rPr>
              <a:t>is the </a:t>
            </a:r>
            <a:r>
              <a:rPr lang="en-US" altLang="zh-TW" sz="2400" b="1" dirty="0" smtClean="0">
                <a:solidFill>
                  <a:srgbClr val="008000"/>
                </a:solidFill>
                <a:latin typeface="Calibri" panose="020F0502020204030204" pitchFamily="34" charset="0"/>
                <a:ea typeface="新細明體" pitchFamily="18" charset="-120"/>
              </a:rPr>
              <a:t>6th cycle of the study</a:t>
            </a:r>
          </a:p>
          <a:p>
            <a:pPr>
              <a:spcAft>
                <a:spcPct val="0"/>
              </a:spcAft>
              <a:buSzTx/>
              <a:buFont typeface="Arial" charset="0"/>
              <a:buChar char="•"/>
            </a:pPr>
            <a:endParaRPr lang="en-US" altLang="zh-TW" sz="2400" b="1" dirty="0">
              <a:solidFill>
                <a:srgbClr val="008000"/>
              </a:solidFill>
              <a:latin typeface="Calibri" panose="020F0502020204030204" pitchFamily="34" charset="0"/>
              <a:ea typeface="新細明體" pitchFamily="18" charset="-120"/>
            </a:endParaRPr>
          </a:p>
          <a:p>
            <a:pPr>
              <a:spcAft>
                <a:spcPct val="0"/>
              </a:spcAft>
              <a:buSzTx/>
              <a:buFont typeface="Arial" charset="0"/>
              <a:buChar char="•"/>
            </a:pPr>
            <a:endParaRPr lang="en-US" altLang="zh-TW" sz="2400" b="1" dirty="0">
              <a:solidFill>
                <a:srgbClr val="993366"/>
              </a:solidFill>
              <a:latin typeface="Calibri" pitchFamily="34" charset="0"/>
            </a:endParaRPr>
          </a:p>
          <a:p>
            <a:endParaRPr lang="en-US" sz="2400" b="1" dirty="0">
              <a:solidFill>
                <a:srgbClr val="008000"/>
              </a:solidFill>
              <a:latin typeface="Adobe Caslon Pro Bold" pitchFamily="18" charset="0"/>
            </a:endParaRPr>
          </a:p>
        </p:txBody>
      </p:sp>
      <p:sp>
        <p:nvSpPr>
          <p:cNvPr id="4" name="TextBox 6"/>
          <p:cNvSpPr txBox="1">
            <a:spLocks noChangeArrowheads="1"/>
          </p:cNvSpPr>
          <p:nvPr/>
        </p:nvSpPr>
        <p:spPr bwMode="auto">
          <a:xfrm>
            <a:off x="1143000" y="6477000"/>
            <a:ext cx="6248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zh-CN" altLang="en-US" sz="1400" b="1" dirty="0">
                <a:solidFill>
                  <a:schemeClr val="tx1">
                    <a:lumMod val="65000"/>
                    <a:lumOff val="35000"/>
                  </a:schemeClr>
                </a:solidFill>
              </a:rPr>
              <a:t>*</a:t>
            </a:r>
            <a:r>
              <a:rPr lang="en-US" altLang="zh-CN" sz="1400" b="1" dirty="0">
                <a:solidFill>
                  <a:schemeClr val="tx1">
                    <a:lumMod val="65000"/>
                    <a:lumOff val="35000"/>
                  </a:schemeClr>
                </a:solidFill>
              </a:rPr>
              <a:t>Benchmarking entities are regional jurisdictions of countries</a:t>
            </a:r>
            <a:endParaRPr lang="en-US" altLang="en-US" sz="1400" dirty="0">
              <a:solidFill>
                <a:schemeClr val="tx1">
                  <a:lumMod val="65000"/>
                  <a:lumOff val="35000"/>
                </a:schemeClr>
              </a:solidFill>
            </a:endParaRPr>
          </a:p>
        </p:txBody>
      </p:sp>
    </p:spTree>
    <p:extLst>
      <p:ext uri="{BB962C8B-B14F-4D97-AF65-F5344CB8AC3E}">
        <p14:creationId xmlns:p14="http://schemas.microsoft.com/office/powerpoint/2010/main" xmlns="" val="4063553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effectLst/>
                <a:latin typeface="Adobe Caslon Pro Bold" pitchFamily="18" charset="0"/>
              </a:rPr>
              <a:t>Previous Cycles of TIMSS</a:t>
            </a:r>
            <a:endParaRPr lang="en-US" dirty="0">
              <a:solidFill>
                <a:srgbClr val="002060"/>
              </a:solidFill>
              <a:effectLst/>
              <a:latin typeface="Adobe Caslon Pro Bold" pitchFamily="18" charset="0"/>
            </a:endParaRPr>
          </a:p>
        </p:txBody>
      </p:sp>
      <p:sp>
        <p:nvSpPr>
          <p:cNvPr id="3" name="Content Placeholder 2"/>
          <p:cNvSpPr>
            <a:spLocks noGrp="1"/>
          </p:cNvSpPr>
          <p:nvPr>
            <p:ph idx="1"/>
          </p:nvPr>
        </p:nvSpPr>
        <p:spPr>
          <a:xfrm>
            <a:off x="1435608" y="1219200"/>
            <a:ext cx="7498080" cy="5105400"/>
          </a:xfrm>
        </p:spPr>
        <p:txBody>
          <a:bodyPr>
            <a:noAutofit/>
          </a:bodyPr>
          <a:lstStyle/>
          <a:p>
            <a:pPr fontAlgn="auto">
              <a:spcAft>
                <a:spcPts val="0"/>
              </a:spcAft>
              <a:buClr>
                <a:srgbClr val="A9A57C"/>
              </a:buClr>
              <a:defRPr/>
            </a:pPr>
            <a:r>
              <a:rPr lang="en-US" altLang="zh-TW" sz="2400" b="1" dirty="0">
                <a:solidFill>
                  <a:srgbClr val="008000"/>
                </a:solidFill>
                <a:latin typeface="Calibri"/>
                <a:ea typeface="新細明體" pitchFamily="18" charset="-120"/>
              </a:rPr>
              <a:t>1995 :</a:t>
            </a:r>
            <a:r>
              <a:rPr lang="en-US" altLang="zh-TW" sz="2400" b="1" dirty="0">
                <a:solidFill>
                  <a:srgbClr val="2F2B20"/>
                </a:solidFill>
                <a:latin typeface="Calibri"/>
                <a:ea typeface="新細明體" pitchFamily="18" charset="-120"/>
              </a:rPr>
              <a:t> </a:t>
            </a:r>
            <a:r>
              <a:rPr lang="en-US" altLang="zh-TW" sz="2400" b="1" dirty="0">
                <a:solidFill>
                  <a:srgbClr val="993366"/>
                </a:solidFill>
                <a:latin typeface="Calibri"/>
                <a:ea typeface="新細明體" pitchFamily="18" charset="-120"/>
              </a:rPr>
              <a:t>Third International Mathematics and Science Study (TIMSS) </a:t>
            </a:r>
          </a:p>
          <a:p>
            <a:pPr marL="114300" indent="0" fontAlgn="auto">
              <a:spcAft>
                <a:spcPts val="0"/>
              </a:spcAft>
              <a:buClr>
                <a:srgbClr val="A9A57C"/>
              </a:buClr>
              <a:buFont typeface="Arial" pitchFamily="34" charset="0"/>
              <a:buNone/>
              <a:defRPr/>
            </a:pPr>
            <a:r>
              <a:rPr lang="en-US" altLang="zh-TW" sz="2400" b="1" dirty="0">
                <a:solidFill>
                  <a:srgbClr val="FF3399"/>
                </a:solidFill>
                <a:latin typeface="Calibri"/>
                <a:ea typeface="新細明體" pitchFamily="18" charset="-120"/>
              </a:rPr>
              <a:t>	</a:t>
            </a:r>
            <a:r>
              <a:rPr lang="en-US" altLang="zh-TW" sz="2400" b="1" dirty="0">
                <a:solidFill>
                  <a:srgbClr val="2F2B20"/>
                </a:solidFill>
                <a:latin typeface="Calibri"/>
                <a:ea typeface="新細明體" pitchFamily="18" charset="-120"/>
                <a:sym typeface="Wingdings" panose="05000000000000000000" pitchFamily="2" charset="2"/>
              </a:rPr>
              <a:t></a:t>
            </a:r>
            <a:r>
              <a:rPr lang="en-US" altLang="zh-TW" sz="2400" b="1" dirty="0">
                <a:solidFill>
                  <a:srgbClr val="2F2B20"/>
                </a:solidFill>
                <a:latin typeface="Calibri"/>
                <a:ea typeface="新細明體" pitchFamily="18" charset="-120"/>
              </a:rPr>
              <a:t> </a:t>
            </a:r>
            <a:r>
              <a:rPr lang="en-US" altLang="zh-TW" sz="2400" b="1" dirty="0">
                <a:solidFill>
                  <a:srgbClr val="000099"/>
                </a:solidFill>
                <a:latin typeface="Calibri"/>
                <a:ea typeface="新細明體" pitchFamily="18" charset="-120"/>
              </a:rPr>
              <a:t>Tested students at P.3, P.4, S.1, S.2, and </a:t>
            </a:r>
            <a:r>
              <a:rPr lang="en-US" altLang="zh-TW" sz="2400" b="1" dirty="0" smtClean="0">
                <a:solidFill>
                  <a:srgbClr val="000099"/>
                </a:solidFill>
                <a:latin typeface="Calibri"/>
                <a:ea typeface="新細明體" pitchFamily="18" charset="-120"/>
              </a:rPr>
              <a:t>S.6</a:t>
            </a:r>
          </a:p>
          <a:p>
            <a:pPr marL="114300" indent="0" fontAlgn="auto">
              <a:spcAft>
                <a:spcPts val="0"/>
              </a:spcAft>
              <a:buClr>
                <a:srgbClr val="A9A57C"/>
              </a:buClr>
              <a:buFont typeface="Arial" pitchFamily="34" charset="0"/>
              <a:buNone/>
              <a:defRPr/>
            </a:pPr>
            <a:endParaRPr lang="en-US" altLang="zh-TW" sz="2400" b="1" dirty="0">
              <a:solidFill>
                <a:srgbClr val="000099"/>
              </a:solidFill>
              <a:latin typeface="Calibri"/>
              <a:ea typeface="新細明體" pitchFamily="18" charset="-120"/>
            </a:endParaRPr>
          </a:p>
          <a:p>
            <a:pPr fontAlgn="auto">
              <a:spcAft>
                <a:spcPts val="0"/>
              </a:spcAft>
              <a:buClr>
                <a:srgbClr val="A9A57C"/>
              </a:buClr>
              <a:defRPr/>
            </a:pPr>
            <a:r>
              <a:rPr lang="en-US" altLang="zh-TW" sz="2400" b="1" dirty="0">
                <a:solidFill>
                  <a:srgbClr val="008000"/>
                </a:solidFill>
                <a:latin typeface="Calibri"/>
                <a:ea typeface="新細明體" pitchFamily="18" charset="-120"/>
              </a:rPr>
              <a:t>1999 :</a:t>
            </a:r>
            <a:r>
              <a:rPr lang="en-US" altLang="zh-TW" sz="2400" b="1" dirty="0">
                <a:solidFill>
                  <a:srgbClr val="2F2B20"/>
                </a:solidFill>
                <a:latin typeface="Calibri"/>
                <a:ea typeface="新細明體" pitchFamily="18" charset="-120"/>
              </a:rPr>
              <a:t> </a:t>
            </a:r>
            <a:r>
              <a:rPr lang="en-US" altLang="zh-TW" sz="2400" b="1" dirty="0">
                <a:solidFill>
                  <a:srgbClr val="993366"/>
                </a:solidFill>
                <a:latin typeface="Calibri"/>
                <a:ea typeface="新細明體" pitchFamily="18" charset="-120"/>
              </a:rPr>
              <a:t>Third International Mathematics and Science Study – Repeat (TIMSS-R) </a:t>
            </a:r>
          </a:p>
          <a:p>
            <a:pPr marL="114300" indent="0" fontAlgn="auto">
              <a:spcAft>
                <a:spcPts val="0"/>
              </a:spcAft>
              <a:buClr>
                <a:srgbClr val="A9A57C"/>
              </a:buClr>
              <a:buFont typeface="Arial" pitchFamily="34" charset="0"/>
              <a:buNone/>
              <a:defRPr/>
            </a:pPr>
            <a:r>
              <a:rPr lang="en-US" altLang="zh-TW" sz="2400" b="1" dirty="0">
                <a:solidFill>
                  <a:srgbClr val="FF3399"/>
                </a:solidFill>
                <a:latin typeface="Calibri"/>
                <a:ea typeface="新細明體" pitchFamily="18" charset="-120"/>
              </a:rPr>
              <a:t>	</a:t>
            </a:r>
            <a:r>
              <a:rPr lang="en-US" altLang="zh-TW" sz="2400" b="1" dirty="0">
                <a:solidFill>
                  <a:srgbClr val="2F2B20"/>
                </a:solidFill>
                <a:latin typeface="Calibri"/>
                <a:ea typeface="新細明體" pitchFamily="18" charset="-120"/>
                <a:sym typeface="Wingdings" panose="05000000000000000000" pitchFamily="2" charset="2"/>
              </a:rPr>
              <a:t></a:t>
            </a:r>
            <a:r>
              <a:rPr lang="en-US" altLang="zh-TW" sz="2400" b="1" dirty="0">
                <a:solidFill>
                  <a:srgbClr val="2F2B20"/>
                </a:solidFill>
                <a:latin typeface="Calibri"/>
                <a:ea typeface="新細明體" pitchFamily="18" charset="-120"/>
              </a:rPr>
              <a:t> </a:t>
            </a:r>
            <a:r>
              <a:rPr lang="en-US" altLang="zh-TW" sz="2400" b="1" dirty="0">
                <a:solidFill>
                  <a:srgbClr val="000099"/>
                </a:solidFill>
                <a:latin typeface="Calibri"/>
                <a:ea typeface="新細明體" pitchFamily="18" charset="-120"/>
              </a:rPr>
              <a:t>Tested students at </a:t>
            </a:r>
            <a:r>
              <a:rPr lang="en-US" altLang="zh-TW" sz="2400" b="1" dirty="0" smtClean="0">
                <a:solidFill>
                  <a:srgbClr val="000099"/>
                </a:solidFill>
                <a:latin typeface="Calibri"/>
                <a:ea typeface="新細明體" pitchFamily="18" charset="-120"/>
              </a:rPr>
              <a:t>S.2</a:t>
            </a:r>
          </a:p>
          <a:p>
            <a:pPr marL="114300" indent="0" fontAlgn="auto">
              <a:spcAft>
                <a:spcPts val="0"/>
              </a:spcAft>
              <a:buClr>
                <a:srgbClr val="A9A57C"/>
              </a:buClr>
              <a:buFont typeface="Arial" pitchFamily="34" charset="0"/>
              <a:buNone/>
              <a:defRPr/>
            </a:pPr>
            <a:endParaRPr lang="en-US" altLang="zh-TW" sz="2400" b="1" dirty="0">
              <a:solidFill>
                <a:srgbClr val="000099"/>
              </a:solidFill>
              <a:latin typeface="Calibri"/>
              <a:ea typeface="新細明體" pitchFamily="18" charset="-120"/>
            </a:endParaRPr>
          </a:p>
          <a:p>
            <a:pPr fontAlgn="auto">
              <a:spcAft>
                <a:spcPts val="0"/>
              </a:spcAft>
              <a:buClr>
                <a:srgbClr val="A9A57C"/>
              </a:buClr>
              <a:defRPr/>
            </a:pPr>
            <a:r>
              <a:rPr lang="en-US" altLang="zh-TW" sz="2400" b="1" dirty="0">
                <a:solidFill>
                  <a:srgbClr val="008000"/>
                </a:solidFill>
                <a:latin typeface="Calibri"/>
                <a:ea typeface="新細明體" pitchFamily="18" charset="-120"/>
              </a:rPr>
              <a:t>2003 </a:t>
            </a:r>
            <a:r>
              <a:rPr lang="en-US" altLang="zh-TW" sz="2400" b="1" dirty="0" smtClean="0">
                <a:solidFill>
                  <a:srgbClr val="008000"/>
                </a:solidFill>
                <a:latin typeface="Calibri"/>
                <a:ea typeface="新細明體" pitchFamily="18" charset="-120"/>
              </a:rPr>
              <a:t>- 2011:</a:t>
            </a:r>
            <a:r>
              <a:rPr lang="en-US" altLang="zh-TW" sz="2400" b="1" dirty="0" smtClean="0">
                <a:solidFill>
                  <a:srgbClr val="2F2B20"/>
                </a:solidFill>
                <a:latin typeface="Calibri"/>
                <a:ea typeface="新細明體" pitchFamily="18" charset="-120"/>
              </a:rPr>
              <a:t> </a:t>
            </a:r>
            <a:r>
              <a:rPr lang="en-US" altLang="zh-HK" sz="2400" b="1" dirty="0">
                <a:solidFill>
                  <a:srgbClr val="993366"/>
                </a:solidFill>
                <a:latin typeface="Calibri"/>
                <a:ea typeface="新細明體" pitchFamily="18" charset="-120"/>
              </a:rPr>
              <a:t>Trends in International Mathematics and Science Study</a:t>
            </a:r>
            <a:r>
              <a:rPr lang="en-US" altLang="zh-TW" sz="2400" b="1" dirty="0">
                <a:solidFill>
                  <a:srgbClr val="993366"/>
                </a:solidFill>
                <a:latin typeface="Calibri"/>
                <a:ea typeface="新細明體" pitchFamily="18" charset="-120"/>
              </a:rPr>
              <a:t> (</a:t>
            </a:r>
            <a:r>
              <a:rPr lang="en-US" altLang="zh-HK" sz="2400" b="1" dirty="0">
                <a:solidFill>
                  <a:srgbClr val="993366"/>
                </a:solidFill>
                <a:latin typeface="Calibri"/>
                <a:ea typeface="新細明體" pitchFamily="18" charset="-120"/>
              </a:rPr>
              <a:t>TIMSS)</a:t>
            </a:r>
            <a:r>
              <a:rPr lang="en-US" altLang="zh-TW" sz="2400" b="1" dirty="0">
                <a:solidFill>
                  <a:srgbClr val="993366"/>
                </a:solidFill>
                <a:latin typeface="Calibri"/>
                <a:ea typeface="新細明體" pitchFamily="18" charset="-120"/>
              </a:rPr>
              <a:t> </a:t>
            </a:r>
          </a:p>
          <a:p>
            <a:pPr marL="114300" indent="0" fontAlgn="auto">
              <a:spcAft>
                <a:spcPts val="0"/>
              </a:spcAft>
              <a:buClr>
                <a:srgbClr val="A9A57C"/>
              </a:buClr>
              <a:buFont typeface="Arial" pitchFamily="34" charset="0"/>
              <a:buNone/>
              <a:defRPr/>
            </a:pPr>
            <a:r>
              <a:rPr lang="en-US" altLang="zh-TW" sz="2400" b="1" dirty="0">
                <a:solidFill>
                  <a:srgbClr val="FF3399"/>
                </a:solidFill>
                <a:latin typeface="Calibri"/>
                <a:ea typeface="新細明體" pitchFamily="18" charset="-120"/>
              </a:rPr>
              <a:t>	</a:t>
            </a:r>
            <a:r>
              <a:rPr lang="en-US" altLang="zh-TW" sz="2400" b="1" dirty="0">
                <a:solidFill>
                  <a:srgbClr val="2F2B20"/>
                </a:solidFill>
                <a:latin typeface="Calibri"/>
                <a:ea typeface="新細明體" pitchFamily="18" charset="-120"/>
                <a:sym typeface="Wingdings" panose="05000000000000000000" pitchFamily="2" charset="2"/>
              </a:rPr>
              <a:t></a:t>
            </a:r>
            <a:r>
              <a:rPr lang="en-US" altLang="zh-TW" sz="2400" b="1" dirty="0">
                <a:solidFill>
                  <a:srgbClr val="2F2B20"/>
                </a:solidFill>
                <a:latin typeface="Calibri"/>
                <a:ea typeface="新細明體" pitchFamily="18" charset="-120"/>
              </a:rPr>
              <a:t> </a:t>
            </a:r>
            <a:r>
              <a:rPr lang="en-US" altLang="zh-TW" sz="2400" b="1" dirty="0">
                <a:solidFill>
                  <a:srgbClr val="000099"/>
                </a:solidFill>
                <a:latin typeface="Calibri"/>
                <a:ea typeface="新細明體" pitchFamily="18" charset="-120"/>
              </a:rPr>
              <a:t>Tested students at P.4 and S.2</a:t>
            </a:r>
          </a:p>
          <a:p>
            <a:pPr marL="114300" indent="0" fontAlgn="auto">
              <a:spcAft>
                <a:spcPts val="0"/>
              </a:spcAft>
              <a:buClr>
                <a:srgbClr val="A9A57C"/>
              </a:buClr>
              <a:buFont typeface="Arial" pitchFamily="34" charset="0"/>
              <a:buNone/>
              <a:defRPr/>
            </a:pPr>
            <a:endParaRPr lang="en-US" altLang="zh-TW" sz="2400" b="1" dirty="0">
              <a:solidFill>
                <a:srgbClr val="000099"/>
              </a:solidFill>
              <a:latin typeface="Calibri"/>
              <a:ea typeface="新細明體" pitchFamily="18" charset="-120"/>
            </a:endParaRPr>
          </a:p>
          <a:p>
            <a:pPr marL="82296" indent="0">
              <a:buNone/>
            </a:pPr>
            <a:endParaRPr lang="en-US" sz="2400" b="1" dirty="0">
              <a:solidFill>
                <a:srgbClr val="008000"/>
              </a:solidFill>
              <a:latin typeface="Adobe Caslon Pro Bold" pitchFamily="18" charset="0"/>
            </a:endParaRPr>
          </a:p>
        </p:txBody>
      </p:sp>
    </p:spTree>
    <p:extLst>
      <p:ext uri="{BB962C8B-B14F-4D97-AF65-F5344CB8AC3E}">
        <p14:creationId xmlns:p14="http://schemas.microsoft.com/office/powerpoint/2010/main" xmlns="" val="849899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06562"/>
          </a:xfrm>
        </p:spPr>
        <p:txBody>
          <a:bodyPr>
            <a:normAutofit/>
          </a:bodyPr>
          <a:lstStyle/>
          <a:p>
            <a:r>
              <a:rPr lang="en-US" dirty="0" smtClean="0">
                <a:solidFill>
                  <a:srgbClr val="002060"/>
                </a:solidFill>
                <a:effectLst/>
                <a:latin typeface="Adobe Caslon Pro Bold" pitchFamily="18" charset="0"/>
              </a:rPr>
              <a:t>Content and Cognitive Domains Tested in TIMSS</a:t>
            </a:r>
            <a:endParaRPr lang="en-US" dirty="0">
              <a:solidFill>
                <a:srgbClr val="002060"/>
              </a:solidFill>
              <a:effectLst/>
              <a:latin typeface="Adobe Caslon Pro Bold" pitchFamily="18" charset="0"/>
            </a:endParaRPr>
          </a:p>
        </p:txBody>
      </p:sp>
      <p:sp>
        <p:nvSpPr>
          <p:cNvPr id="3" name="Content Placeholder 2"/>
          <p:cNvSpPr>
            <a:spLocks noGrp="1"/>
          </p:cNvSpPr>
          <p:nvPr>
            <p:ph idx="1"/>
          </p:nvPr>
        </p:nvSpPr>
        <p:spPr>
          <a:xfrm>
            <a:off x="1435608" y="1752600"/>
            <a:ext cx="7498080" cy="4572000"/>
          </a:xfrm>
        </p:spPr>
        <p:txBody>
          <a:bodyPr>
            <a:normAutofit fontScale="70000" lnSpcReduction="20000"/>
          </a:bodyPr>
          <a:lstStyle/>
          <a:p>
            <a:pPr marL="114300" indent="0" fontAlgn="auto">
              <a:spcAft>
                <a:spcPts val="0"/>
              </a:spcAft>
              <a:buClr>
                <a:srgbClr val="A9A57C"/>
              </a:buClr>
              <a:buFont typeface="Arial" pitchFamily="34" charset="0"/>
              <a:buNone/>
              <a:defRPr/>
            </a:pPr>
            <a:r>
              <a:rPr lang="en-US" b="1" u="sng" dirty="0">
                <a:solidFill>
                  <a:srgbClr val="008000"/>
                </a:solidFill>
                <a:latin typeface="Calibri"/>
              </a:rPr>
              <a:t>Content Domains</a:t>
            </a:r>
          </a:p>
          <a:p>
            <a:pPr fontAlgn="auto">
              <a:spcAft>
                <a:spcPts val="0"/>
              </a:spcAft>
              <a:buClr>
                <a:srgbClr val="A9A57C"/>
              </a:buClr>
              <a:defRPr/>
            </a:pPr>
            <a:r>
              <a:rPr lang="en-US" b="1" dirty="0">
                <a:solidFill>
                  <a:srgbClr val="2F2B20"/>
                </a:solidFill>
                <a:latin typeface="Calibri"/>
              </a:rPr>
              <a:t>Primary 4</a:t>
            </a:r>
          </a:p>
          <a:p>
            <a:pPr marL="114300" indent="0" fontAlgn="auto">
              <a:spcAft>
                <a:spcPts val="0"/>
              </a:spcAft>
              <a:buClr>
                <a:srgbClr val="A9A57C"/>
              </a:buClr>
              <a:buFont typeface="Arial" pitchFamily="34" charset="0"/>
              <a:buNone/>
              <a:defRPr/>
            </a:pPr>
            <a:r>
              <a:rPr lang="en-US" b="1" dirty="0">
                <a:solidFill>
                  <a:srgbClr val="000099"/>
                </a:solidFill>
                <a:latin typeface="Calibri"/>
              </a:rPr>
              <a:t>   	</a:t>
            </a:r>
            <a:r>
              <a:rPr lang="en-US" b="1" dirty="0">
                <a:solidFill>
                  <a:srgbClr val="FF3399"/>
                </a:solidFill>
                <a:latin typeface="Calibri"/>
              </a:rPr>
              <a:t>Mathematics:</a:t>
            </a:r>
            <a:r>
              <a:rPr lang="en-US" b="1" dirty="0">
                <a:solidFill>
                  <a:srgbClr val="2F2B20"/>
                </a:solidFill>
                <a:latin typeface="Calibri"/>
              </a:rPr>
              <a:t> 	</a:t>
            </a:r>
            <a:r>
              <a:rPr lang="en-US" b="1" dirty="0">
                <a:solidFill>
                  <a:srgbClr val="000099"/>
                </a:solidFill>
                <a:latin typeface="Calibri"/>
              </a:rPr>
              <a:t>Number, Geometric Shapes and 				Measures, Data Display</a:t>
            </a:r>
          </a:p>
          <a:p>
            <a:pPr marL="114300" indent="0" fontAlgn="auto">
              <a:spcAft>
                <a:spcPts val="0"/>
              </a:spcAft>
              <a:buClr>
                <a:srgbClr val="A9A57C"/>
              </a:buClr>
              <a:buFont typeface="Arial" pitchFamily="34" charset="0"/>
              <a:buNone/>
              <a:defRPr/>
            </a:pPr>
            <a:r>
              <a:rPr lang="en-US" b="1" dirty="0">
                <a:solidFill>
                  <a:srgbClr val="000099"/>
                </a:solidFill>
                <a:latin typeface="Calibri"/>
              </a:rPr>
              <a:t>	</a:t>
            </a:r>
            <a:r>
              <a:rPr lang="en-US" b="1" dirty="0">
                <a:solidFill>
                  <a:srgbClr val="FF3399"/>
                </a:solidFill>
                <a:latin typeface="Calibri"/>
              </a:rPr>
              <a:t>Science:</a:t>
            </a:r>
            <a:r>
              <a:rPr lang="en-US" b="1" dirty="0">
                <a:solidFill>
                  <a:srgbClr val="000099"/>
                </a:solidFill>
                <a:latin typeface="Calibri"/>
              </a:rPr>
              <a:t> Life Science, Physical Science, Earth Science</a:t>
            </a:r>
          </a:p>
          <a:p>
            <a:pPr fontAlgn="auto">
              <a:spcAft>
                <a:spcPts val="0"/>
              </a:spcAft>
              <a:buClr>
                <a:srgbClr val="A9A57C"/>
              </a:buClr>
              <a:defRPr/>
            </a:pPr>
            <a:r>
              <a:rPr lang="en-US" altLang="zh-TW" b="1" dirty="0">
                <a:solidFill>
                  <a:srgbClr val="2F2B20"/>
                </a:solidFill>
                <a:latin typeface="Calibri"/>
                <a:ea typeface="新細明體"/>
              </a:rPr>
              <a:t>Secondary 2</a:t>
            </a:r>
          </a:p>
          <a:p>
            <a:pPr marL="114300" indent="0" fontAlgn="auto">
              <a:spcAft>
                <a:spcPts val="0"/>
              </a:spcAft>
              <a:buClr>
                <a:srgbClr val="A9A57C"/>
              </a:buClr>
              <a:buFont typeface="Arial" pitchFamily="34" charset="0"/>
              <a:buNone/>
              <a:defRPr/>
            </a:pPr>
            <a:r>
              <a:rPr lang="en-US" altLang="zh-TW" b="1" dirty="0">
                <a:solidFill>
                  <a:srgbClr val="FF3399"/>
                </a:solidFill>
                <a:latin typeface="Calibri"/>
                <a:ea typeface="新細明體"/>
              </a:rPr>
              <a:t>	Mathematics: 	</a:t>
            </a:r>
            <a:r>
              <a:rPr lang="en-US" altLang="zh-TW" b="1" dirty="0">
                <a:solidFill>
                  <a:srgbClr val="000099"/>
                </a:solidFill>
                <a:latin typeface="Calibri"/>
                <a:ea typeface="新細明體"/>
              </a:rPr>
              <a:t>Number, Algebra, Geometry, Data 				and Chance</a:t>
            </a:r>
          </a:p>
          <a:p>
            <a:pPr marL="114300" indent="0" fontAlgn="auto">
              <a:spcAft>
                <a:spcPts val="0"/>
              </a:spcAft>
              <a:buClr>
                <a:srgbClr val="A9A57C"/>
              </a:buClr>
              <a:buFont typeface="Arial" pitchFamily="34" charset="0"/>
              <a:buNone/>
              <a:defRPr/>
            </a:pPr>
            <a:r>
              <a:rPr lang="en-US" altLang="zh-TW" b="1" dirty="0">
                <a:solidFill>
                  <a:srgbClr val="FF3399"/>
                </a:solidFill>
                <a:latin typeface="Calibri"/>
                <a:ea typeface="新細明體"/>
              </a:rPr>
              <a:t>	Science:</a:t>
            </a:r>
            <a:r>
              <a:rPr lang="en-US" altLang="zh-TW" b="1" dirty="0">
                <a:solidFill>
                  <a:srgbClr val="2F2B20"/>
                </a:solidFill>
                <a:latin typeface="Calibri"/>
                <a:ea typeface="新細明體"/>
              </a:rPr>
              <a:t> </a:t>
            </a:r>
            <a:r>
              <a:rPr lang="en-US" altLang="zh-TW" b="1" dirty="0">
                <a:solidFill>
                  <a:srgbClr val="000099"/>
                </a:solidFill>
                <a:latin typeface="Calibri"/>
                <a:ea typeface="新細明體"/>
              </a:rPr>
              <a:t>Biology, Physics, Chemistry, Earth Science</a:t>
            </a:r>
          </a:p>
          <a:p>
            <a:pPr marL="114300" indent="0" fontAlgn="auto">
              <a:spcAft>
                <a:spcPts val="0"/>
              </a:spcAft>
              <a:buClr>
                <a:srgbClr val="A9A57C"/>
              </a:buClr>
              <a:buFont typeface="Arial" pitchFamily="34" charset="0"/>
              <a:buNone/>
              <a:defRPr/>
            </a:pPr>
            <a:endParaRPr lang="en-US" altLang="zh-TW" b="1" u="sng" dirty="0" smtClean="0">
              <a:solidFill>
                <a:srgbClr val="008000"/>
              </a:solidFill>
              <a:latin typeface="Calibri"/>
              <a:ea typeface="新細明體"/>
            </a:endParaRPr>
          </a:p>
          <a:p>
            <a:pPr marL="114300" indent="0" fontAlgn="auto">
              <a:spcAft>
                <a:spcPts val="0"/>
              </a:spcAft>
              <a:buClr>
                <a:srgbClr val="A9A57C"/>
              </a:buClr>
              <a:buFont typeface="Arial" pitchFamily="34" charset="0"/>
              <a:buNone/>
              <a:defRPr/>
            </a:pPr>
            <a:r>
              <a:rPr lang="en-US" altLang="zh-TW" b="1" u="sng" dirty="0" smtClean="0">
                <a:solidFill>
                  <a:srgbClr val="008000"/>
                </a:solidFill>
                <a:latin typeface="Calibri"/>
                <a:ea typeface="新細明體"/>
              </a:rPr>
              <a:t>Cognitive </a:t>
            </a:r>
            <a:r>
              <a:rPr lang="en-US" altLang="zh-TW" b="1" u="sng" dirty="0">
                <a:solidFill>
                  <a:srgbClr val="008000"/>
                </a:solidFill>
                <a:latin typeface="Calibri"/>
                <a:ea typeface="新細明體"/>
              </a:rPr>
              <a:t>Domains</a:t>
            </a:r>
          </a:p>
          <a:p>
            <a:pPr fontAlgn="auto">
              <a:spcAft>
                <a:spcPts val="0"/>
              </a:spcAft>
              <a:buClr>
                <a:srgbClr val="A9A57C"/>
              </a:buClr>
              <a:defRPr/>
            </a:pPr>
            <a:r>
              <a:rPr lang="en-US" altLang="zh-TW" b="1" dirty="0">
                <a:solidFill>
                  <a:srgbClr val="2F2B20"/>
                </a:solidFill>
                <a:latin typeface="Calibri"/>
                <a:ea typeface="新細明體"/>
              </a:rPr>
              <a:t>Primary 4 and Secondary 2</a:t>
            </a:r>
          </a:p>
          <a:p>
            <a:pPr marL="114300" indent="0" fontAlgn="auto">
              <a:spcAft>
                <a:spcPts val="0"/>
              </a:spcAft>
              <a:buClr>
                <a:srgbClr val="A9A57C"/>
              </a:buClr>
              <a:buFont typeface="Arial" pitchFamily="34" charset="0"/>
              <a:buNone/>
              <a:defRPr/>
            </a:pPr>
            <a:r>
              <a:rPr lang="en-US" altLang="zh-TW" b="1" dirty="0">
                <a:solidFill>
                  <a:srgbClr val="FF3399"/>
                </a:solidFill>
                <a:latin typeface="Calibri"/>
                <a:ea typeface="新細明體"/>
              </a:rPr>
              <a:t>	</a:t>
            </a:r>
            <a:r>
              <a:rPr lang="en-US" altLang="zh-TW" b="1" dirty="0">
                <a:solidFill>
                  <a:srgbClr val="000099"/>
                </a:solidFill>
                <a:latin typeface="Calibri"/>
                <a:ea typeface="新細明體"/>
              </a:rPr>
              <a:t>Knowing, Applying, </a:t>
            </a:r>
            <a:r>
              <a:rPr lang="en-US" altLang="zh-TW" b="1" dirty="0" smtClean="0">
                <a:solidFill>
                  <a:srgbClr val="000099"/>
                </a:solidFill>
                <a:latin typeface="Calibri"/>
                <a:ea typeface="新細明體"/>
              </a:rPr>
              <a:t>Reasoning</a:t>
            </a:r>
            <a:endParaRPr lang="en-US" altLang="zh-TW" b="1" dirty="0">
              <a:solidFill>
                <a:srgbClr val="000099"/>
              </a:solidFill>
              <a:latin typeface="Calibri"/>
              <a:ea typeface="新細明體"/>
            </a:endParaRPr>
          </a:p>
        </p:txBody>
      </p:sp>
    </p:spTree>
    <p:extLst>
      <p:ext uri="{BB962C8B-B14F-4D97-AF65-F5344CB8AC3E}">
        <p14:creationId xmlns:p14="http://schemas.microsoft.com/office/powerpoint/2010/main" xmlns="" val="3468341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0"/>
            <a:ext cx="7498080" cy="4800600"/>
          </a:xfrm>
        </p:spPr>
        <p:txBody>
          <a:bodyPr>
            <a:normAutofit/>
          </a:bodyPr>
          <a:lstStyle/>
          <a:p>
            <a:pPr marL="82296" indent="0" algn="ctr">
              <a:buNone/>
            </a:pPr>
            <a:endParaRPr lang="en-US" altLang="zh-HK" sz="4000" b="1" dirty="0">
              <a:effectLst>
                <a:outerShdw blurRad="38100" dist="38100" dir="2700000" algn="tl">
                  <a:srgbClr val="000000">
                    <a:alpha val="43137"/>
                  </a:srgbClr>
                </a:outerShdw>
              </a:effectLst>
              <a:latin typeface="Californian FB" panose="0207040306080B030204" pitchFamily="18" charset="0"/>
            </a:endParaRPr>
          </a:p>
          <a:p>
            <a:pPr marL="82296" indent="0" algn="ctr">
              <a:buNone/>
            </a:pPr>
            <a:r>
              <a:rPr lang="en-US" altLang="zh-HK" sz="4000" b="1" dirty="0" smtClean="0">
                <a:solidFill>
                  <a:srgbClr val="002060"/>
                </a:solidFill>
                <a:effectLst>
                  <a:outerShdw blurRad="38100" dist="38100" dir="2700000" algn="tl">
                    <a:srgbClr val="000000">
                      <a:alpha val="43137"/>
                    </a:srgbClr>
                  </a:outerShdw>
                </a:effectLst>
                <a:latin typeface="Californian FB" panose="0207040306080B030204" pitchFamily="18" charset="0"/>
              </a:rPr>
              <a:t>How </a:t>
            </a:r>
            <a:r>
              <a:rPr lang="en-US" altLang="zh-HK" sz="4000" b="1" dirty="0">
                <a:solidFill>
                  <a:srgbClr val="002060"/>
                </a:solidFill>
                <a:effectLst>
                  <a:outerShdw blurRad="38100" dist="38100" dir="2700000" algn="tl">
                    <a:srgbClr val="000000">
                      <a:alpha val="43137"/>
                    </a:srgbClr>
                  </a:outerShdw>
                </a:effectLst>
                <a:latin typeface="Californian FB" panose="0207040306080B030204" pitchFamily="18" charset="0"/>
              </a:rPr>
              <a:t>well did HK perform in international settings?</a:t>
            </a:r>
            <a:endParaRPr lang="en-US" sz="4000" b="1" dirty="0">
              <a:solidFill>
                <a:srgbClr val="002060"/>
              </a:solidFill>
              <a:effectLst>
                <a:outerShdw blurRad="38100" dist="38100" dir="2700000" algn="tl">
                  <a:srgbClr val="000000">
                    <a:alpha val="43137"/>
                  </a:srgbClr>
                </a:outerShdw>
              </a:effectLst>
              <a:latin typeface="Californian FB" panose="0207040306080B030204" pitchFamily="18" charset="0"/>
            </a:endParaRPr>
          </a:p>
        </p:txBody>
      </p:sp>
      <p:pic>
        <p:nvPicPr>
          <p:cNvPr id="2050" name="Picture 2" descr="D:\Images\grad ca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61544" y="4967393"/>
            <a:ext cx="2153856" cy="18906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8830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95400" y="16002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Font typeface="Wingdings 2"/>
              <a:buNone/>
            </a:pPr>
            <a:endParaRPr lang="en-US" altLang="zh-HK" sz="4000" b="1" dirty="0" smtClean="0">
              <a:effectLst>
                <a:outerShdw blurRad="38100" dist="38100" dir="2700000" algn="tl">
                  <a:srgbClr val="000000">
                    <a:alpha val="43137"/>
                  </a:srgbClr>
                </a:outerShdw>
              </a:effectLst>
              <a:latin typeface="Californian FB" panose="0207040306080B030204" pitchFamily="18" charset="0"/>
            </a:endParaRPr>
          </a:p>
          <a:p>
            <a:pPr marL="114300" indent="0" algn="ctr" fontAlgn="auto">
              <a:spcAft>
                <a:spcPts val="0"/>
              </a:spcAft>
              <a:buClr>
                <a:srgbClr val="A9A57C"/>
              </a:buClr>
              <a:buFont typeface="Arial" pitchFamily="34" charset="0"/>
              <a:buNone/>
              <a:defRPr/>
            </a:pPr>
            <a:r>
              <a:rPr lang="en-US" altLang="zh-HK" sz="4000" b="1" dirty="0">
                <a:solidFill>
                  <a:srgbClr val="002060"/>
                </a:solidFill>
                <a:effectLst>
                  <a:outerShdw blurRad="38100" dist="38100" dir="2700000" algn="tl">
                    <a:srgbClr val="000000">
                      <a:alpha val="43137"/>
                    </a:srgbClr>
                  </a:outerShdw>
                </a:effectLst>
                <a:latin typeface="Californian FB" panose="0207040306080B030204" pitchFamily="18" charset="0"/>
              </a:rPr>
              <a:t>TIMSS 2011 </a:t>
            </a:r>
            <a:r>
              <a:rPr lang="en-US" altLang="zh-HK" sz="4000" b="1" dirty="0" smtClean="0">
                <a:solidFill>
                  <a:srgbClr val="002060"/>
                </a:solidFill>
                <a:effectLst>
                  <a:outerShdw blurRad="38100" dist="38100" dir="2700000" algn="tl">
                    <a:srgbClr val="000000">
                      <a:alpha val="43137"/>
                    </a:srgbClr>
                  </a:outerShdw>
                </a:effectLst>
                <a:latin typeface="Californian FB" panose="0207040306080B030204" pitchFamily="18" charset="0"/>
              </a:rPr>
              <a:t>&amp; Trend Findings </a:t>
            </a:r>
            <a:endParaRPr lang="en-US" altLang="zh-HK" sz="4000" b="1" dirty="0">
              <a:solidFill>
                <a:srgbClr val="002060"/>
              </a:solidFill>
              <a:effectLst>
                <a:outerShdw blurRad="38100" dist="38100" dir="2700000" algn="tl">
                  <a:srgbClr val="000000">
                    <a:alpha val="43137"/>
                  </a:srgbClr>
                </a:outerShdw>
              </a:effectLst>
              <a:latin typeface="Californian FB" panose="0207040306080B030204" pitchFamily="18" charset="0"/>
            </a:endParaRPr>
          </a:p>
          <a:p>
            <a:pPr marL="114300" indent="0" algn="ctr" fontAlgn="auto">
              <a:spcAft>
                <a:spcPts val="0"/>
              </a:spcAft>
              <a:buClr>
                <a:srgbClr val="A9A57C"/>
              </a:buClr>
              <a:buFont typeface="Arial" pitchFamily="34" charset="0"/>
              <a:buNone/>
              <a:defRPr/>
            </a:pPr>
            <a:r>
              <a:rPr lang="en-US" altLang="zh-HK" sz="4000" b="1" dirty="0">
                <a:solidFill>
                  <a:srgbClr val="002060"/>
                </a:solidFill>
                <a:effectLst>
                  <a:outerShdw blurRad="38100" dist="38100" dir="2700000" algn="tl">
                    <a:srgbClr val="000000">
                      <a:alpha val="43137"/>
                    </a:srgbClr>
                  </a:outerShdw>
                </a:effectLst>
                <a:latin typeface="Californian FB" panose="0207040306080B030204" pitchFamily="18" charset="0"/>
              </a:rPr>
              <a:t>in </a:t>
            </a:r>
          </a:p>
          <a:p>
            <a:pPr marL="114300" indent="0" algn="ctr" fontAlgn="auto">
              <a:spcAft>
                <a:spcPts val="0"/>
              </a:spcAft>
              <a:buClr>
                <a:srgbClr val="A9A57C"/>
              </a:buClr>
              <a:buFont typeface="Arial" pitchFamily="34" charset="0"/>
              <a:buNone/>
              <a:defRPr/>
            </a:pPr>
            <a:r>
              <a:rPr lang="en-US" altLang="zh-HK" sz="4000" b="1" dirty="0" smtClean="0">
                <a:solidFill>
                  <a:srgbClr val="002060"/>
                </a:solidFill>
                <a:effectLst>
                  <a:outerShdw blurRad="38100" dist="38100" dir="2700000" algn="tl">
                    <a:srgbClr val="000000">
                      <a:alpha val="43137"/>
                    </a:srgbClr>
                  </a:outerShdw>
                </a:effectLst>
                <a:latin typeface="Californian FB" panose="0207040306080B030204" pitchFamily="18" charset="0"/>
              </a:rPr>
              <a:t>Mathematics</a:t>
            </a:r>
            <a:endParaRPr lang="en-US" sz="4000" b="1" dirty="0">
              <a:solidFill>
                <a:srgbClr val="002060"/>
              </a:solidFill>
              <a:effectLst>
                <a:outerShdw blurRad="38100" dist="38100" dir="2700000" algn="tl">
                  <a:srgbClr val="000000">
                    <a:alpha val="43137"/>
                  </a:srgbClr>
                </a:outerShdw>
              </a:effectLst>
              <a:latin typeface="Californian FB" panose="0207040306080B030204" pitchFamily="18" charset="0"/>
            </a:endParaRPr>
          </a:p>
        </p:txBody>
      </p:sp>
      <p:pic>
        <p:nvPicPr>
          <p:cNvPr id="3" name="Picture 2" descr="D:\Images\grad ca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61544" y="4967393"/>
            <a:ext cx="2153856" cy="18906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5800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06562"/>
          </a:xfrm>
        </p:spPr>
        <p:txBody>
          <a:bodyPr>
            <a:noAutofit/>
          </a:bodyPr>
          <a:lstStyle/>
          <a:p>
            <a:r>
              <a:rPr lang="en-US" altLang="zh-HK" b="1" dirty="0">
                <a:solidFill>
                  <a:srgbClr val="002060"/>
                </a:solidFill>
                <a:effectLst/>
                <a:latin typeface="Adobe Caslon Pro Bold" pitchFamily="18" charset="0"/>
              </a:rPr>
              <a:t>Results – Mathematics </a:t>
            </a:r>
            <a:r>
              <a:rPr lang="en-US" altLang="zh-HK" b="1" dirty="0" smtClean="0">
                <a:solidFill>
                  <a:srgbClr val="002060"/>
                </a:solidFill>
                <a:effectLst/>
                <a:latin typeface="Adobe Caslon Pro Bold" pitchFamily="18" charset="0"/>
              </a:rPr>
              <a:t>Achievement</a:t>
            </a:r>
            <a:endParaRPr lang="en-US" dirty="0">
              <a:solidFill>
                <a:srgbClr val="002060"/>
              </a:solidFill>
              <a:effectLst/>
              <a:latin typeface="Adobe Caslon Pro Bold" pitchFamily="18" charset="0"/>
            </a:endParaRPr>
          </a:p>
        </p:txBody>
      </p:sp>
      <p:sp>
        <p:nvSpPr>
          <p:cNvPr id="4" name="Rectangle 3"/>
          <p:cNvSpPr/>
          <p:nvPr/>
        </p:nvSpPr>
        <p:spPr>
          <a:xfrm>
            <a:off x="7315200" y="76200"/>
            <a:ext cx="1828800" cy="501650"/>
          </a:xfrm>
          <a:prstGeom prst="rect">
            <a:avLst/>
          </a:prstGeom>
          <a:gradFill flip="none" rotWithShape="1">
            <a:gsLst>
              <a:gs pos="0">
                <a:schemeClr val="tx2"/>
              </a:gs>
              <a:gs pos="40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HK" altLang="en-US"/>
          </a:p>
        </p:txBody>
      </p:sp>
      <p:sp>
        <p:nvSpPr>
          <p:cNvPr id="5" name="TextBox 19"/>
          <p:cNvSpPr txBox="1">
            <a:spLocks noChangeArrowheads="1"/>
          </p:cNvSpPr>
          <p:nvPr/>
        </p:nvSpPr>
        <p:spPr bwMode="auto">
          <a:xfrm>
            <a:off x="1111250" y="6477000"/>
            <a:ext cx="6248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zh-CN" altLang="en-US" sz="1400" b="1" dirty="0">
                <a:solidFill>
                  <a:srgbClr val="008000"/>
                </a:solidFill>
              </a:rPr>
              <a:t>*</a:t>
            </a:r>
            <a:r>
              <a:rPr lang="en-US" altLang="zh-CN" sz="1400" b="1" dirty="0">
                <a:solidFill>
                  <a:srgbClr val="008000"/>
                </a:solidFill>
              </a:rPr>
              <a:t>First 15 countries</a:t>
            </a:r>
          </a:p>
        </p:txBody>
      </p:sp>
      <p:pic>
        <p:nvPicPr>
          <p:cNvPr id="6" name="Picture 1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4025" y="1924050"/>
            <a:ext cx="8518525" cy="3143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0"/>
          <p:cNvSpPr txBox="1">
            <a:spLocks noChangeArrowheads="1"/>
          </p:cNvSpPr>
          <p:nvPr/>
        </p:nvSpPr>
        <p:spPr bwMode="auto">
          <a:xfrm>
            <a:off x="4144962" y="2474913"/>
            <a:ext cx="8651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kumimoji="0" lang="en-US" altLang="zh-HK" sz="1400" dirty="0">
                <a:solidFill>
                  <a:schemeClr val="tx1"/>
                </a:solidFill>
                <a:latin typeface="Century Gothic" pitchFamily="34" charset="0"/>
              </a:rPr>
              <a:t>1</a:t>
            </a:r>
            <a:r>
              <a:rPr kumimoji="0" lang="en-US" altLang="zh-HK" sz="1400" baseline="30000" dirty="0">
                <a:solidFill>
                  <a:schemeClr val="tx1"/>
                </a:solidFill>
                <a:latin typeface="Century Gothic" pitchFamily="34" charset="0"/>
              </a:rPr>
              <a:t>st </a:t>
            </a:r>
            <a:r>
              <a:rPr kumimoji="0" lang="en-US" altLang="zh-HK" sz="1400" dirty="0">
                <a:solidFill>
                  <a:schemeClr val="tx1"/>
                </a:solidFill>
                <a:latin typeface="Century Gothic" pitchFamily="34" charset="0"/>
                <a:sym typeface="Symbol" pitchFamily="18" charset="2"/>
              </a:rPr>
              <a:t> </a:t>
            </a:r>
            <a:r>
              <a:rPr kumimoji="0" lang="en-US" altLang="zh-HK" sz="1400" dirty="0">
                <a:solidFill>
                  <a:schemeClr val="tx1"/>
                </a:solidFill>
                <a:latin typeface="Century Gothic" pitchFamily="34" charset="0"/>
              </a:rPr>
              <a:t>3</a:t>
            </a:r>
            <a:r>
              <a:rPr kumimoji="0" lang="en-US" altLang="zh-HK" sz="1400" baseline="30000" dirty="0">
                <a:solidFill>
                  <a:schemeClr val="tx1"/>
                </a:solidFill>
                <a:latin typeface="Century Gothic" pitchFamily="34" charset="0"/>
              </a:rPr>
              <a:t>rd</a:t>
            </a:r>
            <a:r>
              <a:rPr kumimoji="0" lang="en-US" altLang="zh-HK" sz="1400" dirty="0">
                <a:solidFill>
                  <a:schemeClr val="tx1"/>
                </a:solidFill>
                <a:latin typeface="Century Gothic" pitchFamily="34" charset="0"/>
              </a:rPr>
              <a:t> </a:t>
            </a:r>
          </a:p>
        </p:txBody>
      </p:sp>
      <p:sp>
        <p:nvSpPr>
          <p:cNvPr id="8" name="TextBox 12"/>
          <p:cNvSpPr txBox="1">
            <a:spLocks noChangeArrowheads="1"/>
          </p:cNvSpPr>
          <p:nvPr/>
        </p:nvSpPr>
        <p:spPr bwMode="auto">
          <a:xfrm>
            <a:off x="3425825" y="2671763"/>
            <a:ext cx="5032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kumimoji="0" lang="en-US" altLang="zh-HK" sz="1400" dirty="0">
                <a:solidFill>
                  <a:schemeClr val="tx1"/>
                </a:solidFill>
                <a:latin typeface="Century Gothic" pitchFamily="34" charset="0"/>
              </a:rPr>
              <a:t>3</a:t>
            </a:r>
            <a:r>
              <a:rPr kumimoji="0" lang="en-US" altLang="zh-HK" sz="1400" baseline="30000" dirty="0">
                <a:solidFill>
                  <a:schemeClr val="tx1"/>
                </a:solidFill>
                <a:latin typeface="Century Gothic" pitchFamily="34" charset="0"/>
              </a:rPr>
              <a:t>rd</a:t>
            </a:r>
            <a:endParaRPr kumimoji="0" lang="en-US" altLang="zh-HK" sz="1400" dirty="0">
              <a:solidFill>
                <a:schemeClr val="tx1"/>
              </a:solidFill>
              <a:latin typeface="Century Gothic" pitchFamily="34" charset="0"/>
            </a:endParaRPr>
          </a:p>
        </p:txBody>
      </p:sp>
      <p:sp>
        <p:nvSpPr>
          <p:cNvPr id="9" name="TextBox 13"/>
          <p:cNvSpPr txBox="1">
            <a:spLocks noChangeArrowheads="1"/>
          </p:cNvSpPr>
          <p:nvPr/>
        </p:nvSpPr>
        <p:spPr bwMode="auto">
          <a:xfrm>
            <a:off x="4360862" y="2835275"/>
            <a:ext cx="468313"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kumimoji="0" lang="en-US" altLang="zh-HK" sz="1400" dirty="0">
                <a:solidFill>
                  <a:schemeClr val="tx1"/>
                </a:solidFill>
                <a:latin typeface="Century Gothic" pitchFamily="34" charset="0"/>
              </a:rPr>
              <a:t>4</a:t>
            </a:r>
            <a:r>
              <a:rPr kumimoji="0" lang="en-US" altLang="zh-HK" sz="1400" baseline="30000" dirty="0">
                <a:solidFill>
                  <a:schemeClr val="tx1"/>
                </a:solidFill>
                <a:latin typeface="Century Gothic" pitchFamily="34" charset="0"/>
              </a:rPr>
              <a:t>th</a:t>
            </a:r>
            <a:endParaRPr kumimoji="0" lang="en-US" altLang="zh-HK" sz="1400" dirty="0">
              <a:solidFill>
                <a:schemeClr val="tx1"/>
              </a:solidFill>
              <a:latin typeface="Century Gothic" pitchFamily="34" charset="0"/>
            </a:endParaRPr>
          </a:p>
        </p:txBody>
      </p:sp>
      <p:sp>
        <p:nvSpPr>
          <p:cNvPr id="10" name="Right Brace 7"/>
          <p:cNvSpPr>
            <a:spLocks/>
          </p:cNvSpPr>
          <p:nvPr/>
        </p:nvSpPr>
        <p:spPr bwMode="auto">
          <a:xfrm flipH="1">
            <a:off x="5153025" y="2330450"/>
            <a:ext cx="120650" cy="541338"/>
          </a:xfrm>
          <a:prstGeom prst="rightBrace">
            <a:avLst>
              <a:gd name="adj1" fmla="val 8330"/>
              <a:gd name="adj2" fmla="val 50000"/>
            </a:avLst>
          </a:prstGeom>
          <a:solidFill>
            <a:schemeClr val="accent1"/>
          </a:solidFill>
          <a:ln w="9525" algn="ctr">
            <a:solidFill>
              <a:schemeClr val="tx1"/>
            </a:solidFill>
            <a:round/>
            <a:headEnd/>
            <a:tailEnd/>
          </a:ln>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spcBef>
                <a:spcPct val="0"/>
              </a:spcBef>
              <a:spcAft>
                <a:spcPct val="0"/>
              </a:spcAft>
              <a:buClrTx/>
              <a:buSzTx/>
              <a:buFontTx/>
              <a:buNone/>
            </a:pPr>
            <a:endParaRPr kumimoji="0" lang="en-US" altLang="zh-HK" sz="1800" b="1" dirty="0">
              <a:solidFill>
                <a:schemeClr val="tx1"/>
              </a:solidFill>
              <a:latin typeface="Arial" charset="0"/>
            </a:endParaRPr>
          </a:p>
        </p:txBody>
      </p:sp>
      <p:sp>
        <p:nvSpPr>
          <p:cNvPr id="11" name="TextBox 12"/>
          <p:cNvSpPr txBox="1">
            <a:spLocks noChangeArrowheads="1"/>
          </p:cNvSpPr>
          <p:nvPr/>
        </p:nvSpPr>
        <p:spPr bwMode="auto">
          <a:xfrm>
            <a:off x="4360862" y="3030538"/>
            <a:ext cx="5048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kumimoji="0" lang="en-US" altLang="zh-HK" sz="1400" dirty="0">
                <a:solidFill>
                  <a:schemeClr val="tx1"/>
                </a:solidFill>
                <a:latin typeface="Century Gothic" pitchFamily="34" charset="0"/>
              </a:rPr>
              <a:t>5</a:t>
            </a:r>
            <a:r>
              <a:rPr kumimoji="0" lang="en-US" altLang="zh-HK" sz="1400" baseline="30000" dirty="0">
                <a:solidFill>
                  <a:schemeClr val="tx1"/>
                </a:solidFill>
                <a:latin typeface="Century Gothic" pitchFamily="34" charset="0"/>
              </a:rPr>
              <a:t>th</a:t>
            </a:r>
            <a:r>
              <a:rPr kumimoji="0" lang="en-US" altLang="zh-HK" sz="1400" dirty="0">
                <a:solidFill>
                  <a:schemeClr val="tx1"/>
                </a:solidFill>
                <a:latin typeface="Century Gothic" pitchFamily="34" charset="0"/>
              </a:rPr>
              <a:t> </a:t>
            </a:r>
          </a:p>
        </p:txBody>
      </p:sp>
      <p:sp>
        <p:nvSpPr>
          <p:cNvPr id="12" name="TextBox 12"/>
          <p:cNvSpPr txBox="1">
            <a:spLocks noChangeArrowheads="1"/>
          </p:cNvSpPr>
          <p:nvPr/>
        </p:nvSpPr>
        <p:spPr bwMode="auto">
          <a:xfrm>
            <a:off x="4360862" y="3195638"/>
            <a:ext cx="5048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kumimoji="0" lang="en-US" altLang="zh-HK" sz="1400" dirty="0">
                <a:solidFill>
                  <a:schemeClr val="tx1"/>
                </a:solidFill>
                <a:latin typeface="Century Gothic" pitchFamily="34" charset="0"/>
              </a:rPr>
              <a:t>6</a:t>
            </a:r>
            <a:r>
              <a:rPr kumimoji="0" lang="en-US" altLang="zh-HK" sz="1400" baseline="30000" dirty="0">
                <a:solidFill>
                  <a:schemeClr val="tx1"/>
                </a:solidFill>
                <a:latin typeface="Century Gothic" pitchFamily="34" charset="0"/>
              </a:rPr>
              <a:t>th</a:t>
            </a:r>
            <a:r>
              <a:rPr kumimoji="0" lang="en-US" altLang="zh-HK" sz="1400" dirty="0">
                <a:solidFill>
                  <a:schemeClr val="tx1"/>
                </a:solidFill>
                <a:latin typeface="Century Gothic" pitchFamily="34" charset="0"/>
              </a:rPr>
              <a:t> </a:t>
            </a:r>
          </a:p>
        </p:txBody>
      </p:sp>
      <p:pic>
        <p:nvPicPr>
          <p:cNvPr id="13"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6925" y="5283200"/>
            <a:ext cx="4816475" cy="66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p:cNvSpPr txBox="1"/>
          <p:nvPr/>
        </p:nvSpPr>
        <p:spPr>
          <a:xfrm>
            <a:off x="7239000" y="115888"/>
            <a:ext cx="1584325" cy="461962"/>
          </a:xfrm>
          <a:prstGeom prst="rect">
            <a:avLst/>
          </a:prstGeom>
          <a:noFill/>
        </p:spPr>
        <p:txBody>
          <a:bodyPr wrap="none">
            <a:spAutoFit/>
          </a:bodyPr>
          <a:lstStyle>
            <a:lvl1pPr eaLnBrk="0" hangingPunct="0">
              <a:defRPr kumimoji="1">
                <a:solidFill>
                  <a:schemeClr val="tx1"/>
                </a:solidFill>
                <a:latin typeface="Century Gothic" pitchFamily="34" charset="0"/>
                <a:ea typeface="新細明體" pitchFamily="18" charset="-120"/>
              </a:defRPr>
            </a:lvl1pPr>
            <a:lvl2pPr marL="742950" indent="-285750" eaLnBrk="0" hangingPunct="0">
              <a:defRPr kumimoji="1">
                <a:solidFill>
                  <a:schemeClr val="tx1"/>
                </a:solidFill>
                <a:latin typeface="Century Gothic" pitchFamily="34" charset="0"/>
                <a:ea typeface="新細明體" pitchFamily="18" charset="-120"/>
              </a:defRPr>
            </a:lvl2pPr>
            <a:lvl3pPr marL="1143000" indent="-228600" eaLnBrk="0" hangingPunct="0">
              <a:defRPr kumimoji="1">
                <a:solidFill>
                  <a:schemeClr val="tx1"/>
                </a:solidFill>
                <a:latin typeface="Century Gothic" pitchFamily="34" charset="0"/>
                <a:ea typeface="新細明體" pitchFamily="18" charset="-120"/>
              </a:defRPr>
            </a:lvl3pPr>
            <a:lvl4pPr marL="1600200" indent="-228600" eaLnBrk="0" hangingPunct="0">
              <a:defRPr kumimoji="1">
                <a:solidFill>
                  <a:schemeClr val="tx1"/>
                </a:solidFill>
                <a:latin typeface="Century Gothic" pitchFamily="34" charset="0"/>
                <a:ea typeface="新細明體" pitchFamily="18" charset="-120"/>
              </a:defRPr>
            </a:lvl4pPr>
            <a:lvl5pPr marL="2057400" indent="-228600" eaLnBrk="0" hangingPunct="0">
              <a:defRPr kumimoji="1">
                <a:solidFill>
                  <a:schemeClr val="tx1"/>
                </a:solidFill>
                <a:latin typeface="Century Gothic"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entury Gothic" pitchFamily="34" charset="0"/>
                <a:ea typeface="新細明體" pitchFamily="18" charset="-120"/>
              </a:defRPr>
            </a:lvl9pPr>
          </a:lstStyle>
          <a:p>
            <a:pPr eaLnBrk="1" fontAlgn="auto" hangingPunct="1">
              <a:spcBef>
                <a:spcPts val="0"/>
              </a:spcBef>
              <a:spcAft>
                <a:spcPts val="0"/>
              </a:spcAft>
              <a:defRPr/>
            </a:pPr>
            <a:r>
              <a:rPr lang="en-US" altLang="zh-HK" sz="2400" b="1" dirty="0" smtClean="0">
                <a:solidFill>
                  <a:schemeClr val="bg1"/>
                </a:solidFill>
                <a:latin typeface="+mj-lt"/>
              </a:rPr>
              <a:t>Primary 4</a:t>
            </a:r>
            <a:endParaRPr lang="zh-HK" altLang="en-US" sz="2400" b="1" dirty="0">
              <a:solidFill>
                <a:schemeClr val="bg1"/>
              </a:solidFill>
              <a:latin typeface="+mj-lt"/>
            </a:endParaRPr>
          </a:p>
        </p:txBody>
      </p:sp>
      <p:sp>
        <p:nvSpPr>
          <p:cNvPr id="15" name="Rectangle 39"/>
          <p:cNvSpPr>
            <a:spLocks noChangeArrowheads="1"/>
          </p:cNvSpPr>
          <p:nvPr/>
        </p:nvSpPr>
        <p:spPr bwMode="auto">
          <a:xfrm>
            <a:off x="304800" y="2686050"/>
            <a:ext cx="8785225" cy="215900"/>
          </a:xfrm>
          <a:prstGeom prst="rect">
            <a:avLst/>
          </a:prstGeom>
          <a:noFill/>
          <a:ln w="19050" algn="ctr">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endParaRPr lang="en-GB" altLang="en-US" sz="1800" b="1" dirty="0">
              <a:solidFill>
                <a:schemeClr val="tx1"/>
              </a:solidFill>
              <a:latin typeface="Arial" charset="0"/>
            </a:endParaRPr>
          </a:p>
        </p:txBody>
      </p:sp>
    </p:spTree>
    <p:extLst>
      <p:ext uri="{BB962C8B-B14F-4D97-AF65-F5344CB8AC3E}">
        <p14:creationId xmlns:p14="http://schemas.microsoft.com/office/powerpoint/2010/main" xmlns="" val="2494737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1449</TotalTime>
  <Words>1302</Words>
  <Application>Microsoft Office PowerPoint</Application>
  <PresentationFormat>On-screen Show (4:3)</PresentationFormat>
  <Paragraphs>461</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Solstice</vt:lpstr>
      <vt:lpstr>Trends in International Mathematics and Science Study (TIMSS)</vt:lpstr>
      <vt:lpstr>Slide 2</vt:lpstr>
      <vt:lpstr>Background of TIMSS</vt:lpstr>
      <vt:lpstr>Background of TIMSS</vt:lpstr>
      <vt:lpstr>Previous Cycles of TIMSS</vt:lpstr>
      <vt:lpstr>Content and Cognitive Domains Tested in TIMSS</vt:lpstr>
      <vt:lpstr>Slide 7</vt:lpstr>
      <vt:lpstr>Slide 8</vt:lpstr>
      <vt:lpstr>Results – Mathematics Achievement</vt:lpstr>
      <vt:lpstr>Results – Mathematics Achievement</vt:lpstr>
      <vt:lpstr>Trends in HK Mathematics Achievement</vt:lpstr>
      <vt:lpstr>Trends in HK Mathematics Achievement</vt:lpstr>
      <vt:lpstr>Achievement in Mathematics Content Domain Areas</vt:lpstr>
      <vt:lpstr>Achievement in Mathematics Cognitive Domain Areas</vt:lpstr>
      <vt:lpstr>International Benchmarks of Mathematics Achievement</vt:lpstr>
      <vt:lpstr>International Benchmarks  of Mathematics Achievement in 2011</vt:lpstr>
      <vt:lpstr>International Benchmark  of Mathematics Achievement in 2011</vt:lpstr>
      <vt:lpstr>Trends in Percentages of Students Reaching the Advanced Benchmark</vt:lpstr>
      <vt:lpstr>Trends in Percentages of Students Reaching the Advanced Benchmark</vt:lpstr>
      <vt:lpstr>Slide 20</vt:lpstr>
      <vt:lpstr>Results – Science Achievement</vt:lpstr>
      <vt:lpstr>Results – Science Achievement</vt:lpstr>
      <vt:lpstr>Trends in HK Science Achievement</vt:lpstr>
      <vt:lpstr>Trends in HK Science Achievement</vt:lpstr>
      <vt:lpstr>Achievement in Science Content Domain Areas</vt:lpstr>
      <vt:lpstr>Achievement in Science Cognitive Domain Areas</vt:lpstr>
      <vt:lpstr>International Benchmarks  of Science Achievement in 2011</vt:lpstr>
      <vt:lpstr>International Benchmarks  of Science Achievement in 2011</vt:lpstr>
      <vt:lpstr>Trends in Percentages of Students Reaching the Advanced Benchmark</vt:lpstr>
      <vt:lpstr>Trends in Percentages of Students Reaching the Advanced Benchmark</vt:lpstr>
      <vt:lpstr>Slide 31</vt:lpstr>
      <vt:lpstr>The Use of TIMSS Results in Hong Kong</vt:lpstr>
      <vt:lpstr>The Use of TIMSS Results in Hong Kong</vt:lpstr>
      <vt:lpstr>The Use of TIMSS Results in Hong Kong</vt:lpstr>
      <vt:lpstr>The Use of TIMSS Results in Hong Kong</vt:lpstr>
      <vt:lpstr>The Use of TIMSS Results in Hong Kong</vt:lpstr>
      <vt:lpstr>Slide 37</vt:lpstr>
    </vt:vector>
  </TitlesOfParts>
  <Company>HKU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International Mathematics and Science Study (TIMSS)</dc:title>
  <dc:creator>Connie LEUNG</dc:creator>
  <cp:lastModifiedBy>LeungKS</cp:lastModifiedBy>
  <cp:revision>72</cp:revision>
  <dcterms:created xsi:type="dcterms:W3CDTF">2014-09-18T04:10:50Z</dcterms:created>
  <dcterms:modified xsi:type="dcterms:W3CDTF">2014-10-02T03:59:14Z</dcterms:modified>
</cp:coreProperties>
</file>