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61" r:id="rId2"/>
    <p:sldId id="262" r:id="rId3"/>
    <p:sldId id="263" r:id="rId4"/>
    <p:sldId id="264" r:id="rId5"/>
    <p:sldId id="257" r:id="rId6"/>
    <p:sldId id="265" r:id="rId7"/>
    <p:sldId id="260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2" r:id="rId16"/>
    <p:sldId id="273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F84"/>
    <a:srgbClr val="FEF9BA"/>
    <a:srgbClr val="1B6C89"/>
    <a:srgbClr val="0067B4"/>
    <a:srgbClr val="0D7397"/>
    <a:srgbClr val="1D7D87"/>
    <a:srgbClr val="249BA8"/>
    <a:srgbClr val="0E7E94"/>
    <a:srgbClr val="005996"/>
    <a:srgbClr val="153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gradFill flip="none" rotWithShape="1">
          <a:gsLst>
            <a:gs pos="0">
              <a:schemeClr val="bg2">
                <a:lumMod val="75000"/>
              </a:schemeClr>
            </a:gs>
            <a:gs pos="92000">
              <a:srgbClr val="3370A7"/>
            </a:gs>
            <a:gs pos="72000">
              <a:srgbClr val="006FBE"/>
            </a:gs>
            <a:gs pos="85000">
              <a:srgbClr val="0C7CA4"/>
            </a:gs>
            <a:gs pos="77000">
              <a:srgbClr val="0070C0"/>
            </a:gs>
            <a:gs pos="54000">
              <a:srgbClr val="1D5293"/>
            </a:gs>
            <a:gs pos="34000">
              <a:schemeClr val="tx2">
                <a:lumMod val="25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3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7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316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67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6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41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9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2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1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30" y="1365337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365337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6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2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0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4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31627"/>
            </a:gs>
            <a:gs pos="72000">
              <a:srgbClr val="005996"/>
            </a:gs>
            <a:gs pos="88000">
              <a:srgbClr val="0D7397"/>
            </a:gs>
            <a:gs pos="78000">
              <a:srgbClr val="0067B4"/>
            </a:gs>
            <a:gs pos="56000">
              <a:srgbClr val="153B69"/>
            </a:gs>
            <a:gs pos="32000">
              <a:srgbClr val="052B47"/>
            </a:gs>
            <a:gs pos="100000">
              <a:srgbClr val="1B6C8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6AB5B4C-CB8F-473F-8A24-8A5B9B7D757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73F732D5-A37D-4D2E-AC76-4CCDF300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10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rgbClr val="DFE8F5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rgbClr val="DFE8F5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rgbClr val="DFE8F5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rgbClr val="DFE8F5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rgbClr val="DFE8F5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kedcity.net/se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91000">
              <a:srgbClr val="3370A7"/>
            </a:gs>
            <a:gs pos="78000">
              <a:srgbClr val="006FBE"/>
            </a:gs>
            <a:gs pos="85000">
              <a:srgbClr val="0C7CA4"/>
            </a:gs>
            <a:gs pos="68000">
              <a:srgbClr val="1D5293"/>
            </a:gs>
            <a:gs pos="43000">
              <a:schemeClr val="tx2">
                <a:lumMod val="25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effectLst/>
              </a:rPr>
              <a:t>共融課堂管理實戰策略</a:t>
            </a:r>
            <a:endParaRPr lang="zh-HK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028020" y="4411139"/>
            <a:ext cx="7684180" cy="1955795"/>
          </a:xfrm>
        </p:spPr>
        <p:txBody>
          <a:bodyPr>
            <a:normAutofit/>
          </a:bodyPr>
          <a:lstStyle/>
          <a:p>
            <a:pPr algn="l"/>
            <a:r>
              <a:rPr lang="zh-TW" alt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香港教育大學</a:t>
            </a:r>
            <a:endParaRPr lang="en-US" altLang="zh-TW" sz="1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zh-TW" alt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特殊學習需要與融合教育中心項目經理　呂梓良 </a:t>
            </a:r>
            <a:r>
              <a:rPr lang="en-US" altLang="zh-TW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Rick </a:t>
            </a:r>
            <a:r>
              <a:rPr lang="en-US" altLang="zh-TW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Lui</a:t>
            </a:r>
            <a:endParaRPr lang="en-US" altLang="zh-TW" sz="1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zh-TW" alt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香港教育城</a:t>
            </a:r>
            <a:endParaRPr lang="en-US" altLang="zh-TW" sz="18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zh-TW" alt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高級計劃主任 黎永隆</a:t>
            </a:r>
            <a:r>
              <a:rPr lang="en-US" altLang="zh-TW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Thom Lai</a:t>
            </a:r>
            <a:endParaRPr lang="zh-HK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3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二．如何處理學生不願意進行分組活動的問題</a:t>
            </a:r>
            <a:endParaRPr lang="zh-HK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5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二．如何處理學生不願意進行分組活動的問題</a:t>
            </a:r>
            <a:endParaRPr lang="zh-HK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590707" y="2559354"/>
            <a:ext cx="6065295" cy="3488515"/>
            <a:chOff x="719929" y="1021064"/>
            <a:chExt cx="8079455" cy="4646979"/>
          </a:xfrm>
        </p:grpSpPr>
        <p:sp>
          <p:nvSpPr>
            <p:cNvPr id="7" name="手繪多邊形 6"/>
            <p:cNvSpPr/>
            <p:nvPr/>
          </p:nvSpPr>
          <p:spPr>
            <a:xfrm>
              <a:off x="3547902" y="3244556"/>
              <a:ext cx="2423508" cy="2423487"/>
            </a:xfrm>
            <a:custGeom>
              <a:avLst/>
              <a:gdLst>
                <a:gd name="connsiteX0" fmla="*/ 0 w 2423508"/>
                <a:gd name="connsiteY0" fmla="*/ 1211744 h 2423487"/>
                <a:gd name="connsiteX1" fmla="*/ 1211754 w 2423508"/>
                <a:gd name="connsiteY1" fmla="*/ 0 h 2423487"/>
                <a:gd name="connsiteX2" fmla="*/ 2423508 w 2423508"/>
                <a:gd name="connsiteY2" fmla="*/ 1211744 h 2423487"/>
                <a:gd name="connsiteX3" fmla="*/ 1211754 w 2423508"/>
                <a:gd name="connsiteY3" fmla="*/ 2423488 h 2423487"/>
                <a:gd name="connsiteX4" fmla="*/ 0 w 2423508"/>
                <a:gd name="connsiteY4" fmla="*/ 1211744 h 2423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3508" h="2423487">
                  <a:moveTo>
                    <a:pt x="0" y="1211744"/>
                  </a:moveTo>
                  <a:cubicBezTo>
                    <a:pt x="0" y="542516"/>
                    <a:pt x="542521" y="0"/>
                    <a:pt x="1211754" y="0"/>
                  </a:cubicBezTo>
                  <a:cubicBezTo>
                    <a:pt x="1880987" y="0"/>
                    <a:pt x="2423508" y="542516"/>
                    <a:pt x="2423508" y="1211744"/>
                  </a:cubicBezTo>
                  <a:cubicBezTo>
                    <a:pt x="2423508" y="1880972"/>
                    <a:pt x="1880987" y="2423488"/>
                    <a:pt x="1211754" y="2423488"/>
                  </a:cubicBezTo>
                  <a:cubicBezTo>
                    <a:pt x="542521" y="2423488"/>
                    <a:pt x="0" y="1880972"/>
                    <a:pt x="0" y="121174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7775" tIns="377771" rIns="377775" bIns="37777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/>
                <a:t>有效的學習</a:t>
              </a:r>
            </a:p>
          </p:txBody>
        </p:sp>
        <p:sp>
          <p:nvSpPr>
            <p:cNvPr id="8" name="向左箭號 7"/>
            <p:cNvSpPr/>
            <p:nvPr/>
          </p:nvSpPr>
          <p:spPr>
            <a:xfrm rot="10800000">
              <a:off x="1844190" y="4221582"/>
              <a:ext cx="1343851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手繪多邊形 8"/>
            <p:cNvSpPr/>
            <p:nvPr/>
          </p:nvSpPr>
          <p:spPr>
            <a:xfrm>
              <a:off x="719929" y="4033771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特殊需要</a:t>
              </a:r>
            </a:p>
          </p:txBody>
        </p:sp>
        <p:sp>
          <p:nvSpPr>
            <p:cNvPr id="10" name="向左箭號 9"/>
            <p:cNvSpPr/>
            <p:nvPr/>
          </p:nvSpPr>
          <p:spPr>
            <a:xfrm rot="12960000">
              <a:off x="2272668" y="2902863"/>
              <a:ext cx="1343854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tx1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手繪多邊形 10"/>
            <p:cNvSpPr/>
            <p:nvPr/>
          </p:nvSpPr>
          <p:spPr>
            <a:xfrm>
              <a:off x="1324914" y="2171816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先備知識</a:t>
              </a:r>
            </a:p>
          </p:txBody>
        </p:sp>
        <p:sp>
          <p:nvSpPr>
            <p:cNvPr id="12" name="向左箭號 11"/>
            <p:cNvSpPr/>
            <p:nvPr/>
          </p:nvSpPr>
          <p:spPr>
            <a:xfrm rot="15120000">
              <a:off x="3394437" y="2087852"/>
              <a:ext cx="1343858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手繪多邊形 12"/>
            <p:cNvSpPr/>
            <p:nvPr/>
          </p:nvSpPr>
          <p:spPr>
            <a:xfrm>
              <a:off x="2908788" y="1021064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學習方法</a:t>
              </a:r>
            </a:p>
          </p:txBody>
        </p:sp>
        <p:sp>
          <p:nvSpPr>
            <p:cNvPr id="14" name="向左箭號 13"/>
            <p:cNvSpPr/>
            <p:nvPr/>
          </p:nvSpPr>
          <p:spPr>
            <a:xfrm rot="17280000">
              <a:off x="4781018" y="2087852"/>
              <a:ext cx="1343858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F4DF84"/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手繪多邊形 14"/>
            <p:cNvSpPr/>
            <p:nvPr/>
          </p:nvSpPr>
          <p:spPr>
            <a:xfrm>
              <a:off x="4866563" y="1021064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rgbClr val="F4DF84"/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教學策略</a:t>
              </a:r>
            </a:p>
          </p:txBody>
        </p:sp>
        <p:sp>
          <p:nvSpPr>
            <p:cNvPr id="16" name="向左箭號 15"/>
            <p:cNvSpPr/>
            <p:nvPr/>
          </p:nvSpPr>
          <p:spPr>
            <a:xfrm rot="19440000">
              <a:off x="5902790" y="2902863"/>
              <a:ext cx="1343854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tx1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手繪多邊形 16"/>
            <p:cNvSpPr/>
            <p:nvPr/>
          </p:nvSpPr>
          <p:spPr>
            <a:xfrm>
              <a:off x="6450437" y="2171816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教學資源</a:t>
              </a:r>
            </a:p>
          </p:txBody>
        </p:sp>
        <p:sp>
          <p:nvSpPr>
            <p:cNvPr id="18" name="向左箭號 17"/>
            <p:cNvSpPr/>
            <p:nvPr/>
          </p:nvSpPr>
          <p:spPr>
            <a:xfrm>
              <a:off x="6331271" y="4221582"/>
              <a:ext cx="1343851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tx1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手繪多邊形 18"/>
            <p:cNvSpPr/>
            <p:nvPr/>
          </p:nvSpPr>
          <p:spPr>
            <a:xfrm>
              <a:off x="7055423" y="4033771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教學環境</a:t>
              </a:r>
              <a:endParaRPr lang="zh-TW" altLang="en-US" sz="2000" kern="1200" dirty="0"/>
            </a:p>
          </p:txBody>
        </p:sp>
      </p:grpSp>
      <p:sp>
        <p:nvSpPr>
          <p:cNvPr id="20" name="矩形 19"/>
          <p:cNvSpPr/>
          <p:nvPr/>
        </p:nvSpPr>
        <p:spPr>
          <a:xfrm>
            <a:off x="440046" y="2308796"/>
            <a:ext cx="1836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內在條件</a:t>
            </a:r>
            <a:endParaRPr lang="zh-HK" alt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013296" y="2291774"/>
            <a:ext cx="1836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外在條件</a:t>
            </a:r>
            <a:endParaRPr lang="zh-HK" altLang="en-US" sz="3200" dirty="0">
              <a:solidFill>
                <a:srgbClr val="FFC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922142" y="561572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固執、社交困難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9351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三．如何處理自閉症學生因對聲音敏感而不能專心上體育堂的問題</a:t>
            </a:r>
            <a:endParaRPr lang="zh-HK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8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三．如何處理自閉症學生因對聲音敏感而不能專心上體育堂的問題</a:t>
            </a:r>
            <a:endParaRPr lang="zh-HK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590707" y="2559354"/>
            <a:ext cx="6065295" cy="3488515"/>
            <a:chOff x="719929" y="1021064"/>
            <a:chExt cx="8079455" cy="4646979"/>
          </a:xfrm>
        </p:grpSpPr>
        <p:sp>
          <p:nvSpPr>
            <p:cNvPr id="7" name="手繪多邊形 6"/>
            <p:cNvSpPr/>
            <p:nvPr/>
          </p:nvSpPr>
          <p:spPr>
            <a:xfrm>
              <a:off x="3547902" y="3244556"/>
              <a:ext cx="2423508" cy="2423487"/>
            </a:xfrm>
            <a:custGeom>
              <a:avLst/>
              <a:gdLst>
                <a:gd name="connsiteX0" fmla="*/ 0 w 2423508"/>
                <a:gd name="connsiteY0" fmla="*/ 1211744 h 2423487"/>
                <a:gd name="connsiteX1" fmla="*/ 1211754 w 2423508"/>
                <a:gd name="connsiteY1" fmla="*/ 0 h 2423487"/>
                <a:gd name="connsiteX2" fmla="*/ 2423508 w 2423508"/>
                <a:gd name="connsiteY2" fmla="*/ 1211744 h 2423487"/>
                <a:gd name="connsiteX3" fmla="*/ 1211754 w 2423508"/>
                <a:gd name="connsiteY3" fmla="*/ 2423488 h 2423487"/>
                <a:gd name="connsiteX4" fmla="*/ 0 w 2423508"/>
                <a:gd name="connsiteY4" fmla="*/ 1211744 h 2423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3508" h="2423487">
                  <a:moveTo>
                    <a:pt x="0" y="1211744"/>
                  </a:moveTo>
                  <a:cubicBezTo>
                    <a:pt x="0" y="542516"/>
                    <a:pt x="542521" y="0"/>
                    <a:pt x="1211754" y="0"/>
                  </a:cubicBezTo>
                  <a:cubicBezTo>
                    <a:pt x="1880987" y="0"/>
                    <a:pt x="2423508" y="542516"/>
                    <a:pt x="2423508" y="1211744"/>
                  </a:cubicBezTo>
                  <a:cubicBezTo>
                    <a:pt x="2423508" y="1880972"/>
                    <a:pt x="1880987" y="2423488"/>
                    <a:pt x="1211754" y="2423488"/>
                  </a:cubicBezTo>
                  <a:cubicBezTo>
                    <a:pt x="542521" y="2423488"/>
                    <a:pt x="0" y="1880972"/>
                    <a:pt x="0" y="121174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7775" tIns="377771" rIns="377775" bIns="37777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/>
                <a:t>有效的學習</a:t>
              </a:r>
            </a:p>
          </p:txBody>
        </p:sp>
        <p:sp>
          <p:nvSpPr>
            <p:cNvPr id="8" name="向左箭號 7"/>
            <p:cNvSpPr/>
            <p:nvPr/>
          </p:nvSpPr>
          <p:spPr>
            <a:xfrm rot="10800000">
              <a:off x="1844190" y="4221582"/>
              <a:ext cx="1343851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手繪多邊形 8"/>
            <p:cNvSpPr/>
            <p:nvPr/>
          </p:nvSpPr>
          <p:spPr>
            <a:xfrm>
              <a:off x="719929" y="4033771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特殊需要</a:t>
              </a:r>
            </a:p>
          </p:txBody>
        </p:sp>
        <p:sp>
          <p:nvSpPr>
            <p:cNvPr id="10" name="向左箭號 9"/>
            <p:cNvSpPr/>
            <p:nvPr/>
          </p:nvSpPr>
          <p:spPr>
            <a:xfrm rot="12960000">
              <a:off x="2272668" y="2902863"/>
              <a:ext cx="1343854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tx1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手繪多邊形 10"/>
            <p:cNvSpPr/>
            <p:nvPr/>
          </p:nvSpPr>
          <p:spPr>
            <a:xfrm>
              <a:off x="1324914" y="2171816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先備知識</a:t>
              </a:r>
            </a:p>
          </p:txBody>
        </p:sp>
        <p:sp>
          <p:nvSpPr>
            <p:cNvPr id="12" name="向左箭號 11"/>
            <p:cNvSpPr/>
            <p:nvPr/>
          </p:nvSpPr>
          <p:spPr>
            <a:xfrm rot="15120000">
              <a:off x="3394437" y="2087852"/>
              <a:ext cx="1343858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tx1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手繪多邊形 12"/>
            <p:cNvSpPr/>
            <p:nvPr/>
          </p:nvSpPr>
          <p:spPr>
            <a:xfrm>
              <a:off x="2908788" y="1021064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學習方法</a:t>
              </a:r>
            </a:p>
          </p:txBody>
        </p:sp>
        <p:sp>
          <p:nvSpPr>
            <p:cNvPr id="14" name="向左箭號 13"/>
            <p:cNvSpPr/>
            <p:nvPr/>
          </p:nvSpPr>
          <p:spPr>
            <a:xfrm rot="17280000">
              <a:off x="4781018" y="2087852"/>
              <a:ext cx="1343858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F4DF84"/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手繪多邊形 14"/>
            <p:cNvSpPr/>
            <p:nvPr/>
          </p:nvSpPr>
          <p:spPr>
            <a:xfrm>
              <a:off x="4866563" y="1021064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rgbClr val="F4DF84"/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教學策略</a:t>
              </a:r>
            </a:p>
          </p:txBody>
        </p:sp>
        <p:sp>
          <p:nvSpPr>
            <p:cNvPr id="16" name="向左箭號 15"/>
            <p:cNvSpPr/>
            <p:nvPr/>
          </p:nvSpPr>
          <p:spPr>
            <a:xfrm rot="19440000">
              <a:off x="5902790" y="2902863"/>
              <a:ext cx="1343854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tx1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手繪多邊形 16"/>
            <p:cNvSpPr/>
            <p:nvPr/>
          </p:nvSpPr>
          <p:spPr>
            <a:xfrm>
              <a:off x="6450437" y="2171816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教學資源</a:t>
              </a:r>
            </a:p>
          </p:txBody>
        </p:sp>
        <p:sp>
          <p:nvSpPr>
            <p:cNvPr id="18" name="向左箭號 17"/>
            <p:cNvSpPr/>
            <p:nvPr/>
          </p:nvSpPr>
          <p:spPr>
            <a:xfrm>
              <a:off x="6331271" y="4221582"/>
              <a:ext cx="1343851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F4DF84"/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手繪多邊形 18"/>
            <p:cNvSpPr/>
            <p:nvPr/>
          </p:nvSpPr>
          <p:spPr>
            <a:xfrm>
              <a:off x="7055423" y="4033771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rgbClr val="F4DF84"/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教學環境</a:t>
              </a:r>
              <a:endParaRPr lang="zh-TW" altLang="en-US" sz="2000" kern="1200" dirty="0"/>
            </a:p>
          </p:txBody>
        </p:sp>
      </p:grpSp>
      <p:sp>
        <p:nvSpPr>
          <p:cNvPr id="20" name="矩形 19"/>
          <p:cNvSpPr/>
          <p:nvPr/>
        </p:nvSpPr>
        <p:spPr>
          <a:xfrm>
            <a:off x="440046" y="2308796"/>
            <a:ext cx="1836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內在條件</a:t>
            </a:r>
            <a:endParaRPr lang="zh-HK" alt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013296" y="2291774"/>
            <a:ext cx="1836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外在條件</a:t>
            </a:r>
            <a:endParaRPr lang="zh-HK" altLang="en-US" sz="3200" dirty="0">
              <a:solidFill>
                <a:srgbClr val="FFC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922142" y="561572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聲音敏感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7144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四．如何處理自閉症學生因運動技能較差而抗拒體育課的問題</a:t>
            </a:r>
            <a:endParaRPr lang="zh-HK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診斷 </a:t>
            </a:r>
            <a:r>
              <a:rPr lang="en-US" altLang="zh-TW" b="1" dirty="0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zh-TW" altLang="en-US" b="1" dirty="0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實踐 </a:t>
            </a:r>
            <a:r>
              <a:rPr lang="en-US" altLang="zh-TW" b="1" dirty="0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zh-TW" altLang="en-US" b="1" dirty="0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檢討</a:t>
            </a:r>
            <a:endParaRPr lang="zh-HK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altLang="zh-TW" sz="2800" dirty="0">
                <a:latin typeface="Calibri" panose="020F0502020204030204" pitchFamily="34" charset="0"/>
                <a:cs typeface="Calibri" panose="020F0502020204030204" pitchFamily="34" charset="0"/>
              </a:rPr>
              <a:t>iagnose            </a:t>
            </a:r>
            <a:r>
              <a:rPr lang="en-US" altLang="zh-TW" sz="36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zh-TW" sz="2800" dirty="0">
                <a:latin typeface="Calibri" panose="020F0502020204030204" pitchFamily="34" charset="0"/>
                <a:cs typeface="Calibri" panose="020F0502020204030204" pitchFamily="34" charset="0"/>
              </a:rPr>
              <a:t>mplement          </a:t>
            </a:r>
            <a:r>
              <a:rPr lang="en-US" altLang="zh-TW" sz="36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zh-TW" sz="2800" dirty="0">
                <a:latin typeface="Calibri" panose="020F0502020204030204" pitchFamily="34" charset="0"/>
                <a:cs typeface="Calibri" panose="020F0502020204030204" pitchFamily="34" charset="0"/>
              </a:rPr>
              <a:t>valuate   </a:t>
            </a:r>
            <a:endParaRPr lang="zh-HK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5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共融有法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346" y="1732450"/>
            <a:ext cx="8217114" cy="4771867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www.hkedcity.net/sen</a:t>
            </a:r>
            <a:r>
              <a:rPr lang="en-US" altLang="zh-TW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zh-TW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透過不同問題及情景，介紹照顧</a:t>
            </a:r>
            <a:r>
              <a:rPr lang="en-US" altLang="zh-TW" sz="2400" dirty="0">
                <a:latin typeface="Calibri" panose="020F0502020204030204" pitchFamily="34" charset="0"/>
                <a:cs typeface="Calibri" panose="020F0502020204030204" pitchFamily="34" charset="0"/>
              </a:rPr>
              <a:t>SEN </a:t>
            </a:r>
            <a:r>
              <a:rPr lang="zh-TW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學生的策略及原則</a:t>
            </a:r>
            <a:endParaRPr lang="en-US" altLang="zh-TW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zh-TW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包括不同科目、時段（課前、課中、課後）、</a:t>
            </a:r>
            <a:r>
              <a:rPr lang="en-US" altLang="zh-TW" sz="2400" dirty="0">
                <a:latin typeface="Calibri" panose="020F0502020204030204" pitchFamily="34" charset="0"/>
                <a:cs typeface="Calibri" panose="020F0502020204030204" pitchFamily="34" charset="0"/>
              </a:rPr>
              <a:t>SEN </a:t>
            </a:r>
            <a:r>
              <a:rPr lang="zh-TW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類別</a:t>
            </a:r>
            <a:endParaRPr lang="en-US" altLang="zh-TW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zh-TW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主題包括教學策略、情緒行為問題、社交溝通、調適及輔助措施、多元發展</a:t>
            </a:r>
            <a:endParaRPr lang="en-US" altLang="zh-TW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zh-TW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目標：</a:t>
            </a:r>
            <a:r>
              <a:rPr lang="en-US" altLang="zh-TW" sz="2400" dirty="0">
                <a:latin typeface="Calibri" panose="020F0502020204030204" pitchFamily="34" charset="0"/>
                <a:cs typeface="Calibri" panose="020F0502020204030204" pitchFamily="34" charset="0"/>
              </a:rPr>
              <a:t>100 tips</a:t>
            </a:r>
          </a:p>
          <a:p>
            <a:r>
              <a:rPr lang="zh-TW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需要您的參與</a:t>
            </a:r>
            <a:r>
              <a:rPr lang="en-US" altLang="zh-TW" sz="2400" dirty="0">
                <a:latin typeface="Calibri" panose="020F0502020204030204" pitchFamily="34" charset="0"/>
                <a:cs typeface="Calibri" panose="020F0502020204030204" pitchFamily="34" charset="0"/>
              </a:rPr>
              <a:t>!!!!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TW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7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參考書目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Gagne, R. (1985). </a:t>
            </a:r>
            <a:r>
              <a:rPr lang="en-US" i="1" dirty="0"/>
              <a:t>The Conditions of Learning</a:t>
            </a:r>
            <a:r>
              <a:rPr lang="en-US" dirty="0"/>
              <a:t> (4th ed.). New York: Holt, Rinehart &amp; Winston.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Gagne, R., Briggs, L. &amp; Wager, W. (1992). </a:t>
            </a:r>
            <a:r>
              <a:rPr lang="en-US" i="1" dirty="0"/>
              <a:t>Principles of Instructional Design</a:t>
            </a:r>
            <a:r>
              <a:rPr lang="en-US" dirty="0"/>
              <a:t> (4th Ed.). Fort Worth, TX: HBJ College Publishers.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Gagne, R. &amp; Driscoll, M. (1988). </a:t>
            </a:r>
            <a:r>
              <a:rPr lang="en-US" i="1" dirty="0"/>
              <a:t>Essentials of Learning for Instruction</a:t>
            </a:r>
            <a:r>
              <a:rPr lang="en-US" dirty="0"/>
              <a:t> (2nd Ed.). Englewood Cliffs, NJ: Prentice-Hall.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Gagne, R.M., &amp; </a:t>
            </a:r>
            <a:r>
              <a:rPr lang="en-US" dirty="0" err="1"/>
              <a:t>Medsker</a:t>
            </a:r>
            <a:r>
              <a:rPr lang="en-US" dirty="0"/>
              <a:t>, K.L. (1996). </a:t>
            </a:r>
            <a:r>
              <a:rPr lang="en-US" i="1" dirty="0"/>
              <a:t>The conditions of learning: Training applications</a:t>
            </a:r>
            <a:r>
              <a:rPr lang="en-US" dirty="0"/>
              <a:t>. Fort Worth, TX: Harcourt Brace.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effectLst/>
              </a:rPr>
              <a:t>共融課堂管理實戰策略</a:t>
            </a:r>
            <a:endParaRPr lang="zh-HK" altLang="en-US" dirty="0"/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標題 3"/>
          <p:cNvSpPr txBox="1">
            <a:spLocks/>
          </p:cNvSpPr>
          <p:nvPr/>
        </p:nvSpPr>
        <p:spPr>
          <a:xfrm>
            <a:off x="0" y="550335"/>
            <a:ext cx="9144000" cy="1202274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課堂管理</a:t>
            </a:r>
            <a:r>
              <a:rPr lang="zh-TW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實戰</a:t>
            </a:r>
            <a:r>
              <a:rPr lang="zh-TW" altLang="en-US" b="1" dirty="0">
                <a:effectLst/>
              </a:rPr>
              <a:t>　　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0710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33333" decel="5000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8.33333E-7 4.81481E-6 L 8.33333E-7 -0.2680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1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0" y="550335"/>
            <a:ext cx="9144000" cy="1202274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b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課堂管理</a:t>
            </a:r>
            <a:r>
              <a:rPr lang="zh-TW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實戰</a:t>
            </a:r>
            <a:r>
              <a:rPr lang="zh-TW" altLang="en-US" b="1" dirty="0">
                <a:effectLst/>
              </a:rPr>
              <a:t>　　</a:t>
            </a:r>
            <a:endParaRPr lang="zh-HK" altLang="en-US" dirty="0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29" y="1752609"/>
            <a:ext cx="8118141" cy="4495095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4530909" y="6350169"/>
            <a:ext cx="410016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Picture from: </a:t>
            </a:r>
          </a:p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http://moziru.com/images/course-clipart-chaotic-8.png</a:t>
            </a:r>
          </a:p>
        </p:txBody>
      </p:sp>
    </p:spTree>
    <p:extLst>
      <p:ext uri="{BB962C8B-B14F-4D97-AF65-F5344CB8AC3E}">
        <p14:creationId xmlns:p14="http://schemas.microsoft.com/office/powerpoint/2010/main" val="111749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0" y="550335"/>
            <a:ext cx="9144000" cy="1202274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zh-HK" altLang="en-US" dirty="0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754404" y="1295312"/>
            <a:ext cx="3657258" cy="914593"/>
          </a:xfrm>
        </p:spPr>
        <p:txBody>
          <a:bodyPr/>
          <a:lstStyle/>
          <a:p>
            <a:r>
              <a:rPr lang="zh-TW" altLang="en-US" sz="3600" b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rPr>
              <a:t>課堂管理</a:t>
            </a:r>
            <a:endParaRPr lang="zh-HK" altLang="en-US" sz="3600" dirty="0"/>
          </a:p>
        </p:txBody>
      </p:sp>
      <p:sp>
        <p:nvSpPr>
          <p:cNvPr id="9" name="內容版面配置區 8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/>
          <a:lstStyle/>
          <a:p>
            <a:r>
              <a:rPr lang="zh-TW" altLang="en-US" dirty="0"/>
              <a:t>教學策略</a:t>
            </a:r>
            <a:endParaRPr lang="en-US" altLang="zh-TW" dirty="0"/>
          </a:p>
          <a:p>
            <a:r>
              <a:rPr lang="zh-TW" altLang="en-US" dirty="0"/>
              <a:t>評估調適</a:t>
            </a:r>
            <a:endParaRPr lang="zh-HK" altLang="en-US" dirty="0"/>
          </a:p>
          <a:p>
            <a:r>
              <a:rPr lang="zh-TW" altLang="en-US" dirty="0"/>
              <a:t>情緒、行為、溝通問題</a:t>
            </a:r>
            <a:r>
              <a:rPr lang="en-US" altLang="zh-TW" dirty="0"/>
              <a:t>…….</a:t>
            </a:r>
          </a:p>
          <a:p>
            <a:endParaRPr lang="en-US" altLang="zh-TW" dirty="0"/>
          </a:p>
          <a:p>
            <a:r>
              <a:rPr lang="zh-TW" altLang="en-US" dirty="0"/>
              <a:t>課堂管理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br>
              <a:rPr lang="en-US" altLang="zh-TW" dirty="0">
                <a:sym typeface="Wingdings" panose="05000000000000000000" pitchFamily="2" charset="2"/>
              </a:rPr>
            </a:br>
            <a:r>
              <a:rPr lang="zh-TW" alt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創造參與課堂、有效學習的機會</a:t>
            </a:r>
            <a:endParaRPr lang="en-US" altLang="zh-TW" sz="2400" b="1" dirty="0">
              <a:solidFill>
                <a:schemeClr val="accent3">
                  <a:lumMod val="40000"/>
                  <a:lumOff val="60000"/>
                </a:schemeClr>
              </a:solidFill>
              <a:sym typeface="Wingdings" panose="05000000000000000000" pitchFamily="2" charset="2"/>
            </a:endParaRPr>
          </a:p>
          <a:p>
            <a:endParaRPr lang="en-US" altLang="zh-TW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3"/>
          </p:nvPr>
        </p:nvSpPr>
        <p:spPr>
          <a:xfrm>
            <a:off x="4721225" y="1320559"/>
            <a:ext cx="3671498" cy="914591"/>
          </a:xfrm>
        </p:spPr>
        <p:txBody>
          <a:bodyPr/>
          <a:lstStyle/>
          <a:p>
            <a:r>
              <a:rPr lang="zh-TW" altLang="en-US" sz="3600" b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實戰</a:t>
            </a:r>
            <a:endParaRPr lang="zh-HK" altLang="en-US" sz="3600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TW" altLang="en-US" dirty="0"/>
              <a:t>累積經驗</a:t>
            </a:r>
            <a:endParaRPr lang="en-US" altLang="zh-TW" dirty="0"/>
          </a:p>
          <a:p>
            <a:r>
              <a:rPr lang="zh-TW" altLang="en-US" dirty="0"/>
              <a:t>簡單、可行的原則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診斷 </a:t>
            </a:r>
            <a:r>
              <a:rPr lang="en-US" altLang="zh-TW" sz="2400" b="1" dirty="0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zh-TW" alt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實踐 </a:t>
            </a:r>
            <a:r>
              <a:rPr lang="en-US" altLang="zh-TW" sz="2400" b="1" dirty="0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zh-TW" alt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  <a:sym typeface="Wingdings" panose="05000000000000000000" pitchFamily="2" charset="2"/>
              </a:rPr>
              <a:t>檢討</a:t>
            </a:r>
            <a:endParaRPr lang="en-US" altLang="zh-TW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5138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  <a:t>Robert Gagne: The conditions of learning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學習條件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TW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每一種</a:t>
            </a:r>
            <a:r>
              <a:rPr lang="zh-TW" alt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「學習結果」</a:t>
            </a:r>
            <a:r>
              <a:rPr lang="en-US" altLang="zh-TW" sz="2400" dirty="0">
                <a:latin typeface="Calibri" panose="020F0502020204030204" pitchFamily="34" charset="0"/>
                <a:cs typeface="Calibri" panose="020F0502020204030204" pitchFamily="34" charset="0"/>
              </a:rPr>
              <a:t>(Learning outcomes)</a:t>
            </a:r>
            <a:r>
              <a:rPr lang="zh-TW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都需要不同的學習條件。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TW" alt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「內在條件」</a:t>
            </a:r>
            <a:r>
              <a:rPr lang="zh-TW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是指學習者在學習某個新教材之前，學習者已擁有的先備知識與技能。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zh-TW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例如： 運用畢氏定理來計算直角三角形的面積要學習「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+b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=c</a:t>
            </a:r>
            <a:r>
              <a:rPr 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zh-TW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」的「斜邊的平方等於另兩邊的平方之和」的畢氏定理，則學生必須先學會「直角三角形」、「斜邊」、「股」、「平方和」等概念。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9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  <a:t>Robert Gagne: The conditions of learning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學習條件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/>
            <a:r>
              <a:rPr lang="zh-TW" alt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「外在條件」</a:t>
            </a:r>
            <a:r>
              <a:rPr lang="zh-TW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是指發生在學習者外部，可以影響學習效果的教學步驟與教學活動；這些教學活動是教師可以安排或組織的。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4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957922" y="1984497"/>
            <a:ext cx="7384411" cy="4247218"/>
            <a:chOff x="719929" y="1021064"/>
            <a:chExt cx="8079455" cy="4646979"/>
          </a:xfrm>
        </p:grpSpPr>
        <p:sp>
          <p:nvSpPr>
            <p:cNvPr id="3" name="手繪多邊形 2"/>
            <p:cNvSpPr/>
            <p:nvPr/>
          </p:nvSpPr>
          <p:spPr>
            <a:xfrm>
              <a:off x="3547902" y="3244556"/>
              <a:ext cx="2423508" cy="2423487"/>
            </a:xfrm>
            <a:custGeom>
              <a:avLst/>
              <a:gdLst>
                <a:gd name="connsiteX0" fmla="*/ 0 w 2423508"/>
                <a:gd name="connsiteY0" fmla="*/ 1211744 h 2423487"/>
                <a:gd name="connsiteX1" fmla="*/ 1211754 w 2423508"/>
                <a:gd name="connsiteY1" fmla="*/ 0 h 2423487"/>
                <a:gd name="connsiteX2" fmla="*/ 2423508 w 2423508"/>
                <a:gd name="connsiteY2" fmla="*/ 1211744 h 2423487"/>
                <a:gd name="connsiteX3" fmla="*/ 1211754 w 2423508"/>
                <a:gd name="connsiteY3" fmla="*/ 2423488 h 2423487"/>
                <a:gd name="connsiteX4" fmla="*/ 0 w 2423508"/>
                <a:gd name="connsiteY4" fmla="*/ 1211744 h 2423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3508" h="2423487">
                  <a:moveTo>
                    <a:pt x="0" y="1211744"/>
                  </a:moveTo>
                  <a:cubicBezTo>
                    <a:pt x="0" y="542516"/>
                    <a:pt x="542521" y="0"/>
                    <a:pt x="1211754" y="0"/>
                  </a:cubicBezTo>
                  <a:cubicBezTo>
                    <a:pt x="1880987" y="0"/>
                    <a:pt x="2423508" y="542516"/>
                    <a:pt x="2423508" y="1211744"/>
                  </a:cubicBezTo>
                  <a:cubicBezTo>
                    <a:pt x="2423508" y="1880972"/>
                    <a:pt x="1880987" y="2423488"/>
                    <a:pt x="1211754" y="2423488"/>
                  </a:cubicBezTo>
                  <a:cubicBezTo>
                    <a:pt x="542521" y="2423488"/>
                    <a:pt x="0" y="1880972"/>
                    <a:pt x="0" y="121174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7775" tIns="377771" rIns="377775" bIns="37777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200" kern="1200" dirty="0"/>
                <a:t>有效的學習</a:t>
              </a:r>
            </a:p>
          </p:txBody>
        </p:sp>
        <p:sp>
          <p:nvSpPr>
            <p:cNvPr id="5" name="向左箭號 4"/>
            <p:cNvSpPr/>
            <p:nvPr/>
          </p:nvSpPr>
          <p:spPr>
            <a:xfrm rot="10800000">
              <a:off x="1844190" y="4221582"/>
              <a:ext cx="1343851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手繪多邊形 5"/>
            <p:cNvSpPr/>
            <p:nvPr/>
          </p:nvSpPr>
          <p:spPr>
            <a:xfrm>
              <a:off x="719929" y="4033771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dirty="0"/>
                <a:t>特殊需要</a:t>
              </a:r>
              <a:endParaRPr lang="zh-TW" altLang="en-US" sz="2000" kern="1200" dirty="0"/>
            </a:p>
          </p:txBody>
        </p:sp>
        <p:sp>
          <p:nvSpPr>
            <p:cNvPr id="7" name="向左箭號 6"/>
            <p:cNvSpPr/>
            <p:nvPr/>
          </p:nvSpPr>
          <p:spPr>
            <a:xfrm rot="12960000">
              <a:off x="2272668" y="2902863"/>
              <a:ext cx="1343854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手繪多邊形 7"/>
            <p:cNvSpPr/>
            <p:nvPr/>
          </p:nvSpPr>
          <p:spPr>
            <a:xfrm>
              <a:off x="1324914" y="2171816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/>
                <a:t>先備知識</a:t>
              </a:r>
            </a:p>
          </p:txBody>
        </p:sp>
        <p:sp>
          <p:nvSpPr>
            <p:cNvPr id="9" name="向左箭號 8"/>
            <p:cNvSpPr/>
            <p:nvPr/>
          </p:nvSpPr>
          <p:spPr>
            <a:xfrm rot="15120000">
              <a:off x="3394437" y="2087852"/>
              <a:ext cx="1343858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手繪多邊形 9"/>
            <p:cNvSpPr/>
            <p:nvPr/>
          </p:nvSpPr>
          <p:spPr>
            <a:xfrm>
              <a:off x="2908788" y="1021064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/>
                <a:t>學習方法</a:t>
              </a:r>
            </a:p>
          </p:txBody>
        </p:sp>
        <p:sp>
          <p:nvSpPr>
            <p:cNvPr id="11" name="向左箭號 10"/>
            <p:cNvSpPr/>
            <p:nvPr/>
          </p:nvSpPr>
          <p:spPr>
            <a:xfrm rot="17280000">
              <a:off x="4781018" y="2087852"/>
              <a:ext cx="1343858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F4DF84"/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手繪多邊形 11"/>
            <p:cNvSpPr/>
            <p:nvPr/>
          </p:nvSpPr>
          <p:spPr>
            <a:xfrm>
              <a:off x="4866563" y="1021064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rgbClr val="FEF9BA"/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/>
                <a:t>教學策略</a:t>
              </a:r>
            </a:p>
          </p:txBody>
        </p:sp>
        <p:sp>
          <p:nvSpPr>
            <p:cNvPr id="13" name="向左箭號 12"/>
            <p:cNvSpPr/>
            <p:nvPr/>
          </p:nvSpPr>
          <p:spPr>
            <a:xfrm rot="19440000">
              <a:off x="5902790" y="2902863"/>
              <a:ext cx="1343854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F4DF84"/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手繪多邊形 13"/>
            <p:cNvSpPr/>
            <p:nvPr/>
          </p:nvSpPr>
          <p:spPr>
            <a:xfrm>
              <a:off x="6450437" y="2171816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rgbClr val="FEF9BA"/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/>
                <a:t>教學資源</a:t>
              </a:r>
            </a:p>
          </p:txBody>
        </p:sp>
        <p:sp>
          <p:nvSpPr>
            <p:cNvPr id="15" name="向左箭號 14"/>
            <p:cNvSpPr/>
            <p:nvPr/>
          </p:nvSpPr>
          <p:spPr>
            <a:xfrm>
              <a:off x="6331271" y="4221582"/>
              <a:ext cx="1343851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F4DF84"/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手繪多邊形 15"/>
            <p:cNvSpPr/>
            <p:nvPr/>
          </p:nvSpPr>
          <p:spPr>
            <a:xfrm>
              <a:off x="7055423" y="4033771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rgbClr val="FEF9BA"/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/>
                <a:t>教學環境</a:t>
              </a:r>
              <a:endParaRPr lang="zh-TW" altLang="en-US" sz="2500" kern="1200" dirty="0"/>
            </a:p>
          </p:txBody>
        </p:sp>
      </p:grpSp>
      <p:sp>
        <p:nvSpPr>
          <p:cNvPr id="17" name="矩形 16"/>
          <p:cNvSpPr/>
          <p:nvPr/>
        </p:nvSpPr>
        <p:spPr>
          <a:xfrm>
            <a:off x="392608" y="889883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內在條件</a:t>
            </a:r>
            <a:endParaRPr lang="zh-HK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536393" y="889883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外在條件</a:t>
            </a:r>
            <a:endParaRPr lang="zh-HK" alt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24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一．如何應付</a:t>
            </a:r>
            <a: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  <a:t>ADHD</a:t>
            </a:r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學生經常搶答阻礙課堂進度的問題</a:t>
            </a:r>
            <a:endParaRPr lang="zh-HK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0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一．如何應付</a:t>
            </a:r>
            <a: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  <a:t>ADHD</a:t>
            </a:r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學生經常搶答阻礙課堂進度的問題</a:t>
            </a:r>
            <a:endParaRPr lang="zh-HK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590707" y="2559354"/>
            <a:ext cx="6065295" cy="3488515"/>
            <a:chOff x="719929" y="1021064"/>
            <a:chExt cx="8079455" cy="4646979"/>
          </a:xfrm>
        </p:grpSpPr>
        <p:sp>
          <p:nvSpPr>
            <p:cNvPr id="7" name="手繪多邊形 6"/>
            <p:cNvSpPr/>
            <p:nvPr/>
          </p:nvSpPr>
          <p:spPr>
            <a:xfrm>
              <a:off x="3547902" y="3244556"/>
              <a:ext cx="2423508" cy="2423487"/>
            </a:xfrm>
            <a:custGeom>
              <a:avLst/>
              <a:gdLst>
                <a:gd name="connsiteX0" fmla="*/ 0 w 2423508"/>
                <a:gd name="connsiteY0" fmla="*/ 1211744 h 2423487"/>
                <a:gd name="connsiteX1" fmla="*/ 1211754 w 2423508"/>
                <a:gd name="connsiteY1" fmla="*/ 0 h 2423487"/>
                <a:gd name="connsiteX2" fmla="*/ 2423508 w 2423508"/>
                <a:gd name="connsiteY2" fmla="*/ 1211744 h 2423487"/>
                <a:gd name="connsiteX3" fmla="*/ 1211754 w 2423508"/>
                <a:gd name="connsiteY3" fmla="*/ 2423488 h 2423487"/>
                <a:gd name="connsiteX4" fmla="*/ 0 w 2423508"/>
                <a:gd name="connsiteY4" fmla="*/ 1211744 h 2423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3508" h="2423487">
                  <a:moveTo>
                    <a:pt x="0" y="1211744"/>
                  </a:moveTo>
                  <a:cubicBezTo>
                    <a:pt x="0" y="542516"/>
                    <a:pt x="542521" y="0"/>
                    <a:pt x="1211754" y="0"/>
                  </a:cubicBezTo>
                  <a:cubicBezTo>
                    <a:pt x="1880987" y="0"/>
                    <a:pt x="2423508" y="542516"/>
                    <a:pt x="2423508" y="1211744"/>
                  </a:cubicBezTo>
                  <a:cubicBezTo>
                    <a:pt x="2423508" y="1880972"/>
                    <a:pt x="1880987" y="2423488"/>
                    <a:pt x="1211754" y="2423488"/>
                  </a:cubicBezTo>
                  <a:cubicBezTo>
                    <a:pt x="542521" y="2423488"/>
                    <a:pt x="0" y="1880972"/>
                    <a:pt x="0" y="121174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7775" tIns="377771" rIns="377775" bIns="37777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/>
                <a:t>有效的學習</a:t>
              </a:r>
            </a:p>
          </p:txBody>
        </p:sp>
        <p:sp>
          <p:nvSpPr>
            <p:cNvPr id="8" name="向左箭號 7"/>
            <p:cNvSpPr/>
            <p:nvPr/>
          </p:nvSpPr>
          <p:spPr>
            <a:xfrm rot="10800000">
              <a:off x="1844190" y="4221582"/>
              <a:ext cx="1343851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手繪多邊形 8"/>
            <p:cNvSpPr/>
            <p:nvPr/>
          </p:nvSpPr>
          <p:spPr>
            <a:xfrm>
              <a:off x="719929" y="4033771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特殊需要</a:t>
              </a:r>
            </a:p>
          </p:txBody>
        </p:sp>
        <p:sp>
          <p:nvSpPr>
            <p:cNvPr id="10" name="向左箭號 9"/>
            <p:cNvSpPr/>
            <p:nvPr/>
          </p:nvSpPr>
          <p:spPr>
            <a:xfrm rot="12960000">
              <a:off x="2272668" y="2902863"/>
              <a:ext cx="1343854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tx1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手繪多邊形 10"/>
            <p:cNvSpPr/>
            <p:nvPr/>
          </p:nvSpPr>
          <p:spPr>
            <a:xfrm>
              <a:off x="1324914" y="2171816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先備知識</a:t>
              </a:r>
            </a:p>
          </p:txBody>
        </p:sp>
        <p:sp>
          <p:nvSpPr>
            <p:cNvPr id="12" name="向左箭號 11"/>
            <p:cNvSpPr/>
            <p:nvPr/>
          </p:nvSpPr>
          <p:spPr>
            <a:xfrm rot="15120000">
              <a:off x="3394437" y="2087852"/>
              <a:ext cx="1343858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tx1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手繪多邊形 12"/>
            <p:cNvSpPr/>
            <p:nvPr/>
          </p:nvSpPr>
          <p:spPr>
            <a:xfrm>
              <a:off x="2908788" y="1021064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學習方法</a:t>
              </a:r>
            </a:p>
          </p:txBody>
        </p:sp>
        <p:sp>
          <p:nvSpPr>
            <p:cNvPr id="14" name="向左箭號 13"/>
            <p:cNvSpPr/>
            <p:nvPr/>
          </p:nvSpPr>
          <p:spPr>
            <a:xfrm rot="17280000">
              <a:off x="4781018" y="2087852"/>
              <a:ext cx="1343858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F4DF84"/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手繪多邊形 14"/>
            <p:cNvSpPr/>
            <p:nvPr/>
          </p:nvSpPr>
          <p:spPr>
            <a:xfrm>
              <a:off x="4866563" y="1021064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rgbClr val="F4DF84"/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教學策略</a:t>
              </a:r>
            </a:p>
          </p:txBody>
        </p:sp>
        <p:sp>
          <p:nvSpPr>
            <p:cNvPr id="16" name="向左箭號 15"/>
            <p:cNvSpPr/>
            <p:nvPr/>
          </p:nvSpPr>
          <p:spPr>
            <a:xfrm rot="19440000">
              <a:off x="5902790" y="2902863"/>
              <a:ext cx="1343854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tx1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手繪多邊形 16"/>
            <p:cNvSpPr/>
            <p:nvPr/>
          </p:nvSpPr>
          <p:spPr>
            <a:xfrm>
              <a:off x="6450437" y="2171816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教學資源</a:t>
              </a:r>
            </a:p>
          </p:txBody>
        </p:sp>
        <p:sp>
          <p:nvSpPr>
            <p:cNvPr id="18" name="向左箭號 17"/>
            <p:cNvSpPr/>
            <p:nvPr/>
          </p:nvSpPr>
          <p:spPr>
            <a:xfrm>
              <a:off x="6331271" y="4221582"/>
              <a:ext cx="1343851" cy="469436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tx1">
                <a:lumMod val="75000"/>
              </a:schemeClr>
            </a:solidFill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手繪多邊形 18"/>
            <p:cNvSpPr/>
            <p:nvPr/>
          </p:nvSpPr>
          <p:spPr>
            <a:xfrm>
              <a:off x="7055423" y="4033771"/>
              <a:ext cx="1743961" cy="845058"/>
            </a:xfrm>
            <a:custGeom>
              <a:avLst/>
              <a:gdLst>
                <a:gd name="connsiteX0" fmla="*/ 0 w 1743961"/>
                <a:gd name="connsiteY0" fmla="*/ 84506 h 845058"/>
                <a:gd name="connsiteX1" fmla="*/ 84506 w 1743961"/>
                <a:gd name="connsiteY1" fmla="*/ 0 h 845058"/>
                <a:gd name="connsiteX2" fmla="*/ 1659455 w 1743961"/>
                <a:gd name="connsiteY2" fmla="*/ 0 h 845058"/>
                <a:gd name="connsiteX3" fmla="*/ 1743961 w 1743961"/>
                <a:gd name="connsiteY3" fmla="*/ 84506 h 845058"/>
                <a:gd name="connsiteX4" fmla="*/ 1743961 w 1743961"/>
                <a:gd name="connsiteY4" fmla="*/ 760552 h 845058"/>
                <a:gd name="connsiteX5" fmla="*/ 1659455 w 1743961"/>
                <a:gd name="connsiteY5" fmla="*/ 845058 h 845058"/>
                <a:gd name="connsiteX6" fmla="*/ 84506 w 1743961"/>
                <a:gd name="connsiteY6" fmla="*/ 845058 h 845058"/>
                <a:gd name="connsiteX7" fmla="*/ 0 w 1743961"/>
                <a:gd name="connsiteY7" fmla="*/ 760552 h 845058"/>
                <a:gd name="connsiteX8" fmla="*/ 0 w 1743961"/>
                <a:gd name="connsiteY8" fmla="*/ 84506 h 845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961" h="845058">
                  <a:moveTo>
                    <a:pt x="0" y="84506"/>
                  </a:moveTo>
                  <a:cubicBezTo>
                    <a:pt x="0" y="37835"/>
                    <a:pt x="37835" y="0"/>
                    <a:pt x="84506" y="0"/>
                  </a:cubicBezTo>
                  <a:lnTo>
                    <a:pt x="1659455" y="0"/>
                  </a:lnTo>
                  <a:cubicBezTo>
                    <a:pt x="1706126" y="0"/>
                    <a:pt x="1743961" y="37835"/>
                    <a:pt x="1743961" y="84506"/>
                  </a:cubicBezTo>
                  <a:lnTo>
                    <a:pt x="1743961" y="760552"/>
                  </a:lnTo>
                  <a:cubicBezTo>
                    <a:pt x="1743961" y="807223"/>
                    <a:pt x="1706126" y="845058"/>
                    <a:pt x="1659455" y="845058"/>
                  </a:cubicBezTo>
                  <a:lnTo>
                    <a:pt x="84506" y="845058"/>
                  </a:lnTo>
                  <a:cubicBezTo>
                    <a:pt x="37835" y="845058"/>
                    <a:pt x="0" y="807223"/>
                    <a:pt x="0" y="760552"/>
                  </a:cubicBezTo>
                  <a:lnTo>
                    <a:pt x="0" y="84506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2851" tIns="62851" rIns="62851" bIns="6285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/>
                <a:t>教學環境</a:t>
              </a:r>
              <a:endParaRPr lang="zh-TW" altLang="en-US" sz="2000" kern="1200" dirty="0"/>
            </a:p>
          </p:txBody>
        </p:sp>
      </p:grpSp>
      <p:sp>
        <p:nvSpPr>
          <p:cNvPr id="20" name="矩形 19"/>
          <p:cNvSpPr/>
          <p:nvPr/>
        </p:nvSpPr>
        <p:spPr>
          <a:xfrm>
            <a:off x="440046" y="2308796"/>
            <a:ext cx="1836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內在條件</a:t>
            </a:r>
            <a:endParaRPr lang="zh-HK" alt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013296" y="2291774"/>
            <a:ext cx="1836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外在條件</a:t>
            </a:r>
            <a:endParaRPr lang="zh-HK" altLang="en-US" sz="3200" dirty="0">
              <a:solidFill>
                <a:srgbClr val="FFC000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922142" y="561572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衝動、不留心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1534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石板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石板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石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TM04033929[[fn=石板]]</Template>
  <TotalTime>202</TotalTime>
  <Words>533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微軟正黑體</vt:lpstr>
      <vt:lpstr>Calibri</vt:lpstr>
      <vt:lpstr>Calisto MT</vt:lpstr>
      <vt:lpstr>Trebuchet MS</vt:lpstr>
      <vt:lpstr>Wingdings</vt:lpstr>
      <vt:lpstr>Wingdings 2</vt:lpstr>
      <vt:lpstr>石板</vt:lpstr>
      <vt:lpstr>共融課堂管理實戰策略</vt:lpstr>
      <vt:lpstr>共融課堂管理實戰策略</vt:lpstr>
      <vt:lpstr>PowerPoint Presentation</vt:lpstr>
      <vt:lpstr>PowerPoint Presentation</vt:lpstr>
      <vt:lpstr>Robert Gagne: The conditions of learning</vt:lpstr>
      <vt:lpstr>Robert Gagne: The conditions of learning</vt:lpstr>
      <vt:lpstr>PowerPoint Presentation</vt:lpstr>
      <vt:lpstr>一．如何應付ADHD學生經常搶答阻礙課堂進度的問題</vt:lpstr>
      <vt:lpstr>一．如何應付ADHD學生經常搶答阻礙課堂進度的問題</vt:lpstr>
      <vt:lpstr>二．如何處理學生不願意進行分組活動的問題</vt:lpstr>
      <vt:lpstr>二．如何處理學生不願意進行分組活動的問題</vt:lpstr>
      <vt:lpstr>三．如何處理自閉症學生因對聲音敏感而不能專心上體育堂的問題</vt:lpstr>
      <vt:lpstr>三．如何處理自閉症學生因對聲音敏感而不能專心上體育堂的問題</vt:lpstr>
      <vt:lpstr>四．如何處理自閉症學生因運動技能較差而抗拒體育課的問題</vt:lpstr>
      <vt:lpstr>診斷  實踐  檢討</vt:lpstr>
      <vt:lpstr>共融有法</vt:lpstr>
      <vt:lpstr>參考書目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luirick1388</dc:creator>
  <cp:lastModifiedBy>Thom Lai</cp:lastModifiedBy>
  <cp:revision>26</cp:revision>
  <dcterms:created xsi:type="dcterms:W3CDTF">2017-11-27T15:04:16Z</dcterms:created>
  <dcterms:modified xsi:type="dcterms:W3CDTF">2018-06-11T12:14:21Z</dcterms:modified>
</cp:coreProperties>
</file>