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0" r:id="rId1"/>
  </p:sldMasterIdLst>
  <p:sldIdLst>
    <p:sldId id="261" r:id="rId2"/>
    <p:sldId id="262" r:id="rId3"/>
    <p:sldId id="263" r:id="rId4"/>
    <p:sldId id="264" r:id="rId5"/>
    <p:sldId id="257" r:id="rId6"/>
    <p:sldId id="265" r:id="rId7"/>
    <p:sldId id="260" r:id="rId8"/>
    <p:sldId id="266" r:id="rId9"/>
    <p:sldId id="267" r:id="rId10"/>
    <p:sldId id="268" r:id="rId11"/>
    <p:sldId id="269" r:id="rId12"/>
    <p:sldId id="270" r:id="rId13"/>
    <p:sldId id="271" r:id="rId14"/>
    <p:sldId id="274" r:id="rId15"/>
    <p:sldId id="272" r:id="rId16"/>
    <p:sldId id="273" r:id="rId17"/>
    <p:sldId id="258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4DF84"/>
    <a:srgbClr val="FEF9BA"/>
    <a:srgbClr val="1B6C89"/>
    <a:srgbClr val="0067B4"/>
    <a:srgbClr val="0D7397"/>
    <a:srgbClr val="1D7D87"/>
    <a:srgbClr val="249BA8"/>
    <a:srgbClr val="0E7E94"/>
    <a:srgbClr val="005996"/>
    <a:srgbClr val="153B6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83" d="100"/>
          <a:sy n="83" d="100"/>
        </p:scale>
        <p:origin x="1406" y="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bg>
      <p:bgPr>
        <a:gradFill flip="none" rotWithShape="1">
          <a:gsLst>
            <a:gs pos="0">
              <a:schemeClr val="bg2">
                <a:lumMod val="75000"/>
              </a:schemeClr>
            </a:gs>
            <a:gs pos="92000">
              <a:srgbClr val="3370A7"/>
            </a:gs>
            <a:gs pos="72000">
              <a:srgbClr val="006FBE"/>
            </a:gs>
            <a:gs pos="85000">
              <a:srgbClr val="0C7CA4"/>
            </a:gs>
            <a:gs pos="77000">
              <a:srgbClr val="0070C0"/>
            </a:gs>
            <a:gs pos="54000">
              <a:srgbClr val="1D5293"/>
            </a:gs>
            <a:gs pos="34000">
              <a:schemeClr val="tx2">
                <a:lumMod val="25000"/>
              </a:schemeClr>
            </a:gs>
            <a:gs pos="100000">
              <a:schemeClr val="accent1">
                <a:lumMod val="50000"/>
              </a:schemeClr>
            </a:gs>
          </a:gsLst>
          <a:path path="circle">
            <a:fillToRect r="100000" b="100000"/>
          </a:path>
          <a:tileRect l="-100000" t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28020" y="1769541"/>
            <a:ext cx="7080026" cy="1828801"/>
          </a:xfrm>
        </p:spPr>
        <p:txBody>
          <a:bodyPr anchor="b">
            <a:normAutofit/>
          </a:bodyPr>
          <a:lstStyle>
            <a:lvl1pPr algn="ctr">
              <a:defRPr sz="5400">
                <a:solidFill>
                  <a:schemeClr val="tx1"/>
                </a:solidFill>
              </a:defRPr>
            </a:lvl1pPr>
          </a:lstStyle>
          <a:p>
            <a:r>
              <a:rPr lang="zh-TW" altLang="en-US" dirty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020" y="3598339"/>
            <a:ext cx="7080026" cy="1049867"/>
          </a:xfrm>
        </p:spPr>
        <p:txBody>
          <a:bodyPr anchor="t"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AB5B4C-CB8F-473F-8A24-8A5B9B7D7577}" type="datetimeFigureOut">
              <a:rPr lang="en-US" smtClean="0"/>
              <a:t>6/11/2018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732D5-A37D-4D2E-AC76-4CCDF3003E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11825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全景圖片 (含標題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Slate-V2-SD-pano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3995" y="540085"/>
            <a:ext cx="7656010" cy="383437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54" y="4565255"/>
            <a:ext cx="7766495" cy="543472"/>
          </a:xfrm>
        </p:spPr>
        <p:txBody>
          <a:bodyPr anchor="b">
            <a:normAutofit/>
          </a:bodyPr>
          <a:lstStyle>
            <a:lvl1pPr algn="ctr">
              <a:defRPr sz="28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26217" y="695010"/>
            <a:ext cx="7285600" cy="3525671"/>
          </a:xfrm>
          <a:effectLst>
            <a:outerShdw blurRad="38100" dist="25400" dir="4440000">
              <a:srgbClr val="000000">
                <a:alpha val="36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46" y="5108728"/>
            <a:ext cx="7765322" cy="682472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AB5B4C-CB8F-473F-8A24-8A5B9B7D7577}" type="datetimeFigureOut">
              <a:rPr lang="en-US" smtClean="0"/>
              <a:t>6/11/2018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732D5-A37D-4D2E-AC76-4CCDF3003E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27344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標題與說明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46" y="608437"/>
            <a:ext cx="7765322" cy="353434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46" y="4295180"/>
            <a:ext cx="7765322" cy="1501826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AB5B4C-CB8F-473F-8A24-8A5B9B7D7577}" type="datetimeFigureOut">
              <a:rPr lang="en-US" smtClean="0"/>
              <a:t>6/11/2018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732D5-A37D-4D2E-AC76-4CCDF3003E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30709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 (含標題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4659" y="609600"/>
            <a:ext cx="6977064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290484" y="3610033"/>
            <a:ext cx="6564224" cy="532749"/>
          </a:xfrm>
        </p:spPr>
        <p:txBody>
          <a:bodyPr anchor="t">
            <a:normAutofit/>
          </a:bodyPr>
          <a:lstStyle>
            <a:lvl1pPr marL="0" indent="0" algn="r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46" y="4304353"/>
            <a:ext cx="7765322" cy="1489496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AB5B4C-CB8F-473F-8A24-8A5B9B7D7577}" type="datetimeFigureOut">
              <a:rPr lang="en-US" smtClean="0"/>
              <a:t>6/11/2018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732D5-A37D-4D2E-AC76-4CCDF3003E68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627459" y="873912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7828359" y="2933245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8531670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46" y="2126943"/>
            <a:ext cx="7765322" cy="25118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9" y="4650556"/>
            <a:ext cx="7764149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AB5B4C-CB8F-473F-8A24-8A5B9B7D7577}" type="datetimeFigureOut">
              <a:rPr lang="en-US" smtClean="0"/>
              <a:t>6/11/2018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732D5-A37D-4D2E-AC76-4CCDF3003E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27485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85346" y="609600"/>
            <a:ext cx="7765322" cy="970450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346" y="1885950"/>
            <a:ext cx="2475738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346" y="2571750"/>
            <a:ext cx="2475738" cy="3219450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35033" y="1885950"/>
            <a:ext cx="2475738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331076" y="2571750"/>
            <a:ext cx="2475738" cy="3219450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74929" y="1885950"/>
            <a:ext cx="2475738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5974929" y="2571750"/>
            <a:ext cx="2475738" cy="3219450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AB5B4C-CB8F-473F-8A24-8A5B9B7D7577}" type="datetimeFigureOut">
              <a:rPr lang="en-US" smtClean="0"/>
              <a:t>6/11/2018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732D5-A37D-4D2E-AC76-4CCDF3003E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766734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圖片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Slate-V2-SD-3col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9239" y="1826045"/>
            <a:ext cx="2529046" cy="1833558"/>
          </a:xfrm>
          <a:prstGeom prst="rect">
            <a:avLst/>
          </a:prstGeom>
        </p:spPr>
      </p:pic>
      <p:pic>
        <p:nvPicPr>
          <p:cNvPr id="28" name="Picture 27" descr="Slate-V2-SD-3col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93813" y="1826045"/>
            <a:ext cx="2529046" cy="1833558"/>
          </a:xfrm>
          <a:prstGeom prst="rect">
            <a:avLst/>
          </a:prstGeom>
        </p:spPr>
      </p:pic>
      <p:pic>
        <p:nvPicPr>
          <p:cNvPr id="29" name="Picture 28" descr="Slate-V2-SD-3col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21715" y="1826045"/>
            <a:ext cx="2529046" cy="1833558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5346" y="609600"/>
            <a:ext cx="7765322" cy="970450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5346" y="3904106"/>
            <a:ext cx="2475738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763577" y="1938918"/>
            <a:ext cx="2319276" cy="1602954"/>
          </a:xfrm>
          <a:prstGeom prst="roundRect">
            <a:avLst>
              <a:gd name="adj" fmla="val 1858"/>
            </a:avLst>
          </a:prstGeom>
          <a:effectLst>
            <a:outerShdw blurRad="38100" dist="25400" dir="4440000">
              <a:srgbClr val="000000">
                <a:alpha val="36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5346" y="4480369"/>
            <a:ext cx="2475738" cy="1310833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32091" y="3904106"/>
            <a:ext cx="2475738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409307" y="1939094"/>
            <a:ext cx="2319276" cy="1608164"/>
          </a:xfrm>
          <a:prstGeom prst="roundRect">
            <a:avLst>
              <a:gd name="adj" fmla="val 1858"/>
            </a:avLst>
          </a:prstGeom>
          <a:effectLst>
            <a:outerShdw blurRad="38100" dist="25400" dir="4440000">
              <a:srgbClr val="000000">
                <a:alpha val="36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331075" y="4480368"/>
            <a:ext cx="2476753" cy="1310833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75023" y="3904106"/>
            <a:ext cx="2475738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6056774" y="1934432"/>
            <a:ext cx="2319276" cy="1607294"/>
          </a:xfrm>
          <a:prstGeom prst="roundRect">
            <a:avLst>
              <a:gd name="adj" fmla="val 1858"/>
            </a:avLst>
          </a:prstGeom>
          <a:effectLst>
            <a:outerShdw blurRad="38100" dist="25400" dir="4440000">
              <a:srgbClr val="000000">
                <a:alpha val="36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974929" y="4480366"/>
            <a:ext cx="2475738" cy="131083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AB5B4C-CB8F-473F-8A24-8A5B9B7D7577}" type="datetimeFigureOut">
              <a:rPr lang="en-US" smtClean="0"/>
              <a:t>6/11/2018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732D5-A37D-4D2E-AC76-4CCDF3003E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046985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AB5B4C-CB8F-473F-8A24-8A5B9B7D7577}" type="datetimeFigureOut">
              <a:rPr lang="en-US" smtClean="0"/>
              <a:t>6/11/2018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732D5-A37D-4D2E-AC76-4CCDF3003E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254185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37302" y="609600"/>
            <a:ext cx="1713365" cy="518160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347" y="609600"/>
            <a:ext cx="5937654" cy="5181601"/>
          </a:xfrm>
        </p:spPr>
        <p:txBody>
          <a:bodyPr vert="eaVert" anchor="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AB5B4C-CB8F-473F-8A24-8A5B9B7D7577}" type="datetimeFigureOut">
              <a:rPr lang="en-US" smtClean="0"/>
              <a:t>6/11/2018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732D5-A37D-4D2E-AC76-4CCDF3003E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76438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AB5B4C-CB8F-473F-8A24-8A5B9B7D7577}" type="datetimeFigureOut">
              <a:rPr lang="en-US" smtClean="0"/>
              <a:t>6/11/2018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732D5-A37D-4D2E-AC76-4CCDF3003E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66956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71551" y="1761068"/>
            <a:ext cx="7192913" cy="1828813"/>
          </a:xfrm>
        </p:spPr>
        <p:txBody>
          <a:bodyPr anchor="b"/>
          <a:lstStyle>
            <a:lvl1pPr algn="ctr">
              <a:defRPr sz="4000" b="0" cap="none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1551" y="3589879"/>
            <a:ext cx="7192913" cy="1507054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AB5B4C-CB8F-473F-8A24-8A5B9B7D7577}" type="datetimeFigureOut">
              <a:rPr lang="en-US" smtClean="0"/>
              <a:t>6/11/2018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732D5-A37D-4D2E-AC76-4CCDF3003E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42286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347" y="1732449"/>
            <a:ext cx="3795373" cy="4058750"/>
          </a:xfrm>
        </p:spPr>
        <p:txBody>
          <a:bodyPr anchor="t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2169" y="1732450"/>
            <a:ext cx="3798499" cy="4058751"/>
          </a:xfrm>
        </p:spPr>
        <p:txBody>
          <a:bodyPr anchor="t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AB5B4C-CB8F-473F-8A24-8A5B9B7D7577}" type="datetimeFigureOut">
              <a:rPr lang="en-US" smtClean="0"/>
              <a:t>6/11/2018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732D5-A37D-4D2E-AC76-4CCDF3003E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09184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Slate-V2-SD-comp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0030" y="1365337"/>
            <a:ext cx="3787423" cy="4112953"/>
          </a:xfrm>
          <a:prstGeom prst="rect">
            <a:avLst/>
          </a:prstGeom>
        </p:spPr>
      </p:pic>
      <p:pic>
        <p:nvPicPr>
          <p:cNvPr id="14" name="Picture 13" descr="Slate-V2-SD-comp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63245" y="1365337"/>
            <a:ext cx="3787423" cy="411295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4404" y="1835254"/>
            <a:ext cx="3657258" cy="544884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4404" y="2380138"/>
            <a:ext cx="3657258" cy="3411063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21225" y="1835255"/>
            <a:ext cx="3671498" cy="544883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21225" y="2380138"/>
            <a:ext cx="3671498" cy="3411063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AB5B4C-CB8F-473F-8A24-8A5B9B7D7577}" type="datetimeFigureOut">
              <a:rPr lang="en-US" smtClean="0"/>
              <a:t>6/11/2018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732D5-A37D-4D2E-AC76-4CCDF3003E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93671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AB5B4C-CB8F-473F-8A24-8A5B9B7D7577}" type="datetimeFigureOut">
              <a:rPr lang="en-US" smtClean="0"/>
              <a:t>6/11/2018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732D5-A37D-4D2E-AC76-4CCDF3003E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1321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AB5B4C-CB8F-473F-8A24-8A5B9B7D7577}" type="datetimeFigureOut">
              <a:rPr lang="en-US" smtClean="0"/>
              <a:t>6/11/2018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732D5-A37D-4D2E-AC76-4CCDF3003E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62236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47" y="609600"/>
            <a:ext cx="2780167" cy="182191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41725" y="609600"/>
            <a:ext cx="4808943" cy="5181600"/>
          </a:xfrm>
        </p:spPr>
        <p:txBody>
          <a:bodyPr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47" y="2431518"/>
            <a:ext cx="2780167" cy="3359681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AB5B4C-CB8F-473F-8A24-8A5B9B7D7577}" type="datetimeFigureOut">
              <a:rPr lang="en-US" smtClean="0"/>
              <a:t>6/11/2018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732D5-A37D-4D2E-AC76-4CCDF3003E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23078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Slate-V2-SD-vert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44987" y="609923"/>
            <a:ext cx="3428146" cy="520547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47" y="609923"/>
            <a:ext cx="3924676" cy="1829338"/>
          </a:xfrm>
        </p:spPr>
        <p:txBody>
          <a:bodyPr anchor="b">
            <a:noAutofit/>
          </a:bodyPr>
          <a:lstStyle>
            <a:lvl1pPr algn="ctr">
              <a:defRPr sz="3200" b="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976728" y="743989"/>
            <a:ext cx="3165375" cy="4912822"/>
          </a:xfrm>
          <a:effectLst>
            <a:outerShdw blurRad="38100" dist="25400" dir="4440000">
              <a:srgbClr val="000000">
                <a:alpha val="36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47" y="2439261"/>
            <a:ext cx="3924676" cy="3376134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AB5B4C-CB8F-473F-8A24-8A5B9B7D7577}" type="datetimeFigureOut">
              <a:rPr lang="en-US" smtClean="0"/>
              <a:t>6/11/2018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732D5-A37D-4D2E-AC76-4CCDF3003E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30452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131627"/>
            </a:gs>
            <a:gs pos="72000">
              <a:srgbClr val="005996"/>
            </a:gs>
            <a:gs pos="88000">
              <a:srgbClr val="0D7397"/>
            </a:gs>
            <a:gs pos="78000">
              <a:srgbClr val="0067B4"/>
            </a:gs>
            <a:gs pos="56000">
              <a:srgbClr val="153B69"/>
            </a:gs>
            <a:gs pos="32000">
              <a:srgbClr val="052B47"/>
            </a:gs>
            <a:gs pos="100000">
              <a:srgbClr val="1B6C89"/>
            </a:gs>
          </a:gsLst>
          <a:path path="circle">
            <a:fillToRect r="100000" b="100000"/>
          </a:path>
          <a:tileRect l="-100000" t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346" y="609600"/>
            <a:ext cx="7765322" cy="970450"/>
          </a:xfrm>
          <a:prstGeom prst="rect">
            <a:avLst/>
          </a:prstGeom>
          <a:effectLst>
            <a:outerShdw blurRad="25400" dir="17880000">
              <a:srgbClr val="000000">
                <a:alpha val="46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dirty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346" y="1732450"/>
            <a:ext cx="7765322" cy="4058751"/>
          </a:xfrm>
          <a:prstGeom prst="rect">
            <a:avLst/>
          </a:prstGeom>
          <a:effectLst>
            <a:outerShdw blurRad="25400" dir="17880000">
              <a:srgbClr val="000000">
                <a:alpha val="46000"/>
              </a:srgbClr>
            </a:outerShdw>
          </a:effectLst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59052" y="5883276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lumMod val="95000"/>
                  </a:schemeClr>
                </a:solidFill>
                <a:effectLst>
                  <a:outerShdw blurRad="50800" dist="38100" dir="2700000" algn="tl" rotWithShape="0">
                    <a:schemeClr val="bg1">
                      <a:alpha val="43000"/>
                    </a:schemeClr>
                  </a:outerShdw>
                </a:effectLst>
              </a:defRPr>
            </a:lvl1pPr>
          </a:lstStyle>
          <a:p>
            <a:fld id="{E6AB5B4C-CB8F-473F-8A24-8A5B9B7D7577}" type="datetimeFigureOut">
              <a:rPr lang="en-US" smtClean="0"/>
              <a:t>6/11/2018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347" y="5883276"/>
            <a:ext cx="500464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</a:schemeClr>
                </a:solidFill>
                <a:effectLst>
                  <a:outerShdw blurRad="50800" dist="38100" dir="2700000" algn="tl" rotWithShape="0">
                    <a:schemeClr val="bg1">
                      <a:alpha val="43000"/>
                    </a:schemeClr>
                  </a:outerShdw>
                </a:effectLst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85509" y="5883276"/>
            <a:ext cx="56515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lumMod val="95000"/>
                  </a:schemeClr>
                </a:solidFill>
                <a:effectLst>
                  <a:outerShdw blurRad="50800" dist="38100" dir="2700000" algn="tl" rotWithShape="0">
                    <a:schemeClr val="bg1">
                      <a:alpha val="43000"/>
                    </a:schemeClr>
                  </a:outerShdw>
                </a:effectLst>
              </a:defRPr>
            </a:lvl1pPr>
          </a:lstStyle>
          <a:p>
            <a:fld id="{73F732D5-A37D-4D2E-AC76-4CCDF3003E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831017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11" r:id="rId1"/>
    <p:sldLayoutId id="2147483812" r:id="rId2"/>
    <p:sldLayoutId id="2147483813" r:id="rId3"/>
    <p:sldLayoutId id="2147483814" r:id="rId4"/>
    <p:sldLayoutId id="2147483815" r:id="rId5"/>
    <p:sldLayoutId id="2147483816" r:id="rId6"/>
    <p:sldLayoutId id="2147483817" r:id="rId7"/>
    <p:sldLayoutId id="2147483818" r:id="rId8"/>
    <p:sldLayoutId id="2147483819" r:id="rId9"/>
    <p:sldLayoutId id="2147483820" r:id="rId10"/>
    <p:sldLayoutId id="2147483821" r:id="rId11"/>
    <p:sldLayoutId id="2147483822" r:id="rId12"/>
    <p:sldLayoutId id="2147483823" r:id="rId13"/>
    <p:sldLayoutId id="2147483824" r:id="rId14"/>
    <p:sldLayoutId id="2147483825" r:id="rId15"/>
    <p:sldLayoutId id="2147483826" r:id="rId16"/>
    <p:sldLayoutId id="2147483827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1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j-lt"/>
          <a:ea typeface="+mj-ea"/>
          <a:cs typeface="Trebuchet M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20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rgbClr val="DFE8F5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1pPr>
      <a:lvl2pPr marL="72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"/>
        <a:defRPr sz="18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rgbClr val="DFE8F5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2pPr>
      <a:lvl3pPr marL="1026000" indent="-2160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6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rgbClr val="DFE8F5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3pPr>
      <a:lvl4pPr marL="1386000" indent="-2160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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rgbClr val="DFE8F5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4pPr>
      <a:lvl5pPr marL="1674000" indent="-2160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rgbClr val="DFE8F5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5pPr>
      <a:lvl6pPr marL="20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6pPr>
      <a:lvl7pPr marL="240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7pPr>
      <a:lvl8pPr marL="278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8pPr>
      <a:lvl9pPr marL="310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hkedcity.net/sen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lumMod val="75000"/>
              </a:schemeClr>
            </a:gs>
            <a:gs pos="91000">
              <a:srgbClr val="3370A7"/>
            </a:gs>
            <a:gs pos="78000">
              <a:srgbClr val="006FBE"/>
            </a:gs>
            <a:gs pos="85000">
              <a:srgbClr val="0C7CA4"/>
            </a:gs>
            <a:gs pos="68000">
              <a:srgbClr val="1D5293"/>
            </a:gs>
            <a:gs pos="43000">
              <a:schemeClr val="tx2">
                <a:lumMod val="25000"/>
              </a:schemeClr>
            </a:gs>
            <a:gs pos="100000">
              <a:schemeClr val="accent1">
                <a:lumMod val="50000"/>
              </a:schemeClr>
            </a:gs>
          </a:gsLst>
          <a:path path="circle">
            <a:fillToRect r="100000" b="100000"/>
          </a:path>
          <a:tileRect l="-100000" t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 b="1" dirty="0">
                <a:effectLst/>
              </a:rPr>
              <a:t>共融課堂管理實戰策略</a:t>
            </a:r>
            <a:endParaRPr lang="zh-HK" altLang="en-US" dirty="0"/>
          </a:p>
        </p:txBody>
      </p:sp>
      <p:sp>
        <p:nvSpPr>
          <p:cNvPr id="5" name="副標題 4"/>
          <p:cNvSpPr>
            <a:spLocks noGrp="1"/>
          </p:cNvSpPr>
          <p:nvPr>
            <p:ph type="subTitle" idx="1"/>
          </p:nvPr>
        </p:nvSpPr>
        <p:spPr>
          <a:xfrm>
            <a:off x="1028020" y="4411139"/>
            <a:ext cx="7684180" cy="1955795"/>
          </a:xfrm>
        </p:spPr>
        <p:txBody>
          <a:bodyPr>
            <a:normAutofit/>
          </a:bodyPr>
          <a:lstStyle/>
          <a:p>
            <a:pPr algn="l"/>
            <a:r>
              <a:rPr lang="zh-TW" altLang="en-US" sz="18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香港教育大學</a:t>
            </a:r>
            <a:endParaRPr lang="en-US" altLang="zh-TW" sz="1800" dirty="0"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l"/>
            <a:r>
              <a:rPr lang="zh-TW" altLang="en-US" sz="18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特殊學習需要與融合教育中心項目經理　呂梓良 </a:t>
            </a:r>
            <a:r>
              <a:rPr lang="en-US" altLang="zh-TW" sz="18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Rick </a:t>
            </a:r>
            <a:r>
              <a:rPr lang="en-US" altLang="zh-TW" sz="1800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Lui</a:t>
            </a:r>
            <a:endParaRPr lang="en-US" altLang="zh-TW" sz="1800" dirty="0"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l"/>
            <a:r>
              <a:rPr lang="zh-TW" altLang="en-US" sz="18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香港教育城</a:t>
            </a:r>
            <a:endParaRPr lang="en-US" altLang="zh-TW" sz="1800" dirty="0"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l"/>
            <a:r>
              <a:rPr lang="zh-TW" altLang="en-US" sz="18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高級計劃主任 黎永隆</a:t>
            </a:r>
            <a:r>
              <a:rPr lang="en-US" altLang="zh-TW" sz="18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Thom Lai</a:t>
            </a:r>
            <a:endParaRPr lang="zh-HK" altLang="en-US" sz="1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46381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dirty="0">
                <a:latin typeface="Calibri" panose="020F0502020204030204" pitchFamily="34" charset="0"/>
                <a:cs typeface="Calibri" panose="020F0502020204030204" pitchFamily="34" charset="0"/>
              </a:rPr>
              <a:t>二．如何處理學生不願意進行分組活動的問題</a:t>
            </a:r>
            <a:endParaRPr lang="zh-HK" alt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62504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dirty="0">
                <a:latin typeface="Calibri" panose="020F0502020204030204" pitchFamily="34" charset="0"/>
                <a:cs typeface="Calibri" panose="020F0502020204030204" pitchFamily="34" charset="0"/>
              </a:rPr>
              <a:t>二．如何處理學生不願意進行分組活動的問題</a:t>
            </a:r>
            <a:endParaRPr lang="zh-HK" alt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pSp>
        <p:nvGrpSpPr>
          <p:cNvPr id="6" name="群組 5"/>
          <p:cNvGrpSpPr/>
          <p:nvPr/>
        </p:nvGrpSpPr>
        <p:grpSpPr>
          <a:xfrm>
            <a:off x="1590707" y="2559354"/>
            <a:ext cx="6065295" cy="3488515"/>
            <a:chOff x="719929" y="1021064"/>
            <a:chExt cx="8079455" cy="4646979"/>
          </a:xfrm>
        </p:grpSpPr>
        <p:sp>
          <p:nvSpPr>
            <p:cNvPr id="7" name="手繪多邊形 6"/>
            <p:cNvSpPr/>
            <p:nvPr/>
          </p:nvSpPr>
          <p:spPr>
            <a:xfrm>
              <a:off x="3547902" y="3244556"/>
              <a:ext cx="2423508" cy="2423487"/>
            </a:xfrm>
            <a:custGeom>
              <a:avLst/>
              <a:gdLst>
                <a:gd name="connsiteX0" fmla="*/ 0 w 2423508"/>
                <a:gd name="connsiteY0" fmla="*/ 1211744 h 2423487"/>
                <a:gd name="connsiteX1" fmla="*/ 1211754 w 2423508"/>
                <a:gd name="connsiteY1" fmla="*/ 0 h 2423487"/>
                <a:gd name="connsiteX2" fmla="*/ 2423508 w 2423508"/>
                <a:gd name="connsiteY2" fmla="*/ 1211744 h 2423487"/>
                <a:gd name="connsiteX3" fmla="*/ 1211754 w 2423508"/>
                <a:gd name="connsiteY3" fmla="*/ 2423488 h 2423487"/>
                <a:gd name="connsiteX4" fmla="*/ 0 w 2423508"/>
                <a:gd name="connsiteY4" fmla="*/ 1211744 h 24234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423508" h="2423487">
                  <a:moveTo>
                    <a:pt x="0" y="1211744"/>
                  </a:moveTo>
                  <a:cubicBezTo>
                    <a:pt x="0" y="542516"/>
                    <a:pt x="542521" y="0"/>
                    <a:pt x="1211754" y="0"/>
                  </a:cubicBezTo>
                  <a:cubicBezTo>
                    <a:pt x="1880987" y="0"/>
                    <a:pt x="2423508" y="542516"/>
                    <a:pt x="2423508" y="1211744"/>
                  </a:cubicBezTo>
                  <a:cubicBezTo>
                    <a:pt x="2423508" y="1880972"/>
                    <a:pt x="1880987" y="2423488"/>
                    <a:pt x="1211754" y="2423488"/>
                  </a:cubicBezTo>
                  <a:cubicBezTo>
                    <a:pt x="542521" y="2423488"/>
                    <a:pt x="0" y="1880972"/>
                    <a:pt x="0" y="1211744"/>
                  </a:cubicBezTo>
                  <a:close/>
                </a:path>
              </a:pathLst>
            </a:custGeom>
            <a:solidFill>
              <a:schemeClr val="accent3">
                <a:lumMod val="40000"/>
                <a:lumOff val="60000"/>
              </a:schemeClr>
            </a:solidFill>
            <a:ln>
              <a:noFill/>
            </a:ln>
          </p:spPr>
          <p:style>
            <a:lnRef idx="3">
              <a:schemeClr val="accent3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1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377775" tIns="377771" rIns="377775" bIns="377771" numCol="1" spcCol="1270" anchor="ctr" anchorCtr="0">
              <a:noAutofit/>
            </a:bodyPr>
            <a:lstStyle/>
            <a:p>
              <a:pPr lvl="0" algn="ctr" defTabSz="1600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zh-TW" altLang="en-US" sz="2400" kern="1200" dirty="0"/>
                <a:t>有效的學習</a:t>
              </a:r>
            </a:p>
          </p:txBody>
        </p:sp>
        <p:sp>
          <p:nvSpPr>
            <p:cNvPr id="8" name="向左箭號 7"/>
            <p:cNvSpPr/>
            <p:nvPr/>
          </p:nvSpPr>
          <p:spPr>
            <a:xfrm rot="10800000">
              <a:off x="1844190" y="4221582"/>
              <a:ext cx="1343851" cy="469436"/>
            </a:xfrm>
            <a:prstGeom prst="leftArrow">
              <a:avLst>
                <a:gd name="adj1" fmla="val 60000"/>
                <a:gd name="adj2" fmla="val 50000"/>
              </a:avLst>
            </a:prstGeom>
            <a:solidFill>
              <a:schemeClr val="accent2">
                <a:lumMod val="75000"/>
              </a:schemeClr>
            </a:solidFill>
          </p:spPr>
          <p:style>
            <a:lnRef idx="0">
              <a:schemeClr val="accent3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hemeClr val="accent3">
                <a:tint val="60000"/>
                <a:hueOff val="0"/>
                <a:satOff val="0"/>
                <a:lumOff val="0"/>
                <a:alphaOff val="0"/>
              </a:schemeClr>
            </a:fillRef>
            <a:effectRef idx="1">
              <a:schemeClr val="accent3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9" name="手繪多邊形 8"/>
            <p:cNvSpPr/>
            <p:nvPr/>
          </p:nvSpPr>
          <p:spPr>
            <a:xfrm>
              <a:off x="719929" y="4033771"/>
              <a:ext cx="1743961" cy="845058"/>
            </a:xfrm>
            <a:custGeom>
              <a:avLst/>
              <a:gdLst>
                <a:gd name="connsiteX0" fmla="*/ 0 w 1743961"/>
                <a:gd name="connsiteY0" fmla="*/ 84506 h 845058"/>
                <a:gd name="connsiteX1" fmla="*/ 84506 w 1743961"/>
                <a:gd name="connsiteY1" fmla="*/ 0 h 845058"/>
                <a:gd name="connsiteX2" fmla="*/ 1659455 w 1743961"/>
                <a:gd name="connsiteY2" fmla="*/ 0 h 845058"/>
                <a:gd name="connsiteX3" fmla="*/ 1743961 w 1743961"/>
                <a:gd name="connsiteY3" fmla="*/ 84506 h 845058"/>
                <a:gd name="connsiteX4" fmla="*/ 1743961 w 1743961"/>
                <a:gd name="connsiteY4" fmla="*/ 760552 h 845058"/>
                <a:gd name="connsiteX5" fmla="*/ 1659455 w 1743961"/>
                <a:gd name="connsiteY5" fmla="*/ 845058 h 845058"/>
                <a:gd name="connsiteX6" fmla="*/ 84506 w 1743961"/>
                <a:gd name="connsiteY6" fmla="*/ 845058 h 845058"/>
                <a:gd name="connsiteX7" fmla="*/ 0 w 1743961"/>
                <a:gd name="connsiteY7" fmla="*/ 760552 h 845058"/>
                <a:gd name="connsiteX8" fmla="*/ 0 w 1743961"/>
                <a:gd name="connsiteY8" fmla="*/ 84506 h 8450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743961" h="845058">
                  <a:moveTo>
                    <a:pt x="0" y="84506"/>
                  </a:moveTo>
                  <a:cubicBezTo>
                    <a:pt x="0" y="37835"/>
                    <a:pt x="37835" y="0"/>
                    <a:pt x="84506" y="0"/>
                  </a:cubicBezTo>
                  <a:lnTo>
                    <a:pt x="1659455" y="0"/>
                  </a:lnTo>
                  <a:cubicBezTo>
                    <a:pt x="1706126" y="0"/>
                    <a:pt x="1743961" y="37835"/>
                    <a:pt x="1743961" y="84506"/>
                  </a:cubicBezTo>
                  <a:lnTo>
                    <a:pt x="1743961" y="760552"/>
                  </a:lnTo>
                  <a:cubicBezTo>
                    <a:pt x="1743961" y="807223"/>
                    <a:pt x="1706126" y="845058"/>
                    <a:pt x="1659455" y="845058"/>
                  </a:cubicBezTo>
                  <a:lnTo>
                    <a:pt x="84506" y="845058"/>
                  </a:lnTo>
                  <a:cubicBezTo>
                    <a:pt x="37835" y="845058"/>
                    <a:pt x="0" y="807223"/>
                    <a:pt x="0" y="760552"/>
                  </a:cubicBezTo>
                  <a:lnTo>
                    <a:pt x="0" y="84506"/>
                  </a:ln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3">
              <a:schemeClr val="accent3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1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62851" tIns="62851" rIns="62851" bIns="62851" numCol="1" spcCol="1270" anchor="ctr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zh-TW" altLang="en-US" sz="1600" kern="1200" dirty="0"/>
                <a:t>特殊需要</a:t>
              </a:r>
            </a:p>
          </p:txBody>
        </p:sp>
        <p:sp>
          <p:nvSpPr>
            <p:cNvPr id="10" name="向左箭號 9"/>
            <p:cNvSpPr/>
            <p:nvPr/>
          </p:nvSpPr>
          <p:spPr>
            <a:xfrm rot="12960000">
              <a:off x="2272668" y="2902863"/>
              <a:ext cx="1343854" cy="469436"/>
            </a:xfrm>
            <a:prstGeom prst="leftArrow">
              <a:avLst>
                <a:gd name="adj1" fmla="val 60000"/>
                <a:gd name="adj2" fmla="val 50000"/>
              </a:avLst>
            </a:prstGeom>
            <a:solidFill>
              <a:schemeClr val="tx1">
                <a:lumMod val="75000"/>
              </a:schemeClr>
            </a:solidFill>
          </p:spPr>
          <p:style>
            <a:lnRef idx="0">
              <a:schemeClr val="accent3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hemeClr val="accent3">
                <a:tint val="60000"/>
                <a:hueOff val="0"/>
                <a:satOff val="0"/>
                <a:lumOff val="0"/>
                <a:alphaOff val="0"/>
              </a:schemeClr>
            </a:fillRef>
            <a:effectRef idx="1">
              <a:schemeClr val="accent3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1" name="手繪多邊形 10"/>
            <p:cNvSpPr/>
            <p:nvPr/>
          </p:nvSpPr>
          <p:spPr>
            <a:xfrm>
              <a:off x="1324914" y="2171816"/>
              <a:ext cx="1743961" cy="845058"/>
            </a:xfrm>
            <a:custGeom>
              <a:avLst/>
              <a:gdLst>
                <a:gd name="connsiteX0" fmla="*/ 0 w 1743961"/>
                <a:gd name="connsiteY0" fmla="*/ 84506 h 845058"/>
                <a:gd name="connsiteX1" fmla="*/ 84506 w 1743961"/>
                <a:gd name="connsiteY1" fmla="*/ 0 h 845058"/>
                <a:gd name="connsiteX2" fmla="*/ 1659455 w 1743961"/>
                <a:gd name="connsiteY2" fmla="*/ 0 h 845058"/>
                <a:gd name="connsiteX3" fmla="*/ 1743961 w 1743961"/>
                <a:gd name="connsiteY3" fmla="*/ 84506 h 845058"/>
                <a:gd name="connsiteX4" fmla="*/ 1743961 w 1743961"/>
                <a:gd name="connsiteY4" fmla="*/ 760552 h 845058"/>
                <a:gd name="connsiteX5" fmla="*/ 1659455 w 1743961"/>
                <a:gd name="connsiteY5" fmla="*/ 845058 h 845058"/>
                <a:gd name="connsiteX6" fmla="*/ 84506 w 1743961"/>
                <a:gd name="connsiteY6" fmla="*/ 845058 h 845058"/>
                <a:gd name="connsiteX7" fmla="*/ 0 w 1743961"/>
                <a:gd name="connsiteY7" fmla="*/ 760552 h 845058"/>
                <a:gd name="connsiteX8" fmla="*/ 0 w 1743961"/>
                <a:gd name="connsiteY8" fmla="*/ 84506 h 8450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743961" h="845058">
                  <a:moveTo>
                    <a:pt x="0" y="84506"/>
                  </a:moveTo>
                  <a:cubicBezTo>
                    <a:pt x="0" y="37835"/>
                    <a:pt x="37835" y="0"/>
                    <a:pt x="84506" y="0"/>
                  </a:cubicBezTo>
                  <a:lnTo>
                    <a:pt x="1659455" y="0"/>
                  </a:lnTo>
                  <a:cubicBezTo>
                    <a:pt x="1706126" y="0"/>
                    <a:pt x="1743961" y="37835"/>
                    <a:pt x="1743961" y="84506"/>
                  </a:cubicBezTo>
                  <a:lnTo>
                    <a:pt x="1743961" y="760552"/>
                  </a:lnTo>
                  <a:cubicBezTo>
                    <a:pt x="1743961" y="807223"/>
                    <a:pt x="1706126" y="845058"/>
                    <a:pt x="1659455" y="845058"/>
                  </a:cubicBezTo>
                  <a:lnTo>
                    <a:pt x="84506" y="845058"/>
                  </a:lnTo>
                  <a:cubicBezTo>
                    <a:pt x="37835" y="845058"/>
                    <a:pt x="0" y="807223"/>
                    <a:pt x="0" y="760552"/>
                  </a:cubicBezTo>
                  <a:lnTo>
                    <a:pt x="0" y="84506"/>
                  </a:lnTo>
                  <a:close/>
                </a:path>
              </a:pathLst>
            </a:custGeom>
            <a:solidFill>
              <a:schemeClr val="tx1">
                <a:lumMod val="75000"/>
              </a:schemeClr>
            </a:solidFill>
            <a:ln>
              <a:noFill/>
            </a:ln>
          </p:spPr>
          <p:style>
            <a:lnRef idx="3">
              <a:schemeClr val="accent3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1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62851" tIns="62851" rIns="62851" bIns="62851" numCol="1" spcCol="1270" anchor="ctr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zh-TW" altLang="en-US" sz="1600" kern="1200" dirty="0"/>
                <a:t>先備知識</a:t>
              </a:r>
            </a:p>
          </p:txBody>
        </p:sp>
        <p:sp>
          <p:nvSpPr>
            <p:cNvPr id="12" name="向左箭號 11"/>
            <p:cNvSpPr/>
            <p:nvPr/>
          </p:nvSpPr>
          <p:spPr>
            <a:xfrm rot="15120000">
              <a:off x="3394437" y="2087852"/>
              <a:ext cx="1343858" cy="469436"/>
            </a:xfrm>
            <a:prstGeom prst="leftArrow">
              <a:avLst>
                <a:gd name="adj1" fmla="val 60000"/>
                <a:gd name="adj2" fmla="val 50000"/>
              </a:avLst>
            </a:prstGeom>
            <a:solidFill>
              <a:schemeClr val="accent2">
                <a:lumMod val="75000"/>
              </a:schemeClr>
            </a:solidFill>
          </p:spPr>
          <p:style>
            <a:lnRef idx="0">
              <a:schemeClr val="accent3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hemeClr val="accent3">
                <a:tint val="60000"/>
                <a:hueOff val="0"/>
                <a:satOff val="0"/>
                <a:lumOff val="0"/>
                <a:alphaOff val="0"/>
              </a:schemeClr>
            </a:fillRef>
            <a:effectRef idx="1">
              <a:schemeClr val="accent3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3" name="手繪多邊形 12"/>
            <p:cNvSpPr/>
            <p:nvPr/>
          </p:nvSpPr>
          <p:spPr>
            <a:xfrm>
              <a:off x="2908788" y="1021064"/>
              <a:ext cx="1743961" cy="845058"/>
            </a:xfrm>
            <a:custGeom>
              <a:avLst/>
              <a:gdLst>
                <a:gd name="connsiteX0" fmla="*/ 0 w 1743961"/>
                <a:gd name="connsiteY0" fmla="*/ 84506 h 845058"/>
                <a:gd name="connsiteX1" fmla="*/ 84506 w 1743961"/>
                <a:gd name="connsiteY1" fmla="*/ 0 h 845058"/>
                <a:gd name="connsiteX2" fmla="*/ 1659455 w 1743961"/>
                <a:gd name="connsiteY2" fmla="*/ 0 h 845058"/>
                <a:gd name="connsiteX3" fmla="*/ 1743961 w 1743961"/>
                <a:gd name="connsiteY3" fmla="*/ 84506 h 845058"/>
                <a:gd name="connsiteX4" fmla="*/ 1743961 w 1743961"/>
                <a:gd name="connsiteY4" fmla="*/ 760552 h 845058"/>
                <a:gd name="connsiteX5" fmla="*/ 1659455 w 1743961"/>
                <a:gd name="connsiteY5" fmla="*/ 845058 h 845058"/>
                <a:gd name="connsiteX6" fmla="*/ 84506 w 1743961"/>
                <a:gd name="connsiteY6" fmla="*/ 845058 h 845058"/>
                <a:gd name="connsiteX7" fmla="*/ 0 w 1743961"/>
                <a:gd name="connsiteY7" fmla="*/ 760552 h 845058"/>
                <a:gd name="connsiteX8" fmla="*/ 0 w 1743961"/>
                <a:gd name="connsiteY8" fmla="*/ 84506 h 8450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743961" h="845058">
                  <a:moveTo>
                    <a:pt x="0" y="84506"/>
                  </a:moveTo>
                  <a:cubicBezTo>
                    <a:pt x="0" y="37835"/>
                    <a:pt x="37835" y="0"/>
                    <a:pt x="84506" y="0"/>
                  </a:cubicBezTo>
                  <a:lnTo>
                    <a:pt x="1659455" y="0"/>
                  </a:lnTo>
                  <a:cubicBezTo>
                    <a:pt x="1706126" y="0"/>
                    <a:pt x="1743961" y="37835"/>
                    <a:pt x="1743961" y="84506"/>
                  </a:cubicBezTo>
                  <a:lnTo>
                    <a:pt x="1743961" y="760552"/>
                  </a:lnTo>
                  <a:cubicBezTo>
                    <a:pt x="1743961" y="807223"/>
                    <a:pt x="1706126" y="845058"/>
                    <a:pt x="1659455" y="845058"/>
                  </a:cubicBezTo>
                  <a:lnTo>
                    <a:pt x="84506" y="845058"/>
                  </a:lnTo>
                  <a:cubicBezTo>
                    <a:pt x="37835" y="845058"/>
                    <a:pt x="0" y="807223"/>
                    <a:pt x="0" y="760552"/>
                  </a:cubicBezTo>
                  <a:lnTo>
                    <a:pt x="0" y="84506"/>
                  </a:ln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3">
              <a:schemeClr val="accent3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1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62851" tIns="62851" rIns="62851" bIns="62851" numCol="1" spcCol="1270" anchor="ctr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zh-TW" altLang="en-US" sz="1600" kern="1200" dirty="0"/>
                <a:t>學習方法</a:t>
              </a:r>
            </a:p>
          </p:txBody>
        </p:sp>
        <p:sp>
          <p:nvSpPr>
            <p:cNvPr id="14" name="向左箭號 13"/>
            <p:cNvSpPr/>
            <p:nvPr/>
          </p:nvSpPr>
          <p:spPr>
            <a:xfrm rot="17280000">
              <a:off x="4781018" y="2087852"/>
              <a:ext cx="1343858" cy="469436"/>
            </a:xfrm>
            <a:prstGeom prst="leftArrow">
              <a:avLst>
                <a:gd name="adj1" fmla="val 60000"/>
                <a:gd name="adj2" fmla="val 50000"/>
              </a:avLst>
            </a:prstGeom>
            <a:solidFill>
              <a:srgbClr val="F4DF84"/>
            </a:solidFill>
          </p:spPr>
          <p:style>
            <a:lnRef idx="0">
              <a:schemeClr val="accent3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hemeClr val="accent3">
                <a:tint val="60000"/>
                <a:hueOff val="0"/>
                <a:satOff val="0"/>
                <a:lumOff val="0"/>
                <a:alphaOff val="0"/>
              </a:schemeClr>
            </a:fillRef>
            <a:effectRef idx="1">
              <a:schemeClr val="accent3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5" name="手繪多邊形 14"/>
            <p:cNvSpPr/>
            <p:nvPr/>
          </p:nvSpPr>
          <p:spPr>
            <a:xfrm>
              <a:off x="4866563" y="1021064"/>
              <a:ext cx="1743961" cy="845058"/>
            </a:xfrm>
            <a:custGeom>
              <a:avLst/>
              <a:gdLst>
                <a:gd name="connsiteX0" fmla="*/ 0 w 1743961"/>
                <a:gd name="connsiteY0" fmla="*/ 84506 h 845058"/>
                <a:gd name="connsiteX1" fmla="*/ 84506 w 1743961"/>
                <a:gd name="connsiteY1" fmla="*/ 0 h 845058"/>
                <a:gd name="connsiteX2" fmla="*/ 1659455 w 1743961"/>
                <a:gd name="connsiteY2" fmla="*/ 0 h 845058"/>
                <a:gd name="connsiteX3" fmla="*/ 1743961 w 1743961"/>
                <a:gd name="connsiteY3" fmla="*/ 84506 h 845058"/>
                <a:gd name="connsiteX4" fmla="*/ 1743961 w 1743961"/>
                <a:gd name="connsiteY4" fmla="*/ 760552 h 845058"/>
                <a:gd name="connsiteX5" fmla="*/ 1659455 w 1743961"/>
                <a:gd name="connsiteY5" fmla="*/ 845058 h 845058"/>
                <a:gd name="connsiteX6" fmla="*/ 84506 w 1743961"/>
                <a:gd name="connsiteY6" fmla="*/ 845058 h 845058"/>
                <a:gd name="connsiteX7" fmla="*/ 0 w 1743961"/>
                <a:gd name="connsiteY7" fmla="*/ 760552 h 845058"/>
                <a:gd name="connsiteX8" fmla="*/ 0 w 1743961"/>
                <a:gd name="connsiteY8" fmla="*/ 84506 h 8450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743961" h="845058">
                  <a:moveTo>
                    <a:pt x="0" y="84506"/>
                  </a:moveTo>
                  <a:cubicBezTo>
                    <a:pt x="0" y="37835"/>
                    <a:pt x="37835" y="0"/>
                    <a:pt x="84506" y="0"/>
                  </a:cubicBezTo>
                  <a:lnTo>
                    <a:pt x="1659455" y="0"/>
                  </a:lnTo>
                  <a:cubicBezTo>
                    <a:pt x="1706126" y="0"/>
                    <a:pt x="1743961" y="37835"/>
                    <a:pt x="1743961" y="84506"/>
                  </a:cubicBezTo>
                  <a:lnTo>
                    <a:pt x="1743961" y="760552"/>
                  </a:lnTo>
                  <a:cubicBezTo>
                    <a:pt x="1743961" y="807223"/>
                    <a:pt x="1706126" y="845058"/>
                    <a:pt x="1659455" y="845058"/>
                  </a:cubicBezTo>
                  <a:lnTo>
                    <a:pt x="84506" y="845058"/>
                  </a:lnTo>
                  <a:cubicBezTo>
                    <a:pt x="37835" y="845058"/>
                    <a:pt x="0" y="807223"/>
                    <a:pt x="0" y="760552"/>
                  </a:cubicBezTo>
                  <a:lnTo>
                    <a:pt x="0" y="84506"/>
                  </a:lnTo>
                  <a:close/>
                </a:path>
              </a:pathLst>
            </a:custGeom>
            <a:solidFill>
              <a:srgbClr val="F4DF84"/>
            </a:solidFill>
            <a:ln>
              <a:noFill/>
            </a:ln>
          </p:spPr>
          <p:style>
            <a:lnRef idx="3">
              <a:schemeClr val="accent3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1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62851" tIns="62851" rIns="62851" bIns="62851" numCol="1" spcCol="1270" anchor="ctr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zh-TW" altLang="en-US" sz="1600" kern="1200" dirty="0"/>
                <a:t>教學策略</a:t>
              </a:r>
            </a:p>
          </p:txBody>
        </p:sp>
        <p:sp>
          <p:nvSpPr>
            <p:cNvPr id="16" name="向左箭號 15"/>
            <p:cNvSpPr/>
            <p:nvPr/>
          </p:nvSpPr>
          <p:spPr>
            <a:xfrm rot="19440000">
              <a:off x="5902790" y="2902863"/>
              <a:ext cx="1343854" cy="469436"/>
            </a:xfrm>
            <a:prstGeom prst="leftArrow">
              <a:avLst>
                <a:gd name="adj1" fmla="val 60000"/>
                <a:gd name="adj2" fmla="val 50000"/>
              </a:avLst>
            </a:prstGeom>
            <a:solidFill>
              <a:schemeClr val="tx1">
                <a:lumMod val="75000"/>
              </a:schemeClr>
            </a:solidFill>
          </p:spPr>
          <p:style>
            <a:lnRef idx="0">
              <a:schemeClr val="accent3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hemeClr val="accent3">
                <a:tint val="60000"/>
                <a:hueOff val="0"/>
                <a:satOff val="0"/>
                <a:lumOff val="0"/>
                <a:alphaOff val="0"/>
              </a:schemeClr>
            </a:fillRef>
            <a:effectRef idx="1">
              <a:schemeClr val="accent3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7" name="手繪多邊形 16"/>
            <p:cNvSpPr/>
            <p:nvPr/>
          </p:nvSpPr>
          <p:spPr>
            <a:xfrm>
              <a:off x="6450437" y="2171816"/>
              <a:ext cx="1743961" cy="845058"/>
            </a:xfrm>
            <a:custGeom>
              <a:avLst/>
              <a:gdLst>
                <a:gd name="connsiteX0" fmla="*/ 0 w 1743961"/>
                <a:gd name="connsiteY0" fmla="*/ 84506 h 845058"/>
                <a:gd name="connsiteX1" fmla="*/ 84506 w 1743961"/>
                <a:gd name="connsiteY1" fmla="*/ 0 h 845058"/>
                <a:gd name="connsiteX2" fmla="*/ 1659455 w 1743961"/>
                <a:gd name="connsiteY2" fmla="*/ 0 h 845058"/>
                <a:gd name="connsiteX3" fmla="*/ 1743961 w 1743961"/>
                <a:gd name="connsiteY3" fmla="*/ 84506 h 845058"/>
                <a:gd name="connsiteX4" fmla="*/ 1743961 w 1743961"/>
                <a:gd name="connsiteY4" fmla="*/ 760552 h 845058"/>
                <a:gd name="connsiteX5" fmla="*/ 1659455 w 1743961"/>
                <a:gd name="connsiteY5" fmla="*/ 845058 h 845058"/>
                <a:gd name="connsiteX6" fmla="*/ 84506 w 1743961"/>
                <a:gd name="connsiteY6" fmla="*/ 845058 h 845058"/>
                <a:gd name="connsiteX7" fmla="*/ 0 w 1743961"/>
                <a:gd name="connsiteY7" fmla="*/ 760552 h 845058"/>
                <a:gd name="connsiteX8" fmla="*/ 0 w 1743961"/>
                <a:gd name="connsiteY8" fmla="*/ 84506 h 8450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743961" h="845058">
                  <a:moveTo>
                    <a:pt x="0" y="84506"/>
                  </a:moveTo>
                  <a:cubicBezTo>
                    <a:pt x="0" y="37835"/>
                    <a:pt x="37835" y="0"/>
                    <a:pt x="84506" y="0"/>
                  </a:cubicBezTo>
                  <a:lnTo>
                    <a:pt x="1659455" y="0"/>
                  </a:lnTo>
                  <a:cubicBezTo>
                    <a:pt x="1706126" y="0"/>
                    <a:pt x="1743961" y="37835"/>
                    <a:pt x="1743961" y="84506"/>
                  </a:cubicBezTo>
                  <a:lnTo>
                    <a:pt x="1743961" y="760552"/>
                  </a:lnTo>
                  <a:cubicBezTo>
                    <a:pt x="1743961" y="807223"/>
                    <a:pt x="1706126" y="845058"/>
                    <a:pt x="1659455" y="845058"/>
                  </a:cubicBezTo>
                  <a:lnTo>
                    <a:pt x="84506" y="845058"/>
                  </a:lnTo>
                  <a:cubicBezTo>
                    <a:pt x="37835" y="845058"/>
                    <a:pt x="0" y="807223"/>
                    <a:pt x="0" y="760552"/>
                  </a:cubicBezTo>
                  <a:lnTo>
                    <a:pt x="0" y="84506"/>
                  </a:lnTo>
                  <a:close/>
                </a:path>
              </a:pathLst>
            </a:custGeom>
            <a:solidFill>
              <a:schemeClr val="tx1">
                <a:lumMod val="75000"/>
              </a:schemeClr>
            </a:solidFill>
            <a:ln>
              <a:noFill/>
            </a:ln>
          </p:spPr>
          <p:style>
            <a:lnRef idx="3">
              <a:schemeClr val="accent3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1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62851" tIns="62851" rIns="62851" bIns="62851" numCol="1" spcCol="1270" anchor="ctr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zh-TW" altLang="en-US" sz="1600" kern="1200" dirty="0"/>
                <a:t>教學資源</a:t>
              </a:r>
            </a:p>
          </p:txBody>
        </p:sp>
        <p:sp>
          <p:nvSpPr>
            <p:cNvPr id="18" name="向左箭號 17"/>
            <p:cNvSpPr/>
            <p:nvPr/>
          </p:nvSpPr>
          <p:spPr>
            <a:xfrm>
              <a:off x="6331271" y="4221582"/>
              <a:ext cx="1343851" cy="469436"/>
            </a:xfrm>
            <a:prstGeom prst="leftArrow">
              <a:avLst>
                <a:gd name="adj1" fmla="val 60000"/>
                <a:gd name="adj2" fmla="val 50000"/>
              </a:avLst>
            </a:prstGeom>
            <a:solidFill>
              <a:schemeClr val="tx1">
                <a:lumMod val="75000"/>
              </a:schemeClr>
            </a:solidFill>
          </p:spPr>
          <p:style>
            <a:lnRef idx="0">
              <a:schemeClr val="accent3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hemeClr val="accent3">
                <a:tint val="60000"/>
                <a:hueOff val="0"/>
                <a:satOff val="0"/>
                <a:lumOff val="0"/>
                <a:alphaOff val="0"/>
              </a:schemeClr>
            </a:fillRef>
            <a:effectRef idx="1">
              <a:schemeClr val="accent3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9" name="手繪多邊形 18"/>
            <p:cNvSpPr/>
            <p:nvPr/>
          </p:nvSpPr>
          <p:spPr>
            <a:xfrm>
              <a:off x="7055423" y="4033771"/>
              <a:ext cx="1743961" cy="845058"/>
            </a:xfrm>
            <a:custGeom>
              <a:avLst/>
              <a:gdLst>
                <a:gd name="connsiteX0" fmla="*/ 0 w 1743961"/>
                <a:gd name="connsiteY0" fmla="*/ 84506 h 845058"/>
                <a:gd name="connsiteX1" fmla="*/ 84506 w 1743961"/>
                <a:gd name="connsiteY1" fmla="*/ 0 h 845058"/>
                <a:gd name="connsiteX2" fmla="*/ 1659455 w 1743961"/>
                <a:gd name="connsiteY2" fmla="*/ 0 h 845058"/>
                <a:gd name="connsiteX3" fmla="*/ 1743961 w 1743961"/>
                <a:gd name="connsiteY3" fmla="*/ 84506 h 845058"/>
                <a:gd name="connsiteX4" fmla="*/ 1743961 w 1743961"/>
                <a:gd name="connsiteY4" fmla="*/ 760552 h 845058"/>
                <a:gd name="connsiteX5" fmla="*/ 1659455 w 1743961"/>
                <a:gd name="connsiteY5" fmla="*/ 845058 h 845058"/>
                <a:gd name="connsiteX6" fmla="*/ 84506 w 1743961"/>
                <a:gd name="connsiteY6" fmla="*/ 845058 h 845058"/>
                <a:gd name="connsiteX7" fmla="*/ 0 w 1743961"/>
                <a:gd name="connsiteY7" fmla="*/ 760552 h 845058"/>
                <a:gd name="connsiteX8" fmla="*/ 0 w 1743961"/>
                <a:gd name="connsiteY8" fmla="*/ 84506 h 8450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743961" h="845058">
                  <a:moveTo>
                    <a:pt x="0" y="84506"/>
                  </a:moveTo>
                  <a:cubicBezTo>
                    <a:pt x="0" y="37835"/>
                    <a:pt x="37835" y="0"/>
                    <a:pt x="84506" y="0"/>
                  </a:cubicBezTo>
                  <a:lnTo>
                    <a:pt x="1659455" y="0"/>
                  </a:lnTo>
                  <a:cubicBezTo>
                    <a:pt x="1706126" y="0"/>
                    <a:pt x="1743961" y="37835"/>
                    <a:pt x="1743961" y="84506"/>
                  </a:cubicBezTo>
                  <a:lnTo>
                    <a:pt x="1743961" y="760552"/>
                  </a:lnTo>
                  <a:cubicBezTo>
                    <a:pt x="1743961" y="807223"/>
                    <a:pt x="1706126" y="845058"/>
                    <a:pt x="1659455" y="845058"/>
                  </a:cubicBezTo>
                  <a:lnTo>
                    <a:pt x="84506" y="845058"/>
                  </a:lnTo>
                  <a:cubicBezTo>
                    <a:pt x="37835" y="845058"/>
                    <a:pt x="0" y="807223"/>
                    <a:pt x="0" y="760552"/>
                  </a:cubicBezTo>
                  <a:lnTo>
                    <a:pt x="0" y="84506"/>
                  </a:lnTo>
                  <a:close/>
                </a:path>
              </a:pathLst>
            </a:custGeom>
            <a:solidFill>
              <a:schemeClr val="tx1">
                <a:lumMod val="85000"/>
              </a:schemeClr>
            </a:solidFill>
            <a:ln>
              <a:noFill/>
            </a:ln>
          </p:spPr>
          <p:style>
            <a:lnRef idx="3">
              <a:schemeClr val="accent3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1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62851" tIns="62851" rIns="62851" bIns="62851" numCol="1" spcCol="1270" anchor="ctr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zh-TW" altLang="en-US" sz="1600" kern="1200" dirty="0"/>
                <a:t>教學環境</a:t>
              </a:r>
              <a:endParaRPr lang="zh-TW" altLang="en-US" sz="2000" kern="1200" dirty="0"/>
            </a:p>
          </p:txBody>
        </p:sp>
      </p:grpSp>
      <p:sp>
        <p:nvSpPr>
          <p:cNvPr id="20" name="矩形 19"/>
          <p:cNvSpPr/>
          <p:nvPr/>
        </p:nvSpPr>
        <p:spPr>
          <a:xfrm>
            <a:off x="440046" y="2308796"/>
            <a:ext cx="183699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3200" b="1" dirty="0">
                <a:solidFill>
                  <a:schemeClr val="tx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內在條件</a:t>
            </a:r>
            <a:endParaRPr lang="zh-HK" altLang="en-US" sz="32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21" name="矩形 20"/>
          <p:cNvSpPr/>
          <p:nvPr/>
        </p:nvSpPr>
        <p:spPr>
          <a:xfrm>
            <a:off x="7013296" y="2291774"/>
            <a:ext cx="183699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3200" b="1" dirty="0">
                <a:solidFill>
                  <a:srgbClr val="FFC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外在條件</a:t>
            </a:r>
            <a:endParaRPr lang="zh-HK" altLang="en-US" sz="3200" dirty="0">
              <a:solidFill>
                <a:srgbClr val="FFC000"/>
              </a:solidFill>
            </a:endParaRPr>
          </a:p>
        </p:txBody>
      </p:sp>
      <p:sp>
        <p:nvSpPr>
          <p:cNvPr id="22" name="文字方塊 21"/>
          <p:cNvSpPr txBox="1"/>
          <p:nvPr/>
        </p:nvSpPr>
        <p:spPr>
          <a:xfrm>
            <a:off x="1922142" y="5615728"/>
            <a:ext cx="18004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/>
              <a:t>固執、社交困難</a:t>
            </a:r>
            <a:endParaRPr lang="zh-HK" altLang="en-US" dirty="0"/>
          </a:p>
        </p:txBody>
      </p:sp>
    </p:spTree>
    <p:extLst>
      <p:ext uri="{BB962C8B-B14F-4D97-AF65-F5344CB8AC3E}">
        <p14:creationId xmlns:p14="http://schemas.microsoft.com/office/powerpoint/2010/main" val="12935152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dirty="0">
                <a:latin typeface="Calibri" panose="020F0502020204030204" pitchFamily="34" charset="0"/>
                <a:cs typeface="Calibri" panose="020F0502020204030204" pitchFamily="34" charset="0"/>
              </a:rPr>
              <a:t>三．如何處理自閉症學生因對聲音敏感而不能專心上體育堂的問題</a:t>
            </a:r>
            <a:endParaRPr lang="zh-HK" alt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91865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dirty="0">
                <a:latin typeface="Calibri" panose="020F0502020204030204" pitchFamily="34" charset="0"/>
                <a:cs typeface="Calibri" panose="020F0502020204030204" pitchFamily="34" charset="0"/>
              </a:rPr>
              <a:t>三．如何處理自閉症學生因對聲音敏感而不能專心上體育堂的問題</a:t>
            </a:r>
            <a:endParaRPr lang="zh-HK" alt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pSp>
        <p:nvGrpSpPr>
          <p:cNvPr id="6" name="群組 5"/>
          <p:cNvGrpSpPr/>
          <p:nvPr/>
        </p:nvGrpSpPr>
        <p:grpSpPr>
          <a:xfrm>
            <a:off x="1590707" y="2559354"/>
            <a:ext cx="6065295" cy="3488515"/>
            <a:chOff x="719929" y="1021064"/>
            <a:chExt cx="8079455" cy="4646979"/>
          </a:xfrm>
        </p:grpSpPr>
        <p:sp>
          <p:nvSpPr>
            <p:cNvPr id="7" name="手繪多邊形 6"/>
            <p:cNvSpPr/>
            <p:nvPr/>
          </p:nvSpPr>
          <p:spPr>
            <a:xfrm>
              <a:off x="3547902" y="3244556"/>
              <a:ext cx="2423508" cy="2423487"/>
            </a:xfrm>
            <a:custGeom>
              <a:avLst/>
              <a:gdLst>
                <a:gd name="connsiteX0" fmla="*/ 0 w 2423508"/>
                <a:gd name="connsiteY0" fmla="*/ 1211744 h 2423487"/>
                <a:gd name="connsiteX1" fmla="*/ 1211754 w 2423508"/>
                <a:gd name="connsiteY1" fmla="*/ 0 h 2423487"/>
                <a:gd name="connsiteX2" fmla="*/ 2423508 w 2423508"/>
                <a:gd name="connsiteY2" fmla="*/ 1211744 h 2423487"/>
                <a:gd name="connsiteX3" fmla="*/ 1211754 w 2423508"/>
                <a:gd name="connsiteY3" fmla="*/ 2423488 h 2423487"/>
                <a:gd name="connsiteX4" fmla="*/ 0 w 2423508"/>
                <a:gd name="connsiteY4" fmla="*/ 1211744 h 24234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423508" h="2423487">
                  <a:moveTo>
                    <a:pt x="0" y="1211744"/>
                  </a:moveTo>
                  <a:cubicBezTo>
                    <a:pt x="0" y="542516"/>
                    <a:pt x="542521" y="0"/>
                    <a:pt x="1211754" y="0"/>
                  </a:cubicBezTo>
                  <a:cubicBezTo>
                    <a:pt x="1880987" y="0"/>
                    <a:pt x="2423508" y="542516"/>
                    <a:pt x="2423508" y="1211744"/>
                  </a:cubicBezTo>
                  <a:cubicBezTo>
                    <a:pt x="2423508" y="1880972"/>
                    <a:pt x="1880987" y="2423488"/>
                    <a:pt x="1211754" y="2423488"/>
                  </a:cubicBezTo>
                  <a:cubicBezTo>
                    <a:pt x="542521" y="2423488"/>
                    <a:pt x="0" y="1880972"/>
                    <a:pt x="0" y="1211744"/>
                  </a:cubicBezTo>
                  <a:close/>
                </a:path>
              </a:pathLst>
            </a:custGeom>
            <a:solidFill>
              <a:schemeClr val="accent3">
                <a:lumMod val="40000"/>
                <a:lumOff val="60000"/>
              </a:schemeClr>
            </a:solidFill>
            <a:ln>
              <a:noFill/>
            </a:ln>
          </p:spPr>
          <p:style>
            <a:lnRef idx="3">
              <a:schemeClr val="accent3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1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377775" tIns="377771" rIns="377775" bIns="377771" numCol="1" spcCol="1270" anchor="ctr" anchorCtr="0">
              <a:noAutofit/>
            </a:bodyPr>
            <a:lstStyle/>
            <a:p>
              <a:pPr lvl="0" algn="ctr" defTabSz="1600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zh-TW" altLang="en-US" sz="2400" kern="1200" dirty="0"/>
                <a:t>有效的學習</a:t>
              </a:r>
            </a:p>
          </p:txBody>
        </p:sp>
        <p:sp>
          <p:nvSpPr>
            <p:cNvPr id="8" name="向左箭號 7"/>
            <p:cNvSpPr/>
            <p:nvPr/>
          </p:nvSpPr>
          <p:spPr>
            <a:xfrm rot="10800000">
              <a:off x="1844190" y="4221582"/>
              <a:ext cx="1343851" cy="469436"/>
            </a:xfrm>
            <a:prstGeom prst="leftArrow">
              <a:avLst>
                <a:gd name="adj1" fmla="val 60000"/>
                <a:gd name="adj2" fmla="val 50000"/>
              </a:avLst>
            </a:prstGeom>
            <a:solidFill>
              <a:schemeClr val="accent2">
                <a:lumMod val="75000"/>
              </a:schemeClr>
            </a:solidFill>
          </p:spPr>
          <p:style>
            <a:lnRef idx="0">
              <a:schemeClr val="accent3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hemeClr val="accent3">
                <a:tint val="60000"/>
                <a:hueOff val="0"/>
                <a:satOff val="0"/>
                <a:lumOff val="0"/>
                <a:alphaOff val="0"/>
              </a:schemeClr>
            </a:fillRef>
            <a:effectRef idx="1">
              <a:schemeClr val="accent3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9" name="手繪多邊形 8"/>
            <p:cNvSpPr/>
            <p:nvPr/>
          </p:nvSpPr>
          <p:spPr>
            <a:xfrm>
              <a:off x="719929" y="4033771"/>
              <a:ext cx="1743961" cy="845058"/>
            </a:xfrm>
            <a:custGeom>
              <a:avLst/>
              <a:gdLst>
                <a:gd name="connsiteX0" fmla="*/ 0 w 1743961"/>
                <a:gd name="connsiteY0" fmla="*/ 84506 h 845058"/>
                <a:gd name="connsiteX1" fmla="*/ 84506 w 1743961"/>
                <a:gd name="connsiteY1" fmla="*/ 0 h 845058"/>
                <a:gd name="connsiteX2" fmla="*/ 1659455 w 1743961"/>
                <a:gd name="connsiteY2" fmla="*/ 0 h 845058"/>
                <a:gd name="connsiteX3" fmla="*/ 1743961 w 1743961"/>
                <a:gd name="connsiteY3" fmla="*/ 84506 h 845058"/>
                <a:gd name="connsiteX4" fmla="*/ 1743961 w 1743961"/>
                <a:gd name="connsiteY4" fmla="*/ 760552 h 845058"/>
                <a:gd name="connsiteX5" fmla="*/ 1659455 w 1743961"/>
                <a:gd name="connsiteY5" fmla="*/ 845058 h 845058"/>
                <a:gd name="connsiteX6" fmla="*/ 84506 w 1743961"/>
                <a:gd name="connsiteY6" fmla="*/ 845058 h 845058"/>
                <a:gd name="connsiteX7" fmla="*/ 0 w 1743961"/>
                <a:gd name="connsiteY7" fmla="*/ 760552 h 845058"/>
                <a:gd name="connsiteX8" fmla="*/ 0 w 1743961"/>
                <a:gd name="connsiteY8" fmla="*/ 84506 h 8450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743961" h="845058">
                  <a:moveTo>
                    <a:pt x="0" y="84506"/>
                  </a:moveTo>
                  <a:cubicBezTo>
                    <a:pt x="0" y="37835"/>
                    <a:pt x="37835" y="0"/>
                    <a:pt x="84506" y="0"/>
                  </a:cubicBezTo>
                  <a:lnTo>
                    <a:pt x="1659455" y="0"/>
                  </a:lnTo>
                  <a:cubicBezTo>
                    <a:pt x="1706126" y="0"/>
                    <a:pt x="1743961" y="37835"/>
                    <a:pt x="1743961" y="84506"/>
                  </a:cubicBezTo>
                  <a:lnTo>
                    <a:pt x="1743961" y="760552"/>
                  </a:lnTo>
                  <a:cubicBezTo>
                    <a:pt x="1743961" y="807223"/>
                    <a:pt x="1706126" y="845058"/>
                    <a:pt x="1659455" y="845058"/>
                  </a:cubicBezTo>
                  <a:lnTo>
                    <a:pt x="84506" y="845058"/>
                  </a:lnTo>
                  <a:cubicBezTo>
                    <a:pt x="37835" y="845058"/>
                    <a:pt x="0" y="807223"/>
                    <a:pt x="0" y="760552"/>
                  </a:cubicBezTo>
                  <a:lnTo>
                    <a:pt x="0" y="84506"/>
                  </a:ln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3">
              <a:schemeClr val="accent3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1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62851" tIns="62851" rIns="62851" bIns="62851" numCol="1" spcCol="1270" anchor="ctr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zh-TW" altLang="en-US" sz="1600" kern="1200" dirty="0"/>
                <a:t>特殊需要</a:t>
              </a:r>
            </a:p>
          </p:txBody>
        </p:sp>
        <p:sp>
          <p:nvSpPr>
            <p:cNvPr id="10" name="向左箭號 9"/>
            <p:cNvSpPr/>
            <p:nvPr/>
          </p:nvSpPr>
          <p:spPr>
            <a:xfrm rot="12960000">
              <a:off x="2272668" y="2902863"/>
              <a:ext cx="1343854" cy="469436"/>
            </a:xfrm>
            <a:prstGeom prst="leftArrow">
              <a:avLst>
                <a:gd name="adj1" fmla="val 60000"/>
                <a:gd name="adj2" fmla="val 50000"/>
              </a:avLst>
            </a:prstGeom>
            <a:solidFill>
              <a:schemeClr val="tx1">
                <a:lumMod val="75000"/>
              </a:schemeClr>
            </a:solidFill>
          </p:spPr>
          <p:style>
            <a:lnRef idx="0">
              <a:schemeClr val="accent3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hemeClr val="accent3">
                <a:tint val="60000"/>
                <a:hueOff val="0"/>
                <a:satOff val="0"/>
                <a:lumOff val="0"/>
                <a:alphaOff val="0"/>
              </a:schemeClr>
            </a:fillRef>
            <a:effectRef idx="1">
              <a:schemeClr val="accent3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1" name="手繪多邊形 10"/>
            <p:cNvSpPr/>
            <p:nvPr/>
          </p:nvSpPr>
          <p:spPr>
            <a:xfrm>
              <a:off x="1324914" y="2171816"/>
              <a:ext cx="1743961" cy="845058"/>
            </a:xfrm>
            <a:custGeom>
              <a:avLst/>
              <a:gdLst>
                <a:gd name="connsiteX0" fmla="*/ 0 w 1743961"/>
                <a:gd name="connsiteY0" fmla="*/ 84506 h 845058"/>
                <a:gd name="connsiteX1" fmla="*/ 84506 w 1743961"/>
                <a:gd name="connsiteY1" fmla="*/ 0 h 845058"/>
                <a:gd name="connsiteX2" fmla="*/ 1659455 w 1743961"/>
                <a:gd name="connsiteY2" fmla="*/ 0 h 845058"/>
                <a:gd name="connsiteX3" fmla="*/ 1743961 w 1743961"/>
                <a:gd name="connsiteY3" fmla="*/ 84506 h 845058"/>
                <a:gd name="connsiteX4" fmla="*/ 1743961 w 1743961"/>
                <a:gd name="connsiteY4" fmla="*/ 760552 h 845058"/>
                <a:gd name="connsiteX5" fmla="*/ 1659455 w 1743961"/>
                <a:gd name="connsiteY5" fmla="*/ 845058 h 845058"/>
                <a:gd name="connsiteX6" fmla="*/ 84506 w 1743961"/>
                <a:gd name="connsiteY6" fmla="*/ 845058 h 845058"/>
                <a:gd name="connsiteX7" fmla="*/ 0 w 1743961"/>
                <a:gd name="connsiteY7" fmla="*/ 760552 h 845058"/>
                <a:gd name="connsiteX8" fmla="*/ 0 w 1743961"/>
                <a:gd name="connsiteY8" fmla="*/ 84506 h 8450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743961" h="845058">
                  <a:moveTo>
                    <a:pt x="0" y="84506"/>
                  </a:moveTo>
                  <a:cubicBezTo>
                    <a:pt x="0" y="37835"/>
                    <a:pt x="37835" y="0"/>
                    <a:pt x="84506" y="0"/>
                  </a:cubicBezTo>
                  <a:lnTo>
                    <a:pt x="1659455" y="0"/>
                  </a:lnTo>
                  <a:cubicBezTo>
                    <a:pt x="1706126" y="0"/>
                    <a:pt x="1743961" y="37835"/>
                    <a:pt x="1743961" y="84506"/>
                  </a:cubicBezTo>
                  <a:lnTo>
                    <a:pt x="1743961" y="760552"/>
                  </a:lnTo>
                  <a:cubicBezTo>
                    <a:pt x="1743961" y="807223"/>
                    <a:pt x="1706126" y="845058"/>
                    <a:pt x="1659455" y="845058"/>
                  </a:cubicBezTo>
                  <a:lnTo>
                    <a:pt x="84506" y="845058"/>
                  </a:lnTo>
                  <a:cubicBezTo>
                    <a:pt x="37835" y="845058"/>
                    <a:pt x="0" y="807223"/>
                    <a:pt x="0" y="760552"/>
                  </a:cubicBezTo>
                  <a:lnTo>
                    <a:pt x="0" y="84506"/>
                  </a:lnTo>
                  <a:close/>
                </a:path>
              </a:pathLst>
            </a:custGeom>
            <a:solidFill>
              <a:schemeClr val="tx1">
                <a:lumMod val="75000"/>
              </a:schemeClr>
            </a:solidFill>
            <a:ln>
              <a:noFill/>
            </a:ln>
          </p:spPr>
          <p:style>
            <a:lnRef idx="3">
              <a:schemeClr val="accent3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1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62851" tIns="62851" rIns="62851" bIns="62851" numCol="1" spcCol="1270" anchor="ctr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zh-TW" altLang="en-US" sz="1600" kern="1200" dirty="0"/>
                <a:t>先備知識</a:t>
              </a:r>
            </a:p>
          </p:txBody>
        </p:sp>
        <p:sp>
          <p:nvSpPr>
            <p:cNvPr id="12" name="向左箭號 11"/>
            <p:cNvSpPr/>
            <p:nvPr/>
          </p:nvSpPr>
          <p:spPr>
            <a:xfrm rot="15120000">
              <a:off x="3394437" y="2087852"/>
              <a:ext cx="1343858" cy="469436"/>
            </a:xfrm>
            <a:prstGeom prst="leftArrow">
              <a:avLst>
                <a:gd name="adj1" fmla="val 60000"/>
                <a:gd name="adj2" fmla="val 50000"/>
              </a:avLst>
            </a:prstGeom>
            <a:solidFill>
              <a:schemeClr val="tx1">
                <a:lumMod val="75000"/>
              </a:schemeClr>
            </a:solidFill>
          </p:spPr>
          <p:style>
            <a:lnRef idx="0">
              <a:schemeClr val="accent3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hemeClr val="accent3">
                <a:tint val="60000"/>
                <a:hueOff val="0"/>
                <a:satOff val="0"/>
                <a:lumOff val="0"/>
                <a:alphaOff val="0"/>
              </a:schemeClr>
            </a:fillRef>
            <a:effectRef idx="1">
              <a:schemeClr val="accent3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3" name="手繪多邊形 12"/>
            <p:cNvSpPr/>
            <p:nvPr/>
          </p:nvSpPr>
          <p:spPr>
            <a:xfrm>
              <a:off x="2908788" y="1021064"/>
              <a:ext cx="1743961" cy="845058"/>
            </a:xfrm>
            <a:custGeom>
              <a:avLst/>
              <a:gdLst>
                <a:gd name="connsiteX0" fmla="*/ 0 w 1743961"/>
                <a:gd name="connsiteY0" fmla="*/ 84506 h 845058"/>
                <a:gd name="connsiteX1" fmla="*/ 84506 w 1743961"/>
                <a:gd name="connsiteY1" fmla="*/ 0 h 845058"/>
                <a:gd name="connsiteX2" fmla="*/ 1659455 w 1743961"/>
                <a:gd name="connsiteY2" fmla="*/ 0 h 845058"/>
                <a:gd name="connsiteX3" fmla="*/ 1743961 w 1743961"/>
                <a:gd name="connsiteY3" fmla="*/ 84506 h 845058"/>
                <a:gd name="connsiteX4" fmla="*/ 1743961 w 1743961"/>
                <a:gd name="connsiteY4" fmla="*/ 760552 h 845058"/>
                <a:gd name="connsiteX5" fmla="*/ 1659455 w 1743961"/>
                <a:gd name="connsiteY5" fmla="*/ 845058 h 845058"/>
                <a:gd name="connsiteX6" fmla="*/ 84506 w 1743961"/>
                <a:gd name="connsiteY6" fmla="*/ 845058 h 845058"/>
                <a:gd name="connsiteX7" fmla="*/ 0 w 1743961"/>
                <a:gd name="connsiteY7" fmla="*/ 760552 h 845058"/>
                <a:gd name="connsiteX8" fmla="*/ 0 w 1743961"/>
                <a:gd name="connsiteY8" fmla="*/ 84506 h 8450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743961" h="845058">
                  <a:moveTo>
                    <a:pt x="0" y="84506"/>
                  </a:moveTo>
                  <a:cubicBezTo>
                    <a:pt x="0" y="37835"/>
                    <a:pt x="37835" y="0"/>
                    <a:pt x="84506" y="0"/>
                  </a:cubicBezTo>
                  <a:lnTo>
                    <a:pt x="1659455" y="0"/>
                  </a:lnTo>
                  <a:cubicBezTo>
                    <a:pt x="1706126" y="0"/>
                    <a:pt x="1743961" y="37835"/>
                    <a:pt x="1743961" y="84506"/>
                  </a:cubicBezTo>
                  <a:lnTo>
                    <a:pt x="1743961" y="760552"/>
                  </a:lnTo>
                  <a:cubicBezTo>
                    <a:pt x="1743961" y="807223"/>
                    <a:pt x="1706126" y="845058"/>
                    <a:pt x="1659455" y="845058"/>
                  </a:cubicBezTo>
                  <a:lnTo>
                    <a:pt x="84506" y="845058"/>
                  </a:lnTo>
                  <a:cubicBezTo>
                    <a:pt x="37835" y="845058"/>
                    <a:pt x="0" y="807223"/>
                    <a:pt x="0" y="760552"/>
                  </a:cubicBezTo>
                  <a:lnTo>
                    <a:pt x="0" y="84506"/>
                  </a:lnTo>
                  <a:close/>
                </a:path>
              </a:pathLst>
            </a:custGeom>
            <a:solidFill>
              <a:schemeClr val="tx1">
                <a:lumMod val="75000"/>
              </a:schemeClr>
            </a:solidFill>
            <a:ln>
              <a:noFill/>
            </a:ln>
          </p:spPr>
          <p:style>
            <a:lnRef idx="3">
              <a:schemeClr val="accent3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1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62851" tIns="62851" rIns="62851" bIns="62851" numCol="1" spcCol="1270" anchor="ctr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zh-TW" altLang="en-US" sz="1600" kern="1200" dirty="0"/>
                <a:t>學習方法</a:t>
              </a:r>
            </a:p>
          </p:txBody>
        </p:sp>
        <p:sp>
          <p:nvSpPr>
            <p:cNvPr id="14" name="向左箭號 13"/>
            <p:cNvSpPr/>
            <p:nvPr/>
          </p:nvSpPr>
          <p:spPr>
            <a:xfrm rot="17280000">
              <a:off x="4781018" y="2087852"/>
              <a:ext cx="1343858" cy="469436"/>
            </a:xfrm>
            <a:prstGeom prst="leftArrow">
              <a:avLst>
                <a:gd name="adj1" fmla="val 60000"/>
                <a:gd name="adj2" fmla="val 50000"/>
              </a:avLst>
            </a:prstGeom>
            <a:solidFill>
              <a:srgbClr val="F4DF84"/>
            </a:solidFill>
          </p:spPr>
          <p:style>
            <a:lnRef idx="0">
              <a:schemeClr val="accent3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hemeClr val="accent3">
                <a:tint val="60000"/>
                <a:hueOff val="0"/>
                <a:satOff val="0"/>
                <a:lumOff val="0"/>
                <a:alphaOff val="0"/>
              </a:schemeClr>
            </a:fillRef>
            <a:effectRef idx="1">
              <a:schemeClr val="accent3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5" name="手繪多邊形 14"/>
            <p:cNvSpPr/>
            <p:nvPr/>
          </p:nvSpPr>
          <p:spPr>
            <a:xfrm>
              <a:off x="4866563" y="1021064"/>
              <a:ext cx="1743961" cy="845058"/>
            </a:xfrm>
            <a:custGeom>
              <a:avLst/>
              <a:gdLst>
                <a:gd name="connsiteX0" fmla="*/ 0 w 1743961"/>
                <a:gd name="connsiteY0" fmla="*/ 84506 h 845058"/>
                <a:gd name="connsiteX1" fmla="*/ 84506 w 1743961"/>
                <a:gd name="connsiteY1" fmla="*/ 0 h 845058"/>
                <a:gd name="connsiteX2" fmla="*/ 1659455 w 1743961"/>
                <a:gd name="connsiteY2" fmla="*/ 0 h 845058"/>
                <a:gd name="connsiteX3" fmla="*/ 1743961 w 1743961"/>
                <a:gd name="connsiteY3" fmla="*/ 84506 h 845058"/>
                <a:gd name="connsiteX4" fmla="*/ 1743961 w 1743961"/>
                <a:gd name="connsiteY4" fmla="*/ 760552 h 845058"/>
                <a:gd name="connsiteX5" fmla="*/ 1659455 w 1743961"/>
                <a:gd name="connsiteY5" fmla="*/ 845058 h 845058"/>
                <a:gd name="connsiteX6" fmla="*/ 84506 w 1743961"/>
                <a:gd name="connsiteY6" fmla="*/ 845058 h 845058"/>
                <a:gd name="connsiteX7" fmla="*/ 0 w 1743961"/>
                <a:gd name="connsiteY7" fmla="*/ 760552 h 845058"/>
                <a:gd name="connsiteX8" fmla="*/ 0 w 1743961"/>
                <a:gd name="connsiteY8" fmla="*/ 84506 h 8450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743961" h="845058">
                  <a:moveTo>
                    <a:pt x="0" y="84506"/>
                  </a:moveTo>
                  <a:cubicBezTo>
                    <a:pt x="0" y="37835"/>
                    <a:pt x="37835" y="0"/>
                    <a:pt x="84506" y="0"/>
                  </a:cubicBezTo>
                  <a:lnTo>
                    <a:pt x="1659455" y="0"/>
                  </a:lnTo>
                  <a:cubicBezTo>
                    <a:pt x="1706126" y="0"/>
                    <a:pt x="1743961" y="37835"/>
                    <a:pt x="1743961" y="84506"/>
                  </a:cubicBezTo>
                  <a:lnTo>
                    <a:pt x="1743961" y="760552"/>
                  </a:lnTo>
                  <a:cubicBezTo>
                    <a:pt x="1743961" y="807223"/>
                    <a:pt x="1706126" y="845058"/>
                    <a:pt x="1659455" y="845058"/>
                  </a:cubicBezTo>
                  <a:lnTo>
                    <a:pt x="84506" y="845058"/>
                  </a:lnTo>
                  <a:cubicBezTo>
                    <a:pt x="37835" y="845058"/>
                    <a:pt x="0" y="807223"/>
                    <a:pt x="0" y="760552"/>
                  </a:cubicBezTo>
                  <a:lnTo>
                    <a:pt x="0" y="84506"/>
                  </a:lnTo>
                  <a:close/>
                </a:path>
              </a:pathLst>
            </a:custGeom>
            <a:solidFill>
              <a:srgbClr val="F4DF84"/>
            </a:solidFill>
            <a:ln>
              <a:noFill/>
            </a:ln>
          </p:spPr>
          <p:style>
            <a:lnRef idx="3">
              <a:schemeClr val="accent3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1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62851" tIns="62851" rIns="62851" bIns="62851" numCol="1" spcCol="1270" anchor="ctr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zh-TW" altLang="en-US" sz="1600" kern="1200" dirty="0"/>
                <a:t>教學策略</a:t>
              </a:r>
            </a:p>
          </p:txBody>
        </p:sp>
        <p:sp>
          <p:nvSpPr>
            <p:cNvPr id="16" name="向左箭號 15"/>
            <p:cNvSpPr/>
            <p:nvPr/>
          </p:nvSpPr>
          <p:spPr>
            <a:xfrm rot="19440000">
              <a:off x="5902790" y="2902863"/>
              <a:ext cx="1343854" cy="469436"/>
            </a:xfrm>
            <a:prstGeom prst="leftArrow">
              <a:avLst>
                <a:gd name="adj1" fmla="val 60000"/>
                <a:gd name="adj2" fmla="val 50000"/>
              </a:avLst>
            </a:prstGeom>
            <a:solidFill>
              <a:schemeClr val="tx1">
                <a:lumMod val="75000"/>
              </a:schemeClr>
            </a:solidFill>
          </p:spPr>
          <p:style>
            <a:lnRef idx="0">
              <a:schemeClr val="accent3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hemeClr val="accent3">
                <a:tint val="60000"/>
                <a:hueOff val="0"/>
                <a:satOff val="0"/>
                <a:lumOff val="0"/>
                <a:alphaOff val="0"/>
              </a:schemeClr>
            </a:fillRef>
            <a:effectRef idx="1">
              <a:schemeClr val="accent3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7" name="手繪多邊形 16"/>
            <p:cNvSpPr/>
            <p:nvPr/>
          </p:nvSpPr>
          <p:spPr>
            <a:xfrm>
              <a:off x="6450437" y="2171816"/>
              <a:ext cx="1743961" cy="845058"/>
            </a:xfrm>
            <a:custGeom>
              <a:avLst/>
              <a:gdLst>
                <a:gd name="connsiteX0" fmla="*/ 0 w 1743961"/>
                <a:gd name="connsiteY0" fmla="*/ 84506 h 845058"/>
                <a:gd name="connsiteX1" fmla="*/ 84506 w 1743961"/>
                <a:gd name="connsiteY1" fmla="*/ 0 h 845058"/>
                <a:gd name="connsiteX2" fmla="*/ 1659455 w 1743961"/>
                <a:gd name="connsiteY2" fmla="*/ 0 h 845058"/>
                <a:gd name="connsiteX3" fmla="*/ 1743961 w 1743961"/>
                <a:gd name="connsiteY3" fmla="*/ 84506 h 845058"/>
                <a:gd name="connsiteX4" fmla="*/ 1743961 w 1743961"/>
                <a:gd name="connsiteY4" fmla="*/ 760552 h 845058"/>
                <a:gd name="connsiteX5" fmla="*/ 1659455 w 1743961"/>
                <a:gd name="connsiteY5" fmla="*/ 845058 h 845058"/>
                <a:gd name="connsiteX6" fmla="*/ 84506 w 1743961"/>
                <a:gd name="connsiteY6" fmla="*/ 845058 h 845058"/>
                <a:gd name="connsiteX7" fmla="*/ 0 w 1743961"/>
                <a:gd name="connsiteY7" fmla="*/ 760552 h 845058"/>
                <a:gd name="connsiteX8" fmla="*/ 0 w 1743961"/>
                <a:gd name="connsiteY8" fmla="*/ 84506 h 8450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743961" h="845058">
                  <a:moveTo>
                    <a:pt x="0" y="84506"/>
                  </a:moveTo>
                  <a:cubicBezTo>
                    <a:pt x="0" y="37835"/>
                    <a:pt x="37835" y="0"/>
                    <a:pt x="84506" y="0"/>
                  </a:cubicBezTo>
                  <a:lnTo>
                    <a:pt x="1659455" y="0"/>
                  </a:lnTo>
                  <a:cubicBezTo>
                    <a:pt x="1706126" y="0"/>
                    <a:pt x="1743961" y="37835"/>
                    <a:pt x="1743961" y="84506"/>
                  </a:cubicBezTo>
                  <a:lnTo>
                    <a:pt x="1743961" y="760552"/>
                  </a:lnTo>
                  <a:cubicBezTo>
                    <a:pt x="1743961" y="807223"/>
                    <a:pt x="1706126" y="845058"/>
                    <a:pt x="1659455" y="845058"/>
                  </a:cubicBezTo>
                  <a:lnTo>
                    <a:pt x="84506" y="845058"/>
                  </a:lnTo>
                  <a:cubicBezTo>
                    <a:pt x="37835" y="845058"/>
                    <a:pt x="0" y="807223"/>
                    <a:pt x="0" y="760552"/>
                  </a:cubicBezTo>
                  <a:lnTo>
                    <a:pt x="0" y="84506"/>
                  </a:lnTo>
                  <a:close/>
                </a:path>
              </a:pathLst>
            </a:custGeom>
            <a:solidFill>
              <a:schemeClr val="tx1">
                <a:lumMod val="75000"/>
              </a:schemeClr>
            </a:solidFill>
            <a:ln>
              <a:noFill/>
            </a:ln>
          </p:spPr>
          <p:style>
            <a:lnRef idx="3">
              <a:schemeClr val="accent3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1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62851" tIns="62851" rIns="62851" bIns="62851" numCol="1" spcCol="1270" anchor="ctr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zh-TW" altLang="en-US" sz="1600" kern="1200" dirty="0"/>
                <a:t>教學資源</a:t>
              </a:r>
            </a:p>
          </p:txBody>
        </p:sp>
        <p:sp>
          <p:nvSpPr>
            <p:cNvPr id="18" name="向左箭號 17"/>
            <p:cNvSpPr/>
            <p:nvPr/>
          </p:nvSpPr>
          <p:spPr>
            <a:xfrm>
              <a:off x="6331271" y="4221582"/>
              <a:ext cx="1343851" cy="469436"/>
            </a:xfrm>
            <a:prstGeom prst="leftArrow">
              <a:avLst>
                <a:gd name="adj1" fmla="val 60000"/>
                <a:gd name="adj2" fmla="val 50000"/>
              </a:avLst>
            </a:prstGeom>
            <a:solidFill>
              <a:srgbClr val="F4DF84"/>
            </a:solidFill>
          </p:spPr>
          <p:style>
            <a:lnRef idx="0">
              <a:schemeClr val="accent3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hemeClr val="accent3">
                <a:tint val="60000"/>
                <a:hueOff val="0"/>
                <a:satOff val="0"/>
                <a:lumOff val="0"/>
                <a:alphaOff val="0"/>
              </a:schemeClr>
            </a:fillRef>
            <a:effectRef idx="1">
              <a:schemeClr val="accent3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9" name="手繪多邊形 18"/>
            <p:cNvSpPr/>
            <p:nvPr/>
          </p:nvSpPr>
          <p:spPr>
            <a:xfrm>
              <a:off x="7055423" y="4033771"/>
              <a:ext cx="1743961" cy="845058"/>
            </a:xfrm>
            <a:custGeom>
              <a:avLst/>
              <a:gdLst>
                <a:gd name="connsiteX0" fmla="*/ 0 w 1743961"/>
                <a:gd name="connsiteY0" fmla="*/ 84506 h 845058"/>
                <a:gd name="connsiteX1" fmla="*/ 84506 w 1743961"/>
                <a:gd name="connsiteY1" fmla="*/ 0 h 845058"/>
                <a:gd name="connsiteX2" fmla="*/ 1659455 w 1743961"/>
                <a:gd name="connsiteY2" fmla="*/ 0 h 845058"/>
                <a:gd name="connsiteX3" fmla="*/ 1743961 w 1743961"/>
                <a:gd name="connsiteY3" fmla="*/ 84506 h 845058"/>
                <a:gd name="connsiteX4" fmla="*/ 1743961 w 1743961"/>
                <a:gd name="connsiteY4" fmla="*/ 760552 h 845058"/>
                <a:gd name="connsiteX5" fmla="*/ 1659455 w 1743961"/>
                <a:gd name="connsiteY5" fmla="*/ 845058 h 845058"/>
                <a:gd name="connsiteX6" fmla="*/ 84506 w 1743961"/>
                <a:gd name="connsiteY6" fmla="*/ 845058 h 845058"/>
                <a:gd name="connsiteX7" fmla="*/ 0 w 1743961"/>
                <a:gd name="connsiteY7" fmla="*/ 760552 h 845058"/>
                <a:gd name="connsiteX8" fmla="*/ 0 w 1743961"/>
                <a:gd name="connsiteY8" fmla="*/ 84506 h 8450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743961" h="845058">
                  <a:moveTo>
                    <a:pt x="0" y="84506"/>
                  </a:moveTo>
                  <a:cubicBezTo>
                    <a:pt x="0" y="37835"/>
                    <a:pt x="37835" y="0"/>
                    <a:pt x="84506" y="0"/>
                  </a:cubicBezTo>
                  <a:lnTo>
                    <a:pt x="1659455" y="0"/>
                  </a:lnTo>
                  <a:cubicBezTo>
                    <a:pt x="1706126" y="0"/>
                    <a:pt x="1743961" y="37835"/>
                    <a:pt x="1743961" y="84506"/>
                  </a:cubicBezTo>
                  <a:lnTo>
                    <a:pt x="1743961" y="760552"/>
                  </a:lnTo>
                  <a:cubicBezTo>
                    <a:pt x="1743961" y="807223"/>
                    <a:pt x="1706126" y="845058"/>
                    <a:pt x="1659455" y="845058"/>
                  </a:cubicBezTo>
                  <a:lnTo>
                    <a:pt x="84506" y="845058"/>
                  </a:lnTo>
                  <a:cubicBezTo>
                    <a:pt x="37835" y="845058"/>
                    <a:pt x="0" y="807223"/>
                    <a:pt x="0" y="760552"/>
                  </a:cubicBezTo>
                  <a:lnTo>
                    <a:pt x="0" y="84506"/>
                  </a:lnTo>
                  <a:close/>
                </a:path>
              </a:pathLst>
            </a:custGeom>
            <a:solidFill>
              <a:srgbClr val="F4DF84"/>
            </a:solidFill>
            <a:ln>
              <a:noFill/>
            </a:ln>
          </p:spPr>
          <p:style>
            <a:lnRef idx="3">
              <a:schemeClr val="accent3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1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62851" tIns="62851" rIns="62851" bIns="62851" numCol="1" spcCol="1270" anchor="ctr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zh-TW" altLang="en-US" sz="1600" kern="1200" dirty="0"/>
                <a:t>教學環境</a:t>
              </a:r>
              <a:endParaRPr lang="zh-TW" altLang="en-US" sz="2000" kern="1200" dirty="0"/>
            </a:p>
          </p:txBody>
        </p:sp>
      </p:grpSp>
      <p:sp>
        <p:nvSpPr>
          <p:cNvPr id="20" name="矩形 19"/>
          <p:cNvSpPr/>
          <p:nvPr/>
        </p:nvSpPr>
        <p:spPr>
          <a:xfrm>
            <a:off x="440046" y="2308796"/>
            <a:ext cx="183699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3200" b="1" dirty="0">
                <a:solidFill>
                  <a:schemeClr val="tx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內在條件</a:t>
            </a:r>
            <a:endParaRPr lang="zh-HK" altLang="en-US" sz="32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21" name="矩形 20"/>
          <p:cNvSpPr/>
          <p:nvPr/>
        </p:nvSpPr>
        <p:spPr>
          <a:xfrm>
            <a:off x="7013296" y="2291774"/>
            <a:ext cx="183699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3200" b="1" dirty="0">
                <a:solidFill>
                  <a:srgbClr val="FFC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外在條件</a:t>
            </a:r>
            <a:endParaRPr lang="zh-HK" altLang="en-US" sz="3200" dirty="0">
              <a:solidFill>
                <a:srgbClr val="FFC000"/>
              </a:solidFill>
            </a:endParaRPr>
          </a:p>
        </p:txBody>
      </p:sp>
      <p:sp>
        <p:nvSpPr>
          <p:cNvPr id="22" name="文字方塊 21"/>
          <p:cNvSpPr txBox="1"/>
          <p:nvPr/>
        </p:nvSpPr>
        <p:spPr>
          <a:xfrm>
            <a:off x="1922142" y="5615728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/>
              <a:t>聲音敏感</a:t>
            </a:r>
            <a:endParaRPr lang="zh-HK" altLang="en-US" dirty="0"/>
          </a:p>
        </p:txBody>
      </p:sp>
    </p:spTree>
    <p:extLst>
      <p:ext uri="{BB962C8B-B14F-4D97-AF65-F5344CB8AC3E}">
        <p14:creationId xmlns:p14="http://schemas.microsoft.com/office/powerpoint/2010/main" val="19714408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dirty="0">
                <a:latin typeface="Calibri" panose="020F0502020204030204" pitchFamily="34" charset="0"/>
                <a:cs typeface="Calibri" panose="020F0502020204030204" pitchFamily="34" charset="0"/>
              </a:rPr>
              <a:t>四．如何處理自閉症學生因運動技能較差而抗拒體育課的問題</a:t>
            </a:r>
            <a:endParaRPr lang="zh-HK" alt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20128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zh-TW" altLang="en-US" b="1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診斷 </a:t>
            </a:r>
            <a:r>
              <a:rPr lang="en-US" altLang="zh-TW" b="1" dirty="0">
                <a:solidFill>
                  <a:schemeClr val="accent6">
                    <a:lumMod val="20000"/>
                    <a:lumOff val="80000"/>
                  </a:schemeClr>
                </a:solidFill>
                <a:sym typeface="Wingdings" panose="05000000000000000000" pitchFamily="2" charset="2"/>
              </a:rPr>
              <a:t> </a:t>
            </a:r>
            <a:r>
              <a:rPr lang="zh-TW" altLang="en-US" b="1" dirty="0">
                <a:solidFill>
                  <a:schemeClr val="accent6">
                    <a:lumMod val="20000"/>
                    <a:lumOff val="80000"/>
                  </a:schemeClr>
                </a:solidFill>
                <a:sym typeface="Wingdings" panose="05000000000000000000" pitchFamily="2" charset="2"/>
              </a:rPr>
              <a:t>實踐 </a:t>
            </a:r>
            <a:r>
              <a:rPr lang="en-US" altLang="zh-TW" b="1" dirty="0">
                <a:solidFill>
                  <a:schemeClr val="accent6">
                    <a:lumMod val="20000"/>
                    <a:lumOff val="80000"/>
                  </a:schemeClr>
                </a:solidFill>
                <a:sym typeface="Wingdings" panose="05000000000000000000" pitchFamily="2" charset="2"/>
              </a:rPr>
              <a:t> </a:t>
            </a:r>
            <a:r>
              <a:rPr lang="zh-TW" altLang="en-US" b="1" dirty="0">
                <a:solidFill>
                  <a:schemeClr val="accent6">
                    <a:lumMod val="20000"/>
                    <a:lumOff val="80000"/>
                  </a:schemeClr>
                </a:solidFill>
                <a:sym typeface="Wingdings" panose="05000000000000000000" pitchFamily="2" charset="2"/>
              </a:rPr>
              <a:t>檢討</a:t>
            </a:r>
            <a:endParaRPr lang="zh-HK" altLang="en-US" dirty="0"/>
          </a:p>
        </p:txBody>
      </p:sp>
      <p:sp>
        <p:nvSpPr>
          <p:cNvPr id="4" name="副標題 3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altLang="zh-TW" sz="3600" dirty="0">
                <a:solidFill>
                  <a:schemeClr val="accent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</a:t>
            </a:r>
            <a:r>
              <a:rPr lang="en-US" altLang="zh-TW" sz="2800" dirty="0">
                <a:latin typeface="Calibri" panose="020F0502020204030204" pitchFamily="34" charset="0"/>
                <a:cs typeface="Calibri" panose="020F0502020204030204" pitchFamily="34" charset="0"/>
              </a:rPr>
              <a:t>iagnose            </a:t>
            </a:r>
            <a:r>
              <a:rPr lang="en-US" altLang="zh-TW" sz="3600" dirty="0">
                <a:solidFill>
                  <a:schemeClr val="accent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altLang="zh-TW" sz="2800" dirty="0">
                <a:latin typeface="Calibri" panose="020F0502020204030204" pitchFamily="34" charset="0"/>
                <a:cs typeface="Calibri" panose="020F0502020204030204" pitchFamily="34" charset="0"/>
              </a:rPr>
              <a:t>mplement          </a:t>
            </a:r>
            <a:r>
              <a:rPr lang="en-US" altLang="zh-TW" sz="3600" dirty="0">
                <a:solidFill>
                  <a:schemeClr val="accent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</a:t>
            </a:r>
            <a:r>
              <a:rPr lang="en-US" altLang="zh-TW" sz="2800" dirty="0">
                <a:latin typeface="Calibri" panose="020F0502020204030204" pitchFamily="34" charset="0"/>
                <a:cs typeface="Calibri" panose="020F0502020204030204" pitchFamily="34" charset="0"/>
              </a:rPr>
              <a:t>valuate   </a:t>
            </a:r>
            <a:endParaRPr lang="zh-HK" altLang="en-US" sz="2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43586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共融有法</a:t>
            </a:r>
            <a:endParaRPr lang="zh-HK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85346" y="1732450"/>
            <a:ext cx="8217114" cy="4771867"/>
          </a:xfrm>
        </p:spPr>
        <p:txBody>
          <a:bodyPr>
            <a:normAutofit/>
          </a:bodyPr>
          <a:lstStyle/>
          <a:p>
            <a:r>
              <a:rPr lang="en-US" altLang="zh-TW" sz="2400" dirty="0">
                <a:latin typeface="Calibri" panose="020F0502020204030204" pitchFamily="34" charset="0"/>
                <a:cs typeface="Calibri" panose="020F0502020204030204" pitchFamily="34" charset="0"/>
                <a:hlinkClick r:id="rId2"/>
              </a:rPr>
              <a:t>www.hkedcity.net/sen</a:t>
            </a:r>
            <a:r>
              <a:rPr lang="en-US" altLang="zh-TW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r>
              <a:rPr lang="zh-TW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透過不同問題及情景，介紹照顧</a:t>
            </a:r>
            <a:r>
              <a:rPr lang="en-US" altLang="zh-TW" sz="2400" dirty="0">
                <a:latin typeface="Calibri" panose="020F0502020204030204" pitchFamily="34" charset="0"/>
                <a:cs typeface="Calibri" panose="020F0502020204030204" pitchFamily="34" charset="0"/>
              </a:rPr>
              <a:t>SEN </a:t>
            </a:r>
            <a:r>
              <a:rPr lang="zh-TW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學生的策略及原則</a:t>
            </a:r>
            <a:endParaRPr lang="en-US" altLang="zh-TW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zh-TW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包括不同科目、時段（課前、課中、課後）、</a:t>
            </a:r>
            <a:r>
              <a:rPr lang="en-US" altLang="zh-TW" sz="2400" dirty="0">
                <a:latin typeface="Calibri" panose="020F0502020204030204" pitchFamily="34" charset="0"/>
                <a:cs typeface="Calibri" panose="020F0502020204030204" pitchFamily="34" charset="0"/>
              </a:rPr>
              <a:t>SEN </a:t>
            </a:r>
            <a:r>
              <a:rPr lang="zh-TW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類別</a:t>
            </a:r>
            <a:endParaRPr lang="en-US" altLang="zh-TW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zh-TW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主題包括教學策略、情緒行為問題、社交溝通、調適及輔助措施、多元發展</a:t>
            </a:r>
            <a:endParaRPr lang="en-US" altLang="zh-TW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altLang="zh-TW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zh-TW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目標：</a:t>
            </a:r>
            <a:r>
              <a:rPr lang="en-US" altLang="zh-TW" sz="2400" dirty="0">
                <a:latin typeface="Calibri" panose="020F0502020204030204" pitchFamily="34" charset="0"/>
                <a:cs typeface="Calibri" panose="020F0502020204030204" pitchFamily="34" charset="0"/>
              </a:rPr>
              <a:t>100 tips</a:t>
            </a:r>
          </a:p>
          <a:p>
            <a:r>
              <a:rPr lang="zh-TW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需要您的參與</a:t>
            </a:r>
            <a:r>
              <a:rPr lang="en-US" altLang="zh-TW" sz="2400" dirty="0">
                <a:latin typeface="Calibri" panose="020F0502020204030204" pitchFamily="34" charset="0"/>
                <a:cs typeface="Calibri" panose="020F0502020204030204" pitchFamily="34" charset="0"/>
              </a:rPr>
              <a:t>!!!!</a:t>
            </a:r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altLang="zh-TW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altLang="zh-TW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04792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參考書目</a:t>
            </a:r>
            <a:endParaRPr 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Gagne, R. (1985). </a:t>
            </a:r>
            <a:r>
              <a:rPr lang="en-US" i="1" dirty="0"/>
              <a:t>The Conditions of Learning</a:t>
            </a:r>
            <a:r>
              <a:rPr lang="en-US" dirty="0"/>
              <a:t> (4th ed.). New York: Holt, Rinehart &amp; Winston.</a:t>
            </a:r>
          </a:p>
          <a:p>
            <a:pPr marL="0" indent="0">
              <a:buNone/>
            </a:pPr>
            <a:r>
              <a:rPr lang="en-US" dirty="0"/>
              <a:t> </a:t>
            </a:r>
          </a:p>
          <a:p>
            <a:r>
              <a:rPr lang="en-US" dirty="0"/>
              <a:t>Gagne, R., Briggs, L. &amp; Wager, W. (1992). </a:t>
            </a:r>
            <a:r>
              <a:rPr lang="en-US" i="1" dirty="0"/>
              <a:t>Principles of Instructional Design</a:t>
            </a:r>
            <a:r>
              <a:rPr lang="en-US" dirty="0"/>
              <a:t> (4th Ed.). Fort Worth, TX: HBJ College Publishers.</a:t>
            </a:r>
          </a:p>
          <a:p>
            <a:pPr marL="0" indent="0">
              <a:buNone/>
            </a:pPr>
            <a:r>
              <a:rPr lang="en-US" dirty="0"/>
              <a:t> </a:t>
            </a:r>
          </a:p>
          <a:p>
            <a:r>
              <a:rPr lang="en-US" dirty="0"/>
              <a:t>Gagne, R. &amp; Driscoll, M. (1988). </a:t>
            </a:r>
            <a:r>
              <a:rPr lang="en-US" i="1" dirty="0"/>
              <a:t>Essentials of Learning for Instruction</a:t>
            </a:r>
            <a:r>
              <a:rPr lang="en-US" dirty="0"/>
              <a:t> (2nd Ed.). Englewood Cliffs, NJ: Prentice-Hall. </a:t>
            </a:r>
          </a:p>
          <a:p>
            <a:pPr marL="0" indent="0">
              <a:buNone/>
            </a:pPr>
            <a:r>
              <a:rPr lang="en-US" dirty="0"/>
              <a:t> </a:t>
            </a:r>
          </a:p>
          <a:p>
            <a:r>
              <a:rPr lang="en-US" dirty="0"/>
              <a:t>Gagne, R.M., &amp; </a:t>
            </a:r>
            <a:r>
              <a:rPr lang="en-US" dirty="0" err="1"/>
              <a:t>Medsker</a:t>
            </a:r>
            <a:r>
              <a:rPr lang="en-US" dirty="0"/>
              <a:t>, K.L. (1996). </a:t>
            </a:r>
            <a:r>
              <a:rPr lang="en-US" i="1" dirty="0"/>
              <a:t>The conditions of learning: Training applications</a:t>
            </a:r>
            <a:r>
              <a:rPr lang="en-US" dirty="0"/>
              <a:t>. Fort Worth, TX: Harcourt Brace.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5195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 b="1" dirty="0">
                <a:effectLst/>
              </a:rPr>
              <a:t>共融課堂管理實戰策略</a:t>
            </a:r>
            <a:endParaRPr lang="zh-HK" altLang="en-US" dirty="0"/>
          </a:p>
        </p:txBody>
      </p:sp>
      <p:sp>
        <p:nvSpPr>
          <p:cNvPr id="2" name="副標題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標題 3"/>
          <p:cNvSpPr txBox="1">
            <a:spLocks/>
          </p:cNvSpPr>
          <p:nvPr/>
        </p:nvSpPr>
        <p:spPr>
          <a:xfrm>
            <a:off x="0" y="550335"/>
            <a:ext cx="9144000" cy="1202274"/>
          </a:xfrm>
          <a:prstGeom prst="rect">
            <a:avLst/>
          </a:prstGeom>
          <a:effectLst>
            <a:outerShdw blurRad="25400" dir="17880000">
              <a:srgbClr val="000000">
                <a:alpha val="46000"/>
              </a:srgbClr>
            </a:outerShdw>
          </a:effectLst>
        </p:spPr>
        <p:txBody>
          <a:bodyPr vert="horz" lIns="91440" tIns="45720" rIns="91440" bIns="45720" rtlCol="0" anchor="b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54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1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j-lt"/>
                <a:ea typeface="+mj-ea"/>
                <a:cs typeface="Trebuchet M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zh-TW" altLang="en-US" b="1" dirty="0">
                <a:solidFill>
                  <a:schemeClr val="accent3">
                    <a:lumMod val="40000"/>
                    <a:lumOff val="60000"/>
                  </a:schemeClr>
                </a:solidFill>
                <a:effectLst/>
              </a:rPr>
              <a:t>課堂管理</a:t>
            </a:r>
            <a:r>
              <a:rPr lang="zh-TW" altLang="en-US" b="1" dirty="0">
                <a:solidFill>
                  <a:schemeClr val="accent6">
                    <a:lumMod val="40000"/>
                    <a:lumOff val="60000"/>
                  </a:schemeClr>
                </a:solidFill>
                <a:effectLst/>
              </a:rPr>
              <a:t>實戰</a:t>
            </a:r>
            <a:r>
              <a:rPr lang="zh-TW" altLang="en-US" b="1" dirty="0">
                <a:effectLst/>
              </a:rPr>
              <a:t>　　</a:t>
            </a:r>
            <a:endParaRPr lang="zh-HK" altLang="en-US" dirty="0"/>
          </a:p>
        </p:txBody>
      </p:sp>
    </p:spTree>
    <p:extLst>
      <p:ext uri="{BB962C8B-B14F-4D97-AF65-F5344CB8AC3E}">
        <p14:creationId xmlns:p14="http://schemas.microsoft.com/office/powerpoint/2010/main" val="29071097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33333" decel="50000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animMotion origin="layout" path="M 8.33333E-7 4.81481E-6 L 8.33333E-7 -0.26806 " pathEditMode="relative" rAng="0" ptsTypes="AA">
                                      <p:cBhvr>
                                        <p:cTn id="6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340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3100"/>
                            </p:stCondLst>
                            <p:childTnLst>
                              <p:par>
                                <p:cTn id="8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4" grpId="1"/>
      <p:bldP spid="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 txBox="1">
            <a:spLocks/>
          </p:cNvSpPr>
          <p:nvPr/>
        </p:nvSpPr>
        <p:spPr>
          <a:xfrm>
            <a:off x="0" y="550335"/>
            <a:ext cx="9144000" cy="1202274"/>
          </a:xfrm>
          <a:prstGeom prst="rect">
            <a:avLst/>
          </a:prstGeom>
          <a:effectLst>
            <a:outerShdw blurRad="25400" dir="17880000">
              <a:srgbClr val="000000">
                <a:alpha val="46000"/>
              </a:srgbClr>
            </a:outerShdw>
          </a:effectLst>
        </p:spPr>
        <p:txBody>
          <a:bodyPr vert="horz" lIns="91440" tIns="45720" rIns="91440" bIns="45720" rtlCol="0" anchor="b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54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1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j-lt"/>
                <a:ea typeface="+mj-ea"/>
                <a:cs typeface="Trebuchet M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zh-TW" altLang="en-US" b="1" dirty="0">
                <a:solidFill>
                  <a:schemeClr val="accent3">
                    <a:lumMod val="40000"/>
                    <a:lumOff val="60000"/>
                  </a:schemeClr>
                </a:solidFill>
                <a:effectLst/>
              </a:rPr>
              <a:t>課堂管理</a:t>
            </a:r>
            <a:r>
              <a:rPr lang="zh-TW" altLang="en-US" b="1" dirty="0">
                <a:solidFill>
                  <a:schemeClr val="accent6">
                    <a:lumMod val="40000"/>
                    <a:lumOff val="60000"/>
                  </a:schemeClr>
                </a:solidFill>
                <a:effectLst/>
              </a:rPr>
              <a:t>實戰</a:t>
            </a:r>
            <a:r>
              <a:rPr lang="zh-TW" altLang="en-US" b="1" dirty="0">
                <a:effectLst/>
              </a:rPr>
              <a:t>　　</a:t>
            </a:r>
            <a:endParaRPr lang="zh-HK" altLang="en-US" dirty="0"/>
          </a:p>
        </p:txBody>
      </p:sp>
      <p:pic>
        <p:nvPicPr>
          <p:cNvPr id="15" name="圖片 1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2929" y="1752609"/>
            <a:ext cx="8118141" cy="4495095"/>
          </a:xfrm>
          <a:prstGeom prst="rect">
            <a:avLst/>
          </a:prstGeom>
        </p:spPr>
      </p:pic>
      <p:sp>
        <p:nvSpPr>
          <p:cNvPr id="16" name="矩形 15"/>
          <p:cNvSpPr/>
          <p:nvPr/>
        </p:nvSpPr>
        <p:spPr>
          <a:xfrm>
            <a:off x="4530909" y="6350169"/>
            <a:ext cx="4100161" cy="5078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350" dirty="0">
                <a:latin typeface="Calibri" panose="020F0502020204030204" pitchFamily="34" charset="0"/>
                <a:cs typeface="Calibri" panose="020F0502020204030204" pitchFamily="34" charset="0"/>
              </a:rPr>
              <a:t>Picture from: </a:t>
            </a:r>
          </a:p>
          <a:p>
            <a:r>
              <a:rPr lang="en-US" sz="1350" dirty="0">
                <a:latin typeface="Calibri" panose="020F0502020204030204" pitchFamily="34" charset="0"/>
                <a:cs typeface="Calibri" panose="020F0502020204030204" pitchFamily="34" charset="0"/>
              </a:rPr>
              <a:t>http://moziru.com/images/course-clipart-chaotic-8.png</a:t>
            </a:r>
          </a:p>
        </p:txBody>
      </p:sp>
    </p:spTree>
    <p:extLst>
      <p:ext uri="{BB962C8B-B14F-4D97-AF65-F5344CB8AC3E}">
        <p14:creationId xmlns:p14="http://schemas.microsoft.com/office/powerpoint/2010/main" val="11174977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 txBox="1">
            <a:spLocks/>
          </p:cNvSpPr>
          <p:nvPr/>
        </p:nvSpPr>
        <p:spPr>
          <a:xfrm>
            <a:off x="0" y="550335"/>
            <a:ext cx="9144000" cy="1202274"/>
          </a:xfrm>
          <a:prstGeom prst="rect">
            <a:avLst/>
          </a:prstGeom>
          <a:effectLst>
            <a:outerShdw blurRad="25400" dir="17880000">
              <a:srgbClr val="000000">
                <a:alpha val="46000"/>
              </a:srgbClr>
            </a:outerShdw>
          </a:effectLst>
        </p:spPr>
        <p:txBody>
          <a:bodyPr vert="horz" lIns="91440" tIns="45720" rIns="91440" bIns="45720" rtlCol="0" anchor="b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54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1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j-lt"/>
                <a:ea typeface="+mj-ea"/>
                <a:cs typeface="Trebuchet M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zh-HK" altLang="en-US" dirty="0"/>
          </a:p>
        </p:txBody>
      </p:sp>
      <p:sp>
        <p:nvSpPr>
          <p:cNvPr id="8" name="文字版面配置區 7"/>
          <p:cNvSpPr>
            <a:spLocks noGrp="1"/>
          </p:cNvSpPr>
          <p:nvPr>
            <p:ph type="body" idx="1"/>
          </p:nvPr>
        </p:nvSpPr>
        <p:spPr>
          <a:xfrm>
            <a:off x="754404" y="1295312"/>
            <a:ext cx="3657258" cy="914593"/>
          </a:xfrm>
        </p:spPr>
        <p:txBody>
          <a:bodyPr/>
          <a:lstStyle/>
          <a:p>
            <a:r>
              <a:rPr lang="zh-TW" altLang="en-US" sz="3600" b="1" dirty="0">
                <a:solidFill>
                  <a:schemeClr val="accent3">
                    <a:lumMod val="40000"/>
                    <a:lumOff val="60000"/>
                  </a:schemeClr>
                </a:solidFill>
                <a:effectLst/>
              </a:rPr>
              <a:t>課堂管理</a:t>
            </a:r>
            <a:endParaRPr lang="zh-HK" altLang="en-US" sz="3600" dirty="0"/>
          </a:p>
        </p:txBody>
      </p:sp>
      <p:sp>
        <p:nvSpPr>
          <p:cNvPr id="9" name="內容版面配置區 8"/>
          <p:cNvSpPr>
            <a:spLocks noGrp="1"/>
          </p:cNvSpPr>
          <p:nvPr>
            <p:ph sz="half" idx="2"/>
          </p:nvPr>
        </p:nvSpPr>
        <p:spPr>
          <a:xfrm>
            <a:off x="754404" y="2380138"/>
            <a:ext cx="3657258" cy="3411063"/>
          </a:xfrm>
        </p:spPr>
        <p:txBody>
          <a:bodyPr/>
          <a:lstStyle/>
          <a:p>
            <a:r>
              <a:rPr lang="zh-TW" altLang="en-US" dirty="0"/>
              <a:t>教學策略</a:t>
            </a:r>
            <a:endParaRPr lang="en-US" altLang="zh-TW" dirty="0"/>
          </a:p>
          <a:p>
            <a:r>
              <a:rPr lang="zh-TW" altLang="en-US" dirty="0"/>
              <a:t>評估調適</a:t>
            </a:r>
            <a:endParaRPr lang="zh-HK" altLang="en-US" dirty="0"/>
          </a:p>
          <a:p>
            <a:r>
              <a:rPr lang="zh-TW" altLang="en-US" dirty="0"/>
              <a:t>情緒、行為、溝通問題</a:t>
            </a:r>
            <a:r>
              <a:rPr lang="en-US" altLang="zh-TW" dirty="0"/>
              <a:t>…….</a:t>
            </a:r>
          </a:p>
          <a:p>
            <a:endParaRPr lang="en-US" altLang="zh-TW" dirty="0"/>
          </a:p>
          <a:p>
            <a:r>
              <a:rPr lang="zh-TW" altLang="en-US" dirty="0"/>
              <a:t>課堂管理 </a:t>
            </a:r>
            <a:r>
              <a:rPr lang="en-US" altLang="zh-TW" dirty="0">
                <a:sym typeface="Wingdings" panose="05000000000000000000" pitchFamily="2" charset="2"/>
              </a:rPr>
              <a:t> </a:t>
            </a:r>
            <a:br>
              <a:rPr lang="en-US" altLang="zh-TW" dirty="0">
                <a:sym typeface="Wingdings" panose="05000000000000000000" pitchFamily="2" charset="2"/>
              </a:rPr>
            </a:br>
            <a:r>
              <a:rPr lang="zh-TW" altLang="en-US" sz="2400" b="1" dirty="0">
                <a:solidFill>
                  <a:schemeClr val="accent3">
                    <a:lumMod val="40000"/>
                    <a:lumOff val="60000"/>
                  </a:schemeClr>
                </a:solidFill>
                <a:sym typeface="Wingdings" panose="05000000000000000000" pitchFamily="2" charset="2"/>
              </a:rPr>
              <a:t>創造參與課堂、有效學習的機會</a:t>
            </a:r>
            <a:endParaRPr lang="en-US" altLang="zh-TW" sz="2400" b="1" dirty="0">
              <a:solidFill>
                <a:schemeClr val="accent3">
                  <a:lumMod val="40000"/>
                  <a:lumOff val="60000"/>
                </a:schemeClr>
              </a:solidFill>
              <a:sym typeface="Wingdings" panose="05000000000000000000" pitchFamily="2" charset="2"/>
            </a:endParaRPr>
          </a:p>
          <a:p>
            <a:endParaRPr lang="en-US" altLang="zh-TW" b="1" dirty="0">
              <a:solidFill>
                <a:schemeClr val="accent3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10" name="文字版面配置區 9"/>
          <p:cNvSpPr>
            <a:spLocks noGrp="1"/>
          </p:cNvSpPr>
          <p:nvPr>
            <p:ph type="body" sz="quarter" idx="3"/>
          </p:nvPr>
        </p:nvSpPr>
        <p:spPr>
          <a:xfrm>
            <a:off x="4721225" y="1320559"/>
            <a:ext cx="3671498" cy="914591"/>
          </a:xfrm>
        </p:spPr>
        <p:txBody>
          <a:bodyPr/>
          <a:lstStyle/>
          <a:p>
            <a:r>
              <a:rPr lang="zh-TW" altLang="en-US" sz="3600" b="1" dirty="0">
                <a:solidFill>
                  <a:schemeClr val="accent6">
                    <a:lumMod val="40000"/>
                    <a:lumOff val="60000"/>
                  </a:schemeClr>
                </a:solidFill>
                <a:effectLst/>
              </a:rPr>
              <a:t>實戰</a:t>
            </a:r>
            <a:endParaRPr lang="zh-HK" altLang="en-US" sz="3600" dirty="0"/>
          </a:p>
        </p:txBody>
      </p:sp>
      <p:sp>
        <p:nvSpPr>
          <p:cNvPr id="11" name="內容版面配置區 10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zh-TW" altLang="en-US" dirty="0"/>
              <a:t>累積經驗</a:t>
            </a:r>
            <a:endParaRPr lang="en-US" altLang="zh-TW" dirty="0"/>
          </a:p>
          <a:p>
            <a:r>
              <a:rPr lang="zh-TW" altLang="en-US" dirty="0"/>
              <a:t>簡單、可行的原則</a:t>
            </a:r>
            <a:endParaRPr lang="en-US" altLang="zh-TW" dirty="0"/>
          </a:p>
          <a:p>
            <a:endParaRPr lang="en-US" altLang="zh-TW" dirty="0"/>
          </a:p>
          <a:p>
            <a:r>
              <a:rPr lang="zh-TW" altLang="en-US" sz="2400" b="1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診斷 </a:t>
            </a:r>
            <a:r>
              <a:rPr lang="en-US" altLang="zh-TW" sz="2400" b="1" dirty="0">
                <a:solidFill>
                  <a:schemeClr val="accent6">
                    <a:lumMod val="20000"/>
                    <a:lumOff val="80000"/>
                  </a:schemeClr>
                </a:solidFill>
                <a:sym typeface="Wingdings" panose="05000000000000000000" pitchFamily="2" charset="2"/>
              </a:rPr>
              <a:t> </a:t>
            </a:r>
            <a:r>
              <a:rPr lang="zh-TW" altLang="en-US" sz="2400" b="1" dirty="0">
                <a:solidFill>
                  <a:schemeClr val="accent6">
                    <a:lumMod val="20000"/>
                    <a:lumOff val="80000"/>
                  </a:schemeClr>
                </a:solidFill>
                <a:sym typeface="Wingdings" panose="05000000000000000000" pitchFamily="2" charset="2"/>
              </a:rPr>
              <a:t>實踐 </a:t>
            </a:r>
            <a:r>
              <a:rPr lang="en-US" altLang="zh-TW" sz="2400" b="1" dirty="0">
                <a:solidFill>
                  <a:schemeClr val="accent6">
                    <a:lumMod val="20000"/>
                    <a:lumOff val="80000"/>
                  </a:schemeClr>
                </a:solidFill>
                <a:sym typeface="Wingdings" panose="05000000000000000000" pitchFamily="2" charset="2"/>
              </a:rPr>
              <a:t> </a:t>
            </a:r>
            <a:r>
              <a:rPr lang="zh-TW" altLang="en-US" sz="2400" b="1" dirty="0">
                <a:solidFill>
                  <a:schemeClr val="accent6">
                    <a:lumMod val="20000"/>
                    <a:lumOff val="80000"/>
                  </a:schemeClr>
                </a:solidFill>
                <a:sym typeface="Wingdings" panose="05000000000000000000" pitchFamily="2" charset="2"/>
              </a:rPr>
              <a:t>檢討</a:t>
            </a:r>
            <a:endParaRPr lang="en-US" altLang="zh-TW" sz="2400" b="1" dirty="0">
              <a:solidFill>
                <a:schemeClr val="accent6">
                  <a:lumMod val="20000"/>
                  <a:lumOff val="80000"/>
                </a:schemeClr>
              </a:solidFill>
            </a:endParaRPr>
          </a:p>
          <a:p>
            <a:endParaRPr lang="zh-HK" altLang="en-US" dirty="0"/>
          </a:p>
        </p:txBody>
      </p:sp>
    </p:spTree>
    <p:extLst>
      <p:ext uri="{BB962C8B-B14F-4D97-AF65-F5344CB8AC3E}">
        <p14:creationId xmlns:p14="http://schemas.microsoft.com/office/powerpoint/2010/main" val="37513825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TW" dirty="0">
                <a:latin typeface="Calibri" panose="020F0502020204030204" pitchFamily="34" charset="0"/>
                <a:cs typeface="Calibri" panose="020F0502020204030204" pitchFamily="34" charset="0"/>
              </a:rPr>
              <a:t>Robert Gagne: The conditions of learning</a:t>
            </a: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sz="3200" b="1" dirty="0">
                <a:latin typeface="Calibri" panose="020F0502020204030204" pitchFamily="34" charset="0"/>
                <a:cs typeface="Calibri" panose="020F0502020204030204" pitchFamily="34" charset="0"/>
              </a:rPr>
              <a:t>學習條件</a:t>
            </a:r>
            <a:endParaRPr lang="en-US" sz="3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/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zh-TW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每一種</a:t>
            </a:r>
            <a:r>
              <a:rPr lang="zh-TW" altLang="en-US" sz="2400" b="1" dirty="0">
                <a:solidFill>
                  <a:schemeClr val="accent3">
                    <a:lumMod val="40000"/>
                    <a:lumOff val="6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「學習結果」</a:t>
            </a:r>
            <a:r>
              <a:rPr lang="en-US" altLang="zh-TW" sz="2400" dirty="0">
                <a:latin typeface="Calibri" panose="020F0502020204030204" pitchFamily="34" charset="0"/>
                <a:cs typeface="Calibri" panose="020F0502020204030204" pitchFamily="34" charset="0"/>
              </a:rPr>
              <a:t>(Learning outcomes)</a:t>
            </a:r>
            <a:r>
              <a:rPr lang="zh-TW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都需要不同的學習條件。</a:t>
            </a:r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/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zh-TW" altLang="en-US" sz="2400" b="1" dirty="0">
                <a:solidFill>
                  <a:schemeClr val="accent3">
                    <a:lumMod val="40000"/>
                    <a:lumOff val="6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「內在條件」</a:t>
            </a:r>
            <a:r>
              <a:rPr lang="zh-TW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是指學習者在學習某個新教材之前，學習者已擁有的先備知識與技能。</a:t>
            </a:r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/>
            <a:r>
              <a:rPr lang="zh-TW" alt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例如： 運用畢氏定理來計算直角三角形的面積要學習「</a:t>
            </a:r>
            <a:r>
              <a:rPr 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lang="en-US" sz="2200" baseline="30000" dirty="0"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+b</a:t>
            </a:r>
            <a:r>
              <a:rPr lang="en-US" sz="2200" baseline="30000" dirty="0"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=c</a:t>
            </a:r>
            <a:r>
              <a:rPr lang="en-US" sz="2200" baseline="30000" dirty="0"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zh-TW" alt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」的「斜邊的平方等於另兩邊的平方之和」的畢氏定理，則學生必須先學會「直角三角形」、「斜邊」、「股」、「平方和」等概念。</a:t>
            </a:r>
            <a:endParaRPr lang="en-US" sz="22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06916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TW" dirty="0">
                <a:latin typeface="Calibri" panose="020F0502020204030204" pitchFamily="34" charset="0"/>
                <a:cs typeface="Calibri" panose="020F0502020204030204" pitchFamily="34" charset="0"/>
              </a:rPr>
              <a:t>Robert Gagne: The conditions of learning</a:t>
            </a: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effectLst>
            <a:outerShdw blurRad="25400" dir="17880000">
              <a:srgbClr val="000000">
                <a:alpha val="46000"/>
              </a:srgbClr>
            </a:outerShdw>
          </a:effectLst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zh-TW" altLang="en-US" sz="3200" b="1" dirty="0">
                <a:latin typeface="Calibri" panose="020F0502020204030204" pitchFamily="34" charset="0"/>
                <a:cs typeface="Calibri" panose="020F0502020204030204" pitchFamily="34" charset="0"/>
              </a:rPr>
              <a:t>學習條件</a:t>
            </a:r>
            <a:endParaRPr lang="en-US" sz="32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/>
            <a:r>
              <a:rPr lang="zh-TW" altLang="en-US" sz="2400" b="1" dirty="0">
                <a:solidFill>
                  <a:schemeClr val="accent3">
                    <a:lumMod val="40000"/>
                    <a:lumOff val="6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「外在條件」</a:t>
            </a:r>
            <a:r>
              <a:rPr lang="zh-TW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是指發生在學習者外部，可以影響學習效果的教學步驟與教學活動；這些教學活動是教師可以安排或組織的。</a:t>
            </a:r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79474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群組 1"/>
          <p:cNvGrpSpPr/>
          <p:nvPr/>
        </p:nvGrpSpPr>
        <p:grpSpPr>
          <a:xfrm>
            <a:off x="957922" y="1984497"/>
            <a:ext cx="7384411" cy="4247218"/>
            <a:chOff x="719929" y="1021064"/>
            <a:chExt cx="8079455" cy="4646979"/>
          </a:xfrm>
        </p:grpSpPr>
        <p:sp>
          <p:nvSpPr>
            <p:cNvPr id="3" name="手繪多邊形 2"/>
            <p:cNvSpPr/>
            <p:nvPr/>
          </p:nvSpPr>
          <p:spPr>
            <a:xfrm>
              <a:off x="3547902" y="3244556"/>
              <a:ext cx="2423508" cy="2423487"/>
            </a:xfrm>
            <a:custGeom>
              <a:avLst/>
              <a:gdLst>
                <a:gd name="connsiteX0" fmla="*/ 0 w 2423508"/>
                <a:gd name="connsiteY0" fmla="*/ 1211744 h 2423487"/>
                <a:gd name="connsiteX1" fmla="*/ 1211754 w 2423508"/>
                <a:gd name="connsiteY1" fmla="*/ 0 h 2423487"/>
                <a:gd name="connsiteX2" fmla="*/ 2423508 w 2423508"/>
                <a:gd name="connsiteY2" fmla="*/ 1211744 h 2423487"/>
                <a:gd name="connsiteX3" fmla="*/ 1211754 w 2423508"/>
                <a:gd name="connsiteY3" fmla="*/ 2423488 h 2423487"/>
                <a:gd name="connsiteX4" fmla="*/ 0 w 2423508"/>
                <a:gd name="connsiteY4" fmla="*/ 1211744 h 24234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423508" h="2423487">
                  <a:moveTo>
                    <a:pt x="0" y="1211744"/>
                  </a:moveTo>
                  <a:cubicBezTo>
                    <a:pt x="0" y="542516"/>
                    <a:pt x="542521" y="0"/>
                    <a:pt x="1211754" y="0"/>
                  </a:cubicBezTo>
                  <a:cubicBezTo>
                    <a:pt x="1880987" y="0"/>
                    <a:pt x="2423508" y="542516"/>
                    <a:pt x="2423508" y="1211744"/>
                  </a:cubicBezTo>
                  <a:cubicBezTo>
                    <a:pt x="2423508" y="1880972"/>
                    <a:pt x="1880987" y="2423488"/>
                    <a:pt x="1211754" y="2423488"/>
                  </a:cubicBezTo>
                  <a:cubicBezTo>
                    <a:pt x="542521" y="2423488"/>
                    <a:pt x="0" y="1880972"/>
                    <a:pt x="0" y="1211744"/>
                  </a:cubicBezTo>
                  <a:close/>
                </a:path>
              </a:pathLst>
            </a:custGeom>
            <a:solidFill>
              <a:schemeClr val="accent3">
                <a:lumMod val="40000"/>
                <a:lumOff val="60000"/>
              </a:schemeClr>
            </a:solidFill>
            <a:ln>
              <a:noFill/>
            </a:ln>
          </p:spPr>
          <p:style>
            <a:lnRef idx="3">
              <a:schemeClr val="accent3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1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377775" tIns="377771" rIns="377775" bIns="377771" numCol="1" spcCol="1270" anchor="ctr" anchorCtr="0">
              <a:noAutofit/>
            </a:bodyPr>
            <a:lstStyle/>
            <a:p>
              <a:pPr lvl="0" algn="ctr" defTabSz="1600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zh-TW" altLang="en-US" sz="3200" kern="1200" dirty="0"/>
                <a:t>有效的學習</a:t>
              </a:r>
            </a:p>
          </p:txBody>
        </p:sp>
        <p:sp>
          <p:nvSpPr>
            <p:cNvPr id="5" name="向左箭號 4"/>
            <p:cNvSpPr/>
            <p:nvPr/>
          </p:nvSpPr>
          <p:spPr>
            <a:xfrm rot="10800000">
              <a:off x="1844190" y="4221582"/>
              <a:ext cx="1343851" cy="469436"/>
            </a:xfrm>
            <a:prstGeom prst="leftArrow">
              <a:avLst>
                <a:gd name="adj1" fmla="val 60000"/>
                <a:gd name="adj2" fmla="val 50000"/>
              </a:avLst>
            </a:prstGeom>
            <a:solidFill>
              <a:schemeClr val="accent2">
                <a:lumMod val="75000"/>
              </a:schemeClr>
            </a:solidFill>
          </p:spPr>
          <p:style>
            <a:lnRef idx="0">
              <a:schemeClr val="accent3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hemeClr val="accent3">
                <a:tint val="60000"/>
                <a:hueOff val="0"/>
                <a:satOff val="0"/>
                <a:lumOff val="0"/>
                <a:alphaOff val="0"/>
              </a:schemeClr>
            </a:fillRef>
            <a:effectRef idx="1">
              <a:schemeClr val="accent3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6" name="手繪多邊形 5"/>
            <p:cNvSpPr/>
            <p:nvPr/>
          </p:nvSpPr>
          <p:spPr>
            <a:xfrm>
              <a:off x="719929" y="4033771"/>
              <a:ext cx="1743961" cy="845058"/>
            </a:xfrm>
            <a:custGeom>
              <a:avLst/>
              <a:gdLst>
                <a:gd name="connsiteX0" fmla="*/ 0 w 1743961"/>
                <a:gd name="connsiteY0" fmla="*/ 84506 h 845058"/>
                <a:gd name="connsiteX1" fmla="*/ 84506 w 1743961"/>
                <a:gd name="connsiteY1" fmla="*/ 0 h 845058"/>
                <a:gd name="connsiteX2" fmla="*/ 1659455 w 1743961"/>
                <a:gd name="connsiteY2" fmla="*/ 0 h 845058"/>
                <a:gd name="connsiteX3" fmla="*/ 1743961 w 1743961"/>
                <a:gd name="connsiteY3" fmla="*/ 84506 h 845058"/>
                <a:gd name="connsiteX4" fmla="*/ 1743961 w 1743961"/>
                <a:gd name="connsiteY4" fmla="*/ 760552 h 845058"/>
                <a:gd name="connsiteX5" fmla="*/ 1659455 w 1743961"/>
                <a:gd name="connsiteY5" fmla="*/ 845058 h 845058"/>
                <a:gd name="connsiteX6" fmla="*/ 84506 w 1743961"/>
                <a:gd name="connsiteY6" fmla="*/ 845058 h 845058"/>
                <a:gd name="connsiteX7" fmla="*/ 0 w 1743961"/>
                <a:gd name="connsiteY7" fmla="*/ 760552 h 845058"/>
                <a:gd name="connsiteX8" fmla="*/ 0 w 1743961"/>
                <a:gd name="connsiteY8" fmla="*/ 84506 h 8450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743961" h="845058">
                  <a:moveTo>
                    <a:pt x="0" y="84506"/>
                  </a:moveTo>
                  <a:cubicBezTo>
                    <a:pt x="0" y="37835"/>
                    <a:pt x="37835" y="0"/>
                    <a:pt x="84506" y="0"/>
                  </a:cubicBezTo>
                  <a:lnTo>
                    <a:pt x="1659455" y="0"/>
                  </a:lnTo>
                  <a:cubicBezTo>
                    <a:pt x="1706126" y="0"/>
                    <a:pt x="1743961" y="37835"/>
                    <a:pt x="1743961" y="84506"/>
                  </a:cubicBezTo>
                  <a:lnTo>
                    <a:pt x="1743961" y="760552"/>
                  </a:lnTo>
                  <a:cubicBezTo>
                    <a:pt x="1743961" y="807223"/>
                    <a:pt x="1706126" y="845058"/>
                    <a:pt x="1659455" y="845058"/>
                  </a:cubicBezTo>
                  <a:lnTo>
                    <a:pt x="84506" y="845058"/>
                  </a:lnTo>
                  <a:cubicBezTo>
                    <a:pt x="37835" y="845058"/>
                    <a:pt x="0" y="807223"/>
                    <a:pt x="0" y="760552"/>
                  </a:cubicBezTo>
                  <a:lnTo>
                    <a:pt x="0" y="84506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</a:schemeClr>
            </a:solidFill>
            <a:ln>
              <a:noFill/>
            </a:ln>
          </p:spPr>
          <p:style>
            <a:lnRef idx="3">
              <a:schemeClr val="accent3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1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62851" tIns="62851" rIns="62851" bIns="62851" numCol="1" spcCol="1270" anchor="ctr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zh-TW" altLang="en-US" sz="2000" dirty="0"/>
                <a:t>特殊需要</a:t>
              </a:r>
              <a:endParaRPr lang="zh-TW" altLang="en-US" sz="2000" kern="1200" dirty="0"/>
            </a:p>
          </p:txBody>
        </p:sp>
        <p:sp>
          <p:nvSpPr>
            <p:cNvPr id="7" name="向左箭號 6"/>
            <p:cNvSpPr/>
            <p:nvPr/>
          </p:nvSpPr>
          <p:spPr>
            <a:xfrm rot="12960000">
              <a:off x="2272668" y="2902863"/>
              <a:ext cx="1343854" cy="469436"/>
            </a:xfrm>
            <a:prstGeom prst="leftArrow">
              <a:avLst>
                <a:gd name="adj1" fmla="val 60000"/>
                <a:gd name="adj2" fmla="val 50000"/>
              </a:avLst>
            </a:prstGeom>
            <a:solidFill>
              <a:schemeClr val="accent2">
                <a:lumMod val="75000"/>
              </a:schemeClr>
            </a:solidFill>
          </p:spPr>
          <p:style>
            <a:lnRef idx="0">
              <a:schemeClr val="accent3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hemeClr val="accent3">
                <a:tint val="60000"/>
                <a:hueOff val="0"/>
                <a:satOff val="0"/>
                <a:lumOff val="0"/>
                <a:alphaOff val="0"/>
              </a:schemeClr>
            </a:fillRef>
            <a:effectRef idx="1">
              <a:schemeClr val="accent3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8" name="手繪多邊形 7"/>
            <p:cNvSpPr/>
            <p:nvPr/>
          </p:nvSpPr>
          <p:spPr>
            <a:xfrm>
              <a:off x="1324914" y="2171816"/>
              <a:ext cx="1743961" cy="845058"/>
            </a:xfrm>
            <a:custGeom>
              <a:avLst/>
              <a:gdLst>
                <a:gd name="connsiteX0" fmla="*/ 0 w 1743961"/>
                <a:gd name="connsiteY0" fmla="*/ 84506 h 845058"/>
                <a:gd name="connsiteX1" fmla="*/ 84506 w 1743961"/>
                <a:gd name="connsiteY1" fmla="*/ 0 h 845058"/>
                <a:gd name="connsiteX2" fmla="*/ 1659455 w 1743961"/>
                <a:gd name="connsiteY2" fmla="*/ 0 h 845058"/>
                <a:gd name="connsiteX3" fmla="*/ 1743961 w 1743961"/>
                <a:gd name="connsiteY3" fmla="*/ 84506 h 845058"/>
                <a:gd name="connsiteX4" fmla="*/ 1743961 w 1743961"/>
                <a:gd name="connsiteY4" fmla="*/ 760552 h 845058"/>
                <a:gd name="connsiteX5" fmla="*/ 1659455 w 1743961"/>
                <a:gd name="connsiteY5" fmla="*/ 845058 h 845058"/>
                <a:gd name="connsiteX6" fmla="*/ 84506 w 1743961"/>
                <a:gd name="connsiteY6" fmla="*/ 845058 h 845058"/>
                <a:gd name="connsiteX7" fmla="*/ 0 w 1743961"/>
                <a:gd name="connsiteY7" fmla="*/ 760552 h 845058"/>
                <a:gd name="connsiteX8" fmla="*/ 0 w 1743961"/>
                <a:gd name="connsiteY8" fmla="*/ 84506 h 8450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743961" h="845058">
                  <a:moveTo>
                    <a:pt x="0" y="84506"/>
                  </a:moveTo>
                  <a:cubicBezTo>
                    <a:pt x="0" y="37835"/>
                    <a:pt x="37835" y="0"/>
                    <a:pt x="84506" y="0"/>
                  </a:cubicBezTo>
                  <a:lnTo>
                    <a:pt x="1659455" y="0"/>
                  </a:lnTo>
                  <a:cubicBezTo>
                    <a:pt x="1706126" y="0"/>
                    <a:pt x="1743961" y="37835"/>
                    <a:pt x="1743961" y="84506"/>
                  </a:cubicBezTo>
                  <a:lnTo>
                    <a:pt x="1743961" y="760552"/>
                  </a:lnTo>
                  <a:cubicBezTo>
                    <a:pt x="1743961" y="807223"/>
                    <a:pt x="1706126" y="845058"/>
                    <a:pt x="1659455" y="845058"/>
                  </a:cubicBezTo>
                  <a:lnTo>
                    <a:pt x="84506" y="845058"/>
                  </a:lnTo>
                  <a:cubicBezTo>
                    <a:pt x="37835" y="845058"/>
                    <a:pt x="0" y="807223"/>
                    <a:pt x="0" y="760552"/>
                  </a:cubicBezTo>
                  <a:lnTo>
                    <a:pt x="0" y="84506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</a:schemeClr>
            </a:solidFill>
            <a:ln>
              <a:noFill/>
            </a:ln>
          </p:spPr>
          <p:style>
            <a:lnRef idx="3">
              <a:schemeClr val="accent3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1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62851" tIns="62851" rIns="62851" bIns="62851" numCol="1" spcCol="1270" anchor="ctr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zh-TW" altLang="en-US" sz="2000" kern="1200" dirty="0"/>
                <a:t>先備知識</a:t>
              </a:r>
            </a:p>
          </p:txBody>
        </p:sp>
        <p:sp>
          <p:nvSpPr>
            <p:cNvPr id="9" name="向左箭號 8"/>
            <p:cNvSpPr/>
            <p:nvPr/>
          </p:nvSpPr>
          <p:spPr>
            <a:xfrm rot="15120000">
              <a:off x="3394437" y="2087852"/>
              <a:ext cx="1343858" cy="469436"/>
            </a:xfrm>
            <a:prstGeom prst="leftArrow">
              <a:avLst>
                <a:gd name="adj1" fmla="val 60000"/>
                <a:gd name="adj2" fmla="val 50000"/>
              </a:avLst>
            </a:prstGeom>
            <a:solidFill>
              <a:schemeClr val="accent2">
                <a:lumMod val="75000"/>
              </a:schemeClr>
            </a:solidFill>
          </p:spPr>
          <p:style>
            <a:lnRef idx="0">
              <a:schemeClr val="accent3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hemeClr val="accent3">
                <a:tint val="60000"/>
                <a:hueOff val="0"/>
                <a:satOff val="0"/>
                <a:lumOff val="0"/>
                <a:alphaOff val="0"/>
              </a:schemeClr>
            </a:fillRef>
            <a:effectRef idx="1">
              <a:schemeClr val="accent3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0" name="手繪多邊形 9"/>
            <p:cNvSpPr/>
            <p:nvPr/>
          </p:nvSpPr>
          <p:spPr>
            <a:xfrm>
              <a:off x="2908788" y="1021064"/>
              <a:ext cx="1743961" cy="845058"/>
            </a:xfrm>
            <a:custGeom>
              <a:avLst/>
              <a:gdLst>
                <a:gd name="connsiteX0" fmla="*/ 0 w 1743961"/>
                <a:gd name="connsiteY0" fmla="*/ 84506 h 845058"/>
                <a:gd name="connsiteX1" fmla="*/ 84506 w 1743961"/>
                <a:gd name="connsiteY1" fmla="*/ 0 h 845058"/>
                <a:gd name="connsiteX2" fmla="*/ 1659455 w 1743961"/>
                <a:gd name="connsiteY2" fmla="*/ 0 h 845058"/>
                <a:gd name="connsiteX3" fmla="*/ 1743961 w 1743961"/>
                <a:gd name="connsiteY3" fmla="*/ 84506 h 845058"/>
                <a:gd name="connsiteX4" fmla="*/ 1743961 w 1743961"/>
                <a:gd name="connsiteY4" fmla="*/ 760552 h 845058"/>
                <a:gd name="connsiteX5" fmla="*/ 1659455 w 1743961"/>
                <a:gd name="connsiteY5" fmla="*/ 845058 h 845058"/>
                <a:gd name="connsiteX6" fmla="*/ 84506 w 1743961"/>
                <a:gd name="connsiteY6" fmla="*/ 845058 h 845058"/>
                <a:gd name="connsiteX7" fmla="*/ 0 w 1743961"/>
                <a:gd name="connsiteY7" fmla="*/ 760552 h 845058"/>
                <a:gd name="connsiteX8" fmla="*/ 0 w 1743961"/>
                <a:gd name="connsiteY8" fmla="*/ 84506 h 8450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743961" h="845058">
                  <a:moveTo>
                    <a:pt x="0" y="84506"/>
                  </a:moveTo>
                  <a:cubicBezTo>
                    <a:pt x="0" y="37835"/>
                    <a:pt x="37835" y="0"/>
                    <a:pt x="84506" y="0"/>
                  </a:cubicBezTo>
                  <a:lnTo>
                    <a:pt x="1659455" y="0"/>
                  </a:lnTo>
                  <a:cubicBezTo>
                    <a:pt x="1706126" y="0"/>
                    <a:pt x="1743961" y="37835"/>
                    <a:pt x="1743961" y="84506"/>
                  </a:cubicBezTo>
                  <a:lnTo>
                    <a:pt x="1743961" y="760552"/>
                  </a:lnTo>
                  <a:cubicBezTo>
                    <a:pt x="1743961" y="807223"/>
                    <a:pt x="1706126" y="845058"/>
                    <a:pt x="1659455" y="845058"/>
                  </a:cubicBezTo>
                  <a:lnTo>
                    <a:pt x="84506" y="845058"/>
                  </a:lnTo>
                  <a:cubicBezTo>
                    <a:pt x="37835" y="845058"/>
                    <a:pt x="0" y="807223"/>
                    <a:pt x="0" y="760552"/>
                  </a:cubicBezTo>
                  <a:lnTo>
                    <a:pt x="0" y="84506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</a:schemeClr>
            </a:solidFill>
            <a:ln>
              <a:noFill/>
            </a:ln>
          </p:spPr>
          <p:style>
            <a:lnRef idx="3">
              <a:schemeClr val="accent3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1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62851" tIns="62851" rIns="62851" bIns="62851" numCol="1" spcCol="1270" anchor="ctr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zh-TW" altLang="en-US" sz="2000" kern="1200" dirty="0"/>
                <a:t>學習方法</a:t>
              </a:r>
            </a:p>
          </p:txBody>
        </p:sp>
        <p:sp>
          <p:nvSpPr>
            <p:cNvPr id="11" name="向左箭號 10"/>
            <p:cNvSpPr/>
            <p:nvPr/>
          </p:nvSpPr>
          <p:spPr>
            <a:xfrm rot="17280000">
              <a:off x="4781018" y="2087852"/>
              <a:ext cx="1343858" cy="469436"/>
            </a:xfrm>
            <a:prstGeom prst="leftArrow">
              <a:avLst>
                <a:gd name="adj1" fmla="val 60000"/>
                <a:gd name="adj2" fmla="val 50000"/>
              </a:avLst>
            </a:prstGeom>
            <a:solidFill>
              <a:srgbClr val="F4DF84"/>
            </a:solidFill>
          </p:spPr>
          <p:style>
            <a:lnRef idx="0">
              <a:schemeClr val="accent3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hemeClr val="accent3">
                <a:tint val="60000"/>
                <a:hueOff val="0"/>
                <a:satOff val="0"/>
                <a:lumOff val="0"/>
                <a:alphaOff val="0"/>
              </a:schemeClr>
            </a:fillRef>
            <a:effectRef idx="1">
              <a:schemeClr val="accent3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2" name="手繪多邊形 11"/>
            <p:cNvSpPr/>
            <p:nvPr/>
          </p:nvSpPr>
          <p:spPr>
            <a:xfrm>
              <a:off x="4866563" y="1021064"/>
              <a:ext cx="1743961" cy="845058"/>
            </a:xfrm>
            <a:custGeom>
              <a:avLst/>
              <a:gdLst>
                <a:gd name="connsiteX0" fmla="*/ 0 w 1743961"/>
                <a:gd name="connsiteY0" fmla="*/ 84506 h 845058"/>
                <a:gd name="connsiteX1" fmla="*/ 84506 w 1743961"/>
                <a:gd name="connsiteY1" fmla="*/ 0 h 845058"/>
                <a:gd name="connsiteX2" fmla="*/ 1659455 w 1743961"/>
                <a:gd name="connsiteY2" fmla="*/ 0 h 845058"/>
                <a:gd name="connsiteX3" fmla="*/ 1743961 w 1743961"/>
                <a:gd name="connsiteY3" fmla="*/ 84506 h 845058"/>
                <a:gd name="connsiteX4" fmla="*/ 1743961 w 1743961"/>
                <a:gd name="connsiteY4" fmla="*/ 760552 h 845058"/>
                <a:gd name="connsiteX5" fmla="*/ 1659455 w 1743961"/>
                <a:gd name="connsiteY5" fmla="*/ 845058 h 845058"/>
                <a:gd name="connsiteX6" fmla="*/ 84506 w 1743961"/>
                <a:gd name="connsiteY6" fmla="*/ 845058 h 845058"/>
                <a:gd name="connsiteX7" fmla="*/ 0 w 1743961"/>
                <a:gd name="connsiteY7" fmla="*/ 760552 h 845058"/>
                <a:gd name="connsiteX8" fmla="*/ 0 w 1743961"/>
                <a:gd name="connsiteY8" fmla="*/ 84506 h 8450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743961" h="845058">
                  <a:moveTo>
                    <a:pt x="0" y="84506"/>
                  </a:moveTo>
                  <a:cubicBezTo>
                    <a:pt x="0" y="37835"/>
                    <a:pt x="37835" y="0"/>
                    <a:pt x="84506" y="0"/>
                  </a:cubicBezTo>
                  <a:lnTo>
                    <a:pt x="1659455" y="0"/>
                  </a:lnTo>
                  <a:cubicBezTo>
                    <a:pt x="1706126" y="0"/>
                    <a:pt x="1743961" y="37835"/>
                    <a:pt x="1743961" y="84506"/>
                  </a:cubicBezTo>
                  <a:lnTo>
                    <a:pt x="1743961" y="760552"/>
                  </a:lnTo>
                  <a:cubicBezTo>
                    <a:pt x="1743961" y="807223"/>
                    <a:pt x="1706126" y="845058"/>
                    <a:pt x="1659455" y="845058"/>
                  </a:cubicBezTo>
                  <a:lnTo>
                    <a:pt x="84506" y="845058"/>
                  </a:lnTo>
                  <a:cubicBezTo>
                    <a:pt x="37835" y="845058"/>
                    <a:pt x="0" y="807223"/>
                    <a:pt x="0" y="760552"/>
                  </a:cubicBezTo>
                  <a:lnTo>
                    <a:pt x="0" y="84506"/>
                  </a:lnTo>
                  <a:close/>
                </a:path>
              </a:pathLst>
            </a:custGeom>
            <a:solidFill>
              <a:srgbClr val="FEF9BA"/>
            </a:solidFill>
            <a:ln>
              <a:noFill/>
            </a:ln>
          </p:spPr>
          <p:style>
            <a:lnRef idx="3">
              <a:schemeClr val="accent3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1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62851" tIns="62851" rIns="62851" bIns="62851" numCol="1" spcCol="1270" anchor="ctr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zh-TW" altLang="en-US" sz="2000" kern="1200" dirty="0"/>
                <a:t>教學策略</a:t>
              </a:r>
            </a:p>
          </p:txBody>
        </p:sp>
        <p:sp>
          <p:nvSpPr>
            <p:cNvPr id="13" name="向左箭號 12"/>
            <p:cNvSpPr/>
            <p:nvPr/>
          </p:nvSpPr>
          <p:spPr>
            <a:xfrm rot="19440000">
              <a:off x="5902790" y="2902863"/>
              <a:ext cx="1343854" cy="469436"/>
            </a:xfrm>
            <a:prstGeom prst="leftArrow">
              <a:avLst>
                <a:gd name="adj1" fmla="val 60000"/>
                <a:gd name="adj2" fmla="val 50000"/>
              </a:avLst>
            </a:prstGeom>
            <a:solidFill>
              <a:srgbClr val="F4DF84"/>
            </a:solidFill>
          </p:spPr>
          <p:style>
            <a:lnRef idx="0">
              <a:schemeClr val="accent3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hemeClr val="accent3">
                <a:tint val="60000"/>
                <a:hueOff val="0"/>
                <a:satOff val="0"/>
                <a:lumOff val="0"/>
                <a:alphaOff val="0"/>
              </a:schemeClr>
            </a:fillRef>
            <a:effectRef idx="1">
              <a:schemeClr val="accent3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4" name="手繪多邊形 13"/>
            <p:cNvSpPr/>
            <p:nvPr/>
          </p:nvSpPr>
          <p:spPr>
            <a:xfrm>
              <a:off x="6450437" y="2171816"/>
              <a:ext cx="1743961" cy="845058"/>
            </a:xfrm>
            <a:custGeom>
              <a:avLst/>
              <a:gdLst>
                <a:gd name="connsiteX0" fmla="*/ 0 w 1743961"/>
                <a:gd name="connsiteY0" fmla="*/ 84506 h 845058"/>
                <a:gd name="connsiteX1" fmla="*/ 84506 w 1743961"/>
                <a:gd name="connsiteY1" fmla="*/ 0 h 845058"/>
                <a:gd name="connsiteX2" fmla="*/ 1659455 w 1743961"/>
                <a:gd name="connsiteY2" fmla="*/ 0 h 845058"/>
                <a:gd name="connsiteX3" fmla="*/ 1743961 w 1743961"/>
                <a:gd name="connsiteY3" fmla="*/ 84506 h 845058"/>
                <a:gd name="connsiteX4" fmla="*/ 1743961 w 1743961"/>
                <a:gd name="connsiteY4" fmla="*/ 760552 h 845058"/>
                <a:gd name="connsiteX5" fmla="*/ 1659455 w 1743961"/>
                <a:gd name="connsiteY5" fmla="*/ 845058 h 845058"/>
                <a:gd name="connsiteX6" fmla="*/ 84506 w 1743961"/>
                <a:gd name="connsiteY6" fmla="*/ 845058 h 845058"/>
                <a:gd name="connsiteX7" fmla="*/ 0 w 1743961"/>
                <a:gd name="connsiteY7" fmla="*/ 760552 h 845058"/>
                <a:gd name="connsiteX8" fmla="*/ 0 w 1743961"/>
                <a:gd name="connsiteY8" fmla="*/ 84506 h 8450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743961" h="845058">
                  <a:moveTo>
                    <a:pt x="0" y="84506"/>
                  </a:moveTo>
                  <a:cubicBezTo>
                    <a:pt x="0" y="37835"/>
                    <a:pt x="37835" y="0"/>
                    <a:pt x="84506" y="0"/>
                  </a:cubicBezTo>
                  <a:lnTo>
                    <a:pt x="1659455" y="0"/>
                  </a:lnTo>
                  <a:cubicBezTo>
                    <a:pt x="1706126" y="0"/>
                    <a:pt x="1743961" y="37835"/>
                    <a:pt x="1743961" y="84506"/>
                  </a:cubicBezTo>
                  <a:lnTo>
                    <a:pt x="1743961" y="760552"/>
                  </a:lnTo>
                  <a:cubicBezTo>
                    <a:pt x="1743961" y="807223"/>
                    <a:pt x="1706126" y="845058"/>
                    <a:pt x="1659455" y="845058"/>
                  </a:cubicBezTo>
                  <a:lnTo>
                    <a:pt x="84506" y="845058"/>
                  </a:lnTo>
                  <a:cubicBezTo>
                    <a:pt x="37835" y="845058"/>
                    <a:pt x="0" y="807223"/>
                    <a:pt x="0" y="760552"/>
                  </a:cubicBezTo>
                  <a:lnTo>
                    <a:pt x="0" y="84506"/>
                  </a:lnTo>
                  <a:close/>
                </a:path>
              </a:pathLst>
            </a:custGeom>
            <a:solidFill>
              <a:srgbClr val="FEF9BA"/>
            </a:solidFill>
            <a:ln>
              <a:noFill/>
            </a:ln>
          </p:spPr>
          <p:style>
            <a:lnRef idx="3">
              <a:schemeClr val="accent3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1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62851" tIns="62851" rIns="62851" bIns="62851" numCol="1" spcCol="1270" anchor="ctr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zh-TW" altLang="en-US" sz="2000" kern="1200" dirty="0"/>
                <a:t>教學資源</a:t>
              </a:r>
            </a:p>
          </p:txBody>
        </p:sp>
        <p:sp>
          <p:nvSpPr>
            <p:cNvPr id="15" name="向左箭號 14"/>
            <p:cNvSpPr/>
            <p:nvPr/>
          </p:nvSpPr>
          <p:spPr>
            <a:xfrm>
              <a:off x="6331271" y="4221582"/>
              <a:ext cx="1343851" cy="469436"/>
            </a:xfrm>
            <a:prstGeom prst="leftArrow">
              <a:avLst>
                <a:gd name="adj1" fmla="val 60000"/>
                <a:gd name="adj2" fmla="val 50000"/>
              </a:avLst>
            </a:prstGeom>
            <a:solidFill>
              <a:srgbClr val="F4DF84"/>
            </a:solidFill>
          </p:spPr>
          <p:style>
            <a:lnRef idx="0">
              <a:schemeClr val="accent3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hemeClr val="accent3">
                <a:tint val="60000"/>
                <a:hueOff val="0"/>
                <a:satOff val="0"/>
                <a:lumOff val="0"/>
                <a:alphaOff val="0"/>
              </a:schemeClr>
            </a:fillRef>
            <a:effectRef idx="1">
              <a:schemeClr val="accent3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6" name="手繪多邊形 15"/>
            <p:cNvSpPr/>
            <p:nvPr/>
          </p:nvSpPr>
          <p:spPr>
            <a:xfrm>
              <a:off x="7055423" y="4033771"/>
              <a:ext cx="1743961" cy="845058"/>
            </a:xfrm>
            <a:custGeom>
              <a:avLst/>
              <a:gdLst>
                <a:gd name="connsiteX0" fmla="*/ 0 w 1743961"/>
                <a:gd name="connsiteY0" fmla="*/ 84506 h 845058"/>
                <a:gd name="connsiteX1" fmla="*/ 84506 w 1743961"/>
                <a:gd name="connsiteY1" fmla="*/ 0 h 845058"/>
                <a:gd name="connsiteX2" fmla="*/ 1659455 w 1743961"/>
                <a:gd name="connsiteY2" fmla="*/ 0 h 845058"/>
                <a:gd name="connsiteX3" fmla="*/ 1743961 w 1743961"/>
                <a:gd name="connsiteY3" fmla="*/ 84506 h 845058"/>
                <a:gd name="connsiteX4" fmla="*/ 1743961 w 1743961"/>
                <a:gd name="connsiteY4" fmla="*/ 760552 h 845058"/>
                <a:gd name="connsiteX5" fmla="*/ 1659455 w 1743961"/>
                <a:gd name="connsiteY5" fmla="*/ 845058 h 845058"/>
                <a:gd name="connsiteX6" fmla="*/ 84506 w 1743961"/>
                <a:gd name="connsiteY6" fmla="*/ 845058 h 845058"/>
                <a:gd name="connsiteX7" fmla="*/ 0 w 1743961"/>
                <a:gd name="connsiteY7" fmla="*/ 760552 h 845058"/>
                <a:gd name="connsiteX8" fmla="*/ 0 w 1743961"/>
                <a:gd name="connsiteY8" fmla="*/ 84506 h 8450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743961" h="845058">
                  <a:moveTo>
                    <a:pt x="0" y="84506"/>
                  </a:moveTo>
                  <a:cubicBezTo>
                    <a:pt x="0" y="37835"/>
                    <a:pt x="37835" y="0"/>
                    <a:pt x="84506" y="0"/>
                  </a:cubicBezTo>
                  <a:lnTo>
                    <a:pt x="1659455" y="0"/>
                  </a:lnTo>
                  <a:cubicBezTo>
                    <a:pt x="1706126" y="0"/>
                    <a:pt x="1743961" y="37835"/>
                    <a:pt x="1743961" y="84506"/>
                  </a:cubicBezTo>
                  <a:lnTo>
                    <a:pt x="1743961" y="760552"/>
                  </a:lnTo>
                  <a:cubicBezTo>
                    <a:pt x="1743961" y="807223"/>
                    <a:pt x="1706126" y="845058"/>
                    <a:pt x="1659455" y="845058"/>
                  </a:cubicBezTo>
                  <a:lnTo>
                    <a:pt x="84506" y="845058"/>
                  </a:lnTo>
                  <a:cubicBezTo>
                    <a:pt x="37835" y="845058"/>
                    <a:pt x="0" y="807223"/>
                    <a:pt x="0" y="760552"/>
                  </a:cubicBezTo>
                  <a:lnTo>
                    <a:pt x="0" y="84506"/>
                  </a:lnTo>
                  <a:close/>
                </a:path>
              </a:pathLst>
            </a:custGeom>
            <a:solidFill>
              <a:srgbClr val="FEF9BA"/>
            </a:solidFill>
            <a:ln>
              <a:noFill/>
            </a:ln>
          </p:spPr>
          <p:style>
            <a:lnRef idx="3">
              <a:schemeClr val="accent3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1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62851" tIns="62851" rIns="62851" bIns="62851" numCol="1" spcCol="1270" anchor="ctr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zh-TW" altLang="en-US" sz="2000" kern="1200" dirty="0"/>
                <a:t>教學環境</a:t>
              </a:r>
              <a:endParaRPr lang="zh-TW" altLang="en-US" sz="2500" kern="1200" dirty="0"/>
            </a:p>
          </p:txBody>
        </p:sp>
      </p:grpSp>
      <p:sp>
        <p:nvSpPr>
          <p:cNvPr id="17" name="矩形 16"/>
          <p:cNvSpPr/>
          <p:nvPr/>
        </p:nvSpPr>
        <p:spPr>
          <a:xfrm>
            <a:off x="392608" y="889883"/>
            <a:ext cx="223651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sz="4000" b="1" dirty="0">
                <a:solidFill>
                  <a:schemeClr val="tx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內在條件</a:t>
            </a:r>
            <a:endParaRPr lang="zh-HK" altLang="en-US" sz="40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8" name="矩形 17"/>
          <p:cNvSpPr/>
          <p:nvPr/>
        </p:nvSpPr>
        <p:spPr>
          <a:xfrm>
            <a:off x="6536393" y="889883"/>
            <a:ext cx="223651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sz="4000" b="1" dirty="0">
                <a:solidFill>
                  <a:srgbClr val="FFC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外在條件</a:t>
            </a:r>
            <a:endParaRPr lang="zh-HK" altLang="en-US" sz="4000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22431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dirty="0">
                <a:latin typeface="Calibri" panose="020F0502020204030204" pitchFamily="34" charset="0"/>
                <a:cs typeface="Calibri" panose="020F0502020204030204" pitchFamily="34" charset="0"/>
              </a:rPr>
              <a:t>一．如何應付</a:t>
            </a:r>
            <a:r>
              <a:rPr lang="en-US" altLang="zh-TW" dirty="0">
                <a:latin typeface="Calibri" panose="020F0502020204030204" pitchFamily="34" charset="0"/>
                <a:cs typeface="Calibri" panose="020F0502020204030204" pitchFamily="34" charset="0"/>
              </a:rPr>
              <a:t>ADHD</a:t>
            </a:r>
            <a:r>
              <a:rPr lang="zh-TW" altLang="en-US" dirty="0">
                <a:latin typeface="Calibri" panose="020F0502020204030204" pitchFamily="34" charset="0"/>
                <a:cs typeface="Calibri" panose="020F0502020204030204" pitchFamily="34" charset="0"/>
              </a:rPr>
              <a:t>學生經常搶答阻礙課堂進度的問題</a:t>
            </a:r>
            <a:endParaRPr lang="zh-HK" alt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25085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dirty="0">
                <a:latin typeface="Calibri" panose="020F0502020204030204" pitchFamily="34" charset="0"/>
                <a:cs typeface="Calibri" panose="020F0502020204030204" pitchFamily="34" charset="0"/>
              </a:rPr>
              <a:t>一．如何應付</a:t>
            </a:r>
            <a:r>
              <a:rPr lang="en-US" altLang="zh-TW" dirty="0">
                <a:latin typeface="Calibri" panose="020F0502020204030204" pitchFamily="34" charset="0"/>
                <a:cs typeface="Calibri" panose="020F0502020204030204" pitchFamily="34" charset="0"/>
              </a:rPr>
              <a:t>ADHD</a:t>
            </a:r>
            <a:r>
              <a:rPr lang="zh-TW" altLang="en-US" dirty="0">
                <a:latin typeface="Calibri" panose="020F0502020204030204" pitchFamily="34" charset="0"/>
                <a:cs typeface="Calibri" panose="020F0502020204030204" pitchFamily="34" charset="0"/>
              </a:rPr>
              <a:t>學生經常搶答阻礙課堂進度的問題</a:t>
            </a:r>
            <a:endParaRPr lang="zh-HK" alt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pSp>
        <p:nvGrpSpPr>
          <p:cNvPr id="6" name="群組 5"/>
          <p:cNvGrpSpPr/>
          <p:nvPr/>
        </p:nvGrpSpPr>
        <p:grpSpPr>
          <a:xfrm>
            <a:off x="1590707" y="2559354"/>
            <a:ext cx="6065295" cy="3488515"/>
            <a:chOff x="719929" y="1021064"/>
            <a:chExt cx="8079455" cy="4646979"/>
          </a:xfrm>
        </p:grpSpPr>
        <p:sp>
          <p:nvSpPr>
            <p:cNvPr id="7" name="手繪多邊形 6"/>
            <p:cNvSpPr/>
            <p:nvPr/>
          </p:nvSpPr>
          <p:spPr>
            <a:xfrm>
              <a:off x="3547902" y="3244556"/>
              <a:ext cx="2423508" cy="2423487"/>
            </a:xfrm>
            <a:custGeom>
              <a:avLst/>
              <a:gdLst>
                <a:gd name="connsiteX0" fmla="*/ 0 w 2423508"/>
                <a:gd name="connsiteY0" fmla="*/ 1211744 h 2423487"/>
                <a:gd name="connsiteX1" fmla="*/ 1211754 w 2423508"/>
                <a:gd name="connsiteY1" fmla="*/ 0 h 2423487"/>
                <a:gd name="connsiteX2" fmla="*/ 2423508 w 2423508"/>
                <a:gd name="connsiteY2" fmla="*/ 1211744 h 2423487"/>
                <a:gd name="connsiteX3" fmla="*/ 1211754 w 2423508"/>
                <a:gd name="connsiteY3" fmla="*/ 2423488 h 2423487"/>
                <a:gd name="connsiteX4" fmla="*/ 0 w 2423508"/>
                <a:gd name="connsiteY4" fmla="*/ 1211744 h 24234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423508" h="2423487">
                  <a:moveTo>
                    <a:pt x="0" y="1211744"/>
                  </a:moveTo>
                  <a:cubicBezTo>
                    <a:pt x="0" y="542516"/>
                    <a:pt x="542521" y="0"/>
                    <a:pt x="1211754" y="0"/>
                  </a:cubicBezTo>
                  <a:cubicBezTo>
                    <a:pt x="1880987" y="0"/>
                    <a:pt x="2423508" y="542516"/>
                    <a:pt x="2423508" y="1211744"/>
                  </a:cubicBezTo>
                  <a:cubicBezTo>
                    <a:pt x="2423508" y="1880972"/>
                    <a:pt x="1880987" y="2423488"/>
                    <a:pt x="1211754" y="2423488"/>
                  </a:cubicBezTo>
                  <a:cubicBezTo>
                    <a:pt x="542521" y="2423488"/>
                    <a:pt x="0" y="1880972"/>
                    <a:pt x="0" y="1211744"/>
                  </a:cubicBezTo>
                  <a:close/>
                </a:path>
              </a:pathLst>
            </a:custGeom>
            <a:solidFill>
              <a:schemeClr val="accent3">
                <a:lumMod val="40000"/>
                <a:lumOff val="60000"/>
              </a:schemeClr>
            </a:solidFill>
            <a:ln>
              <a:noFill/>
            </a:ln>
          </p:spPr>
          <p:style>
            <a:lnRef idx="3">
              <a:schemeClr val="accent3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1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377775" tIns="377771" rIns="377775" bIns="377771" numCol="1" spcCol="1270" anchor="ctr" anchorCtr="0">
              <a:noAutofit/>
            </a:bodyPr>
            <a:lstStyle/>
            <a:p>
              <a:pPr lvl="0" algn="ctr" defTabSz="1600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zh-TW" altLang="en-US" sz="2400" kern="1200" dirty="0"/>
                <a:t>有效的學習</a:t>
              </a:r>
            </a:p>
          </p:txBody>
        </p:sp>
        <p:sp>
          <p:nvSpPr>
            <p:cNvPr id="8" name="向左箭號 7"/>
            <p:cNvSpPr/>
            <p:nvPr/>
          </p:nvSpPr>
          <p:spPr>
            <a:xfrm rot="10800000">
              <a:off x="1844190" y="4221582"/>
              <a:ext cx="1343851" cy="469436"/>
            </a:xfrm>
            <a:prstGeom prst="leftArrow">
              <a:avLst>
                <a:gd name="adj1" fmla="val 60000"/>
                <a:gd name="adj2" fmla="val 50000"/>
              </a:avLst>
            </a:prstGeom>
            <a:solidFill>
              <a:schemeClr val="accent2">
                <a:lumMod val="75000"/>
              </a:schemeClr>
            </a:solidFill>
          </p:spPr>
          <p:style>
            <a:lnRef idx="0">
              <a:schemeClr val="accent3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hemeClr val="accent3">
                <a:tint val="60000"/>
                <a:hueOff val="0"/>
                <a:satOff val="0"/>
                <a:lumOff val="0"/>
                <a:alphaOff val="0"/>
              </a:schemeClr>
            </a:fillRef>
            <a:effectRef idx="1">
              <a:schemeClr val="accent3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9" name="手繪多邊形 8"/>
            <p:cNvSpPr/>
            <p:nvPr/>
          </p:nvSpPr>
          <p:spPr>
            <a:xfrm>
              <a:off x="719929" y="4033771"/>
              <a:ext cx="1743961" cy="845058"/>
            </a:xfrm>
            <a:custGeom>
              <a:avLst/>
              <a:gdLst>
                <a:gd name="connsiteX0" fmla="*/ 0 w 1743961"/>
                <a:gd name="connsiteY0" fmla="*/ 84506 h 845058"/>
                <a:gd name="connsiteX1" fmla="*/ 84506 w 1743961"/>
                <a:gd name="connsiteY1" fmla="*/ 0 h 845058"/>
                <a:gd name="connsiteX2" fmla="*/ 1659455 w 1743961"/>
                <a:gd name="connsiteY2" fmla="*/ 0 h 845058"/>
                <a:gd name="connsiteX3" fmla="*/ 1743961 w 1743961"/>
                <a:gd name="connsiteY3" fmla="*/ 84506 h 845058"/>
                <a:gd name="connsiteX4" fmla="*/ 1743961 w 1743961"/>
                <a:gd name="connsiteY4" fmla="*/ 760552 h 845058"/>
                <a:gd name="connsiteX5" fmla="*/ 1659455 w 1743961"/>
                <a:gd name="connsiteY5" fmla="*/ 845058 h 845058"/>
                <a:gd name="connsiteX6" fmla="*/ 84506 w 1743961"/>
                <a:gd name="connsiteY6" fmla="*/ 845058 h 845058"/>
                <a:gd name="connsiteX7" fmla="*/ 0 w 1743961"/>
                <a:gd name="connsiteY7" fmla="*/ 760552 h 845058"/>
                <a:gd name="connsiteX8" fmla="*/ 0 w 1743961"/>
                <a:gd name="connsiteY8" fmla="*/ 84506 h 8450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743961" h="845058">
                  <a:moveTo>
                    <a:pt x="0" y="84506"/>
                  </a:moveTo>
                  <a:cubicBezTo>
                    <a:pt x="0" y="37835"/>
                    <a:pt x="37835" y="0"/>
                    <a:pt x="84506" y="0"/>
                  </a:cubicBezTo>
                  <a:lnTo>
                    <a:pt x="1659455" y="0"/>
                  </a:lnTo>
                  <a:cubicBezTo>
                    <a:pt x="1706126" y="0"/>
                    <a:pt x="1743961" y="37835"/>
                    <a:pt x="1743961" y="84506"/>
                  </a:cubicBezTo>
                  <a:lnTo>
                    <a:pt x="1743961" y="760552"/>
                  </a:lnTo>
                  <a:cubicBezTo>
                    <a:pt x="1743961" y="807223"/>
                    <a:pt x="1706126" y="845058"/>
                    <a:pt x="1659455" y="845058"/>
                  </a:cubicBezTo>
                  <a:lnTo>
                    <a:pt x="84506" y="845058"/>
                  </a:lnTo>
                  <a:cubicBezTo>
                    <a:pt x="37835" y="845058"/>
                    <a:pt x="0" y="807223"/>
                    <a:pt x="0" y="760552"/>
                  </a:cubicBezTo>
                  <a:lnTo>
                    <a:pt x="0" y="84506"/>
                  </a:ln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3">
              <a:schemeClr val="accent3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1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62851" tIns="62851" rIns="62851" bIns="62851" numCol="1" spcCol="1270" anchor="ctr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zh-TW" altLang="en-US" sz="1600" kern="1200" dirty="0"/>
                <a:t>特殊需要</a:t>
              </a:r>
            </a:p>
          </p:txBody>
        </p:sp>
        <p:sp>
          <p:nvSpPr>
            <p:cNvPr id="10" name="向左箭號 9"/>
            <p:cNvSpPr/>
            <p:nvPr/>
          </p:nvSpPr>
          <p:spPr>
            <a:xfrm rot="12960000">
              <a:off x="2272668" y="2902863"/>
              <a:ext cx="1343854" cy="469436"/>
            </a:xfrm>
            <a:prstGeom prst="leftArrow">
              <a:avLst>
                <a:gd name="adj1" fmla="val 60000"/>
                <a:gd name="adj2" fmla="val 50000"/>
              </a:avLst>
            </a:prstGeom>
            <a:solidFill>
              <a:schemeClr val="tx1">
                <a:lumMod val="75000"/>
              </a:schemeClr>
            </a:solidFill>
          </p:spPr>
          <p:style>
            <a:lnRef idx="0">
              <a:schemeClr val="accent3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hemeClr val="accent3">
                <a:tint val="60000"/>
                <a:hueOff val="0"/>
                <a:satOff val="0"/>
                <a:lumOff val="0"/>
                <a:alphaOff val="0"/>
              </a:schemeClr>
            </a:fillRef>
            <a:effectRef idx="1">
              <a:schemeClr val="accent3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1" name="手繪多邊形 10"/>
            <p:cNvSpPr/>
            <p:nvPr/>
          </p:nvSpPr>
          <p:spPr>
            <a:xfrm>
              <a:off x="1324914" y="2171816"/>
              <a:ext cx="1743961" cy="845058"/>
            </a:xfrm>
            <a:custGeom>
              <a:avLst/>
              <a:gdLst>
                <a:gd name="connsiteX0" fmla="*/ 0 w 1743961"/>
                <a:gd name="connsiteY0" fmla="*/ 84506 h 845058"/>
                <a:gd name="connsiteX1" fmla="*/ 84506 w 1743961"/>
                <a:gd name="connsiteY1" fmla="*/ 0 h 845058"/>
                <a:gd name="connsiteX2" fmla="*/ 1659455 w 1743961"/>
                <a:gd name="connsiteY2" fmla="*/ 0 h 845058"/>
                <a:gd name="connsiteX3" fmla="*/ 1743961 w 1743961"/>
                <a:gd name="connsiteY3" fmla="*/ 84506 h 845058"/>
                <a:gd name="connsiteX4" fmla="*/ 1743961 w 1743961"/>
                <a:gd name="connsiteY4" fmla="*/ 760552 h 845058"/>
                <a:gd name="connsiteX5" fmla="*/ 1659455 w 1743961"/>
                <a:gd name="connsiteY5" fmla="*/ 845058 h 845058"/>
                <a:gd name="connsiteX6" fmla="*/ 84506 w 1743961"/>
                <a:gd name="connsiteY6" fmla="*/ 845058 h 845058"/>
                <a:gd name="connsiteX7" fmla="*/ 0 w 1743961"/>
                <a:gd name="connsiteY7" fmla="*/ 760552 h 845058"/>
                <a:gd name="connsiteX8" fmla="*/ 0 w 1743961"/>
                <a:gd name="connsiteY8" fmla="*/ 84506 h 8450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743961" h="845058">
                  <a:moveTo>
                    <a:pt x="0" y="84506"/>
                  </a:moveTo>
                  <a:cubicBezTo>
                    <a:pt x="0" y="37835"/>
                    <a:pt x="37835" y="0"/>
                    <a:pt x="84506" y="0"/>
                  </a:cubicBezTo>
                  <a:lnTo>
                    <a:pt x="1659455" y="0"/>
                  </a:lnTo>
                  <a:cubicBezTo>
                    <a:pt x="1706126" y="0"/>
                    <a:pt x="1743961" y="37835"/>
                    <a:pt x="1743961" y="84506"/>
                  </a:cubicBezTo>
                  <a:lnTo>
                    <a:pt x="1743961" y="760552"/>
                  </a:lnTo>
                  <a:cubicBezTo>
                    <a:pt x="1743961" y="807223"/>
                    <a:pt x="1706126" y="845058"/>
                    <a:pt x="1659455" y="845058"/>
                  </a:cubicBezTo>
                  <a:lnTo>
                    <a:pt x="84506" y="845058"/>
                  </a:lnTo>
                  <a:cubicBezTo>
                    <a:pt x="37835" y="845058"/>
                    <a:pt x="0" y="807223"/>
                    <a:pt x="0" y="760552"/>
                  </a:cubicBezTo>
                  <a:lnTo>
                    <a:pt x="0" y="84506"/>
                  </a:lnTo>
                  <a:close/>
                </a:path>
              </a:pathLst>
            </a:custGeom>
            <a:solidFill>
              <a:schemeClr val="tx1">
                <a:lumMod val="75000"/>
              </a:schemeClr>
            </a:solidFill>
            <a:ln>
              <a:noFill/>
            </a:ln>
          </p:spPr>
          <p:style>
            <a:lnRef idx="3">
              <a:schemeClr val="accent3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1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62851" tIns="62851" rIns="62851" bIns="62851" numCol="1" spcCol="1270" anchor="ctr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zh-TW" altLang="en-US" sz="1600" kern="1200" dirty="0"/>
                <a:t>先備知識</a:t>
              </a:r>
            </a:p>
          </p:txBody>
        </p:sp>
        <p:sp>
          <p:nvSpPr>
            <p:cNvPr id="12" name="向左箭號 11"/>
            <p:cNvSpPr/>
            <p:nvPr/>
          </p:nvSpPr>
          <p:spPr>
            <a:xfrm rot="15120000">
              <a:off x="3394437" y="2087852"/>
              <a:ext cx="1343858" cy="469436"/>
            </a:xfrm>
            <a:prstGeom prst="leftArrow">
              <a:avLst>
                <a:gd name="adj1" fmla="val 60000"/>
                <a:gd name="adj2" fmla="val 50000"/>
              </a:avLst>
            </a:prstGeom>
            <a:solidFill>
              <a:schemeClr val="tx1">
                <a:lumMod val="75000"/>
              </a:schemeClr>
            </a:solidFill>
          </p:spPr>
          <p:style>
            <a:lnRef idx="0">
              <a:schemeClr val="accent3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hemeClr val="accent3">
                <a:tint val="60000"/>
                <a:hueOff val="0"/>
                <a:satOff val="0"/>
                <a:lumOff val="0"/>
                <a:alphaOff val="0"/>
              </a:schemeClr>
            </a:fillRef>
            <a:effectRef idx="1">
              <a:schemeClr val="accent3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3" name="手繪多邊形 12"/>
            <p:cNvSpPr/>
            <p:nvPr/>
          </p:nvSpPr>
          <p:spPr>
            <a:xfrm>
              <a:off x="2908788" y="1021064"/>
              <a:ext cx="1743961" cy="845058"/>
            </a:xfrm>
            <a:custGeom>
              <a:avLst/>
              <a:gdLst>
                <a:gd name="connsiteX0" fmla="*/ 0 w 1743961"/>
                <a:gd name="connsiteY0" fmla="*/ 84506 h 845058"/>
                <a:gd name="connsiteX1" fmla="*/ 84506 w 1743961"/>
                <a:gd name="connsiteY1" fmla="*/ 0 h 845058"/>
                <a:gd name="connsiteX2" fmla="*/ 1659455 w 1743961"/>
                <a:gd name="connsiteY2" fmla="*/ 0 h 845058"/>
                <a:gd name="connsiteX3" fmla="*/ 1743961 w 1743961"/>
                <a:gd name="connsiteY3" fmla="*/ 84506 h 845058"/>
                <a:gd name="connsiteX4" fmla="*/ 1743961 w 1743961"/>
                <a:gd name="connsiteY4" fmla="*/ 760552 h 845058"/>
                <a:gd name="connsiteX5" fmla="*/ 1659455 w 1743961"/>
                <a:gd name="connsiteY5" fmla="*/ 845058 h 845058"/>
                <a:gd name="connsiteX6" fmla="*/ 84506 w 1743961"/>
                <a:gd name="connsiteY6" fmla="*/ 845058 h 845058"/>
                <a:gd name="connsiteX7" fmla="*/ 0 w 1743961"/>
                <a:gd name="connsiteY7" fmla="*/ 760552 h 845058"/>
                <a:gd name="connsiteX8" fmla="*/ 0 w 1743961"/>
                <a:gd name="connsiteY8" fmla="*/ 84506 h 8450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743961" h="845058">
                  <a:moveTo>
                    <a:pt x="0" y="84506"/>
                  </a:moveTo>
                  <a:cubicBezTo>
                    <a:pt x="0" y="37835"/>
                    <a:pt x="37835" y="0"/>
                    <a:pt x="84506" y="0"/>
                  </a:cubicBezTo>
                  <a:lnTo>
                    <a:pt x="1659455" y="0"/>
                  </a:lnTo>
                  <a:cubicBezTo>
                    <a:pt x="1706126" y="0"/>
                    <a:pt x="1743961" y="37835"/>
                    <a:pt x="1743961" y="84506"/>
                  </a:cubicBezTo>
                  <a:lnTo>
                    <a:pt x="1743961" y="760552"/>
                  </a:lnTo>
                  <a:cubicBezTo>
                    <a:pt x="1743961" y="807223"/>
                    <a:pt x="1706126" y="845058"/>
                    <a:pt x="1659455" y="845058"/>
                  </a:cubicBezTo>
                  <a:lnTo>
                    <a:pt x="84506" y="845058"/>
                  </a:lnTo>
                  <a:cubicBezTo>
                    <a:pt x="37835" y="845058"/>
                    <a:pt x="0" y="807223"/>
                    <a:pt x="0" y="760552"/>
                  </a:cubicBezTo>
                  <a:lnTo>
                    <a:pt x="0" y="84506"/>
                  </a:lnTo>
                  <a:close/>
                </a:path>
              </a:pathLst>
            </a:custGeom>
            <a:solidFill>
              <a:schemeClr val="tx1">
                <a:lumMod val="75000"/>
              </a:schemeClr>
            </a:solidFill>
            <a:ln>
              <a:noFill/>
            </a:ln>
          </p:spPr>
          <p:style>
            <a:lnRef idx="3">
              <a:schemeClr val="accent3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1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62851" tIns="62851" rIns="62851" bIns="62851" numCol="1" spcCol="1270" anchor="ctr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zh-TW" altLang="en-US" sz="1600" kern="1200" dirty="0"/>
                <a:t>學習方法</a:t>
              </a:r>
            </a:p>
          </p:txBody>
        </p:sp>
        <p:sp>
          <p:nvSpPr>
            <p:cNvPr id="14" name="向左箭號 13"/>
            <p:cNvSpPr/>
            <p:nvPr/>
          </p:nvSpPr>
          <p:spPr>
            <a:xfrm rot="17280000">
              <a:off x="4781018" y="2087852"/>
              <a:ext cx="1343858" cy="469436"/>
            </a:xfrm>
            <a:prstGeom prst="leftArrow">
              <a:avLst>
                <a:gd name="adj1" fmla="val 60000"/>
                <a:gd name="adj2" fmla="val 50000"/>
              </a:avLst>
            </a:prstGeom>
            <a:solidFill>
              <a:srgbClr val="F4DF84"/>
            </a:solidFill>
          </p:spPr>
          <p:style>
            <a:lnRef idx="0">
              <a:schemeClr val="accent3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hemeClr val="accent3">
                <a:tint val="60000"/>
                <a:hueOff val="0"/>
                <a:satOff val="0"/>
                <a:lumOff val="0"/>
                <a:alphaOff val="0"/>
              </a:schemeClr>
            </a:fillRef>
            <a:effectRef idx="1">
              <a:schemeClr val="accent3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5" name="手繪多邊形 14"/>
            <p:cNvSpPr/>
            <p:nvPr/>
          </p:nvSpPr>
          <p:spPr>
            <a:xfrm>
              <a:off x="4866563" y="1021064"/>
              <a:ext cx="1743961" cy="845058"/>
            </a:xfrm>
            <a:custGeom>
              <a:avLst/>
              <a:gdLst>
                <a:gd name="connsiteX0" fmla="*/ 0 w 1743961"/>
                <a:gd name="connsiteY0" fmla="*/ 84506 h 845058"/>
                <a:gd name="connsiteX1" fmla="*/ 84506 w 1743961"/>
                <a:gd name="connsiteY1" fmla="*/ 0 h 845058"/>
                <a:gd name="connsiteX2" fmla="*/ 1659455 w 1743961"/>
                <a:gd name="connsiteY2" fmla="*/ 0 h 845058"/>
                <a:gd name="connsiteX3" fmla="*/ 1743961 w 1743961"/>
                <a:gd name="connsiteY3" fmla="*/ 84506 h 845058"/>
                <a:gd name="connsiteX4" fmla="*/ 1743961 w 1743961"/>
                <a:gd name="connsiteY4" fmla="*/ 760552 h 845058"/>
                <a:gd name="connsiteX5" fmla="*/ 1659455 w 1743961"/>
                <a:gd name="connsiteY5" fmla="*/ 845058 h 845058"/>
                <a:gd name="connsiteX6" fmla="*/ 84506 w 1743961"/>
                <a:gd name="connsiteY6" fmla="*/ 845058 h 845058"/>
                <a:gd name="connsiteX7" fmla="*/ 0 w 1743961"/>
                <a:gd name="connsiteY7" fmla="*/ 760552 h 845058"/>
                <a:gd name="connsiteX8" fmla="*/ 0 w 1743961"/>
                <a:gd name="connsiteY8" fmla="*/ 84506 h 8450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743961" h="845058">
                  <a:moveTo>
                    <a:pt x="0" y="84506"/>
                  </a:moveTo>
                  <a:cubicBezTo>
                    <a:pt x="0" y="37835"/>
                    <a:pt x="37835" y="0"/>
                    <a:pt x="84506" y="0"/>
                  </a:cubicBezTo>
                  <a:lnTo>
                    <a:pt x="1659455" y="0"/>
                  </a:lnTo>
                  <a:cubicBezTo>
                    <a:pt x="1706126" y="0"/>
                    <a:pt x="1743961" y="37835"/>
                    <a:pt x="1743961" y="84506"/>
                  </a:cubicBezTo>
                  <a:lnTo>
                    <a:pt x="1743961" y="760552"/>
                  </a:lnTo>
                  <a:cubicBezTo>
                    <a:pt x="1743961" y="807223"/>
                    <a:pt x="1706126" y="845058"/>
                    <a:pt x="1659455" y="845058"/>
                  </a:cubicBezTo>
                  <a:lnTo>
                    <a:pt x="84506" y="845058"/>
                  </a:lnTo>
                  <a:cubicBezTo>
                    <a:pt x="37835" y="845058"/>
                    <a:pt x="0" y="807223"/>
                    <a:pt x="0" y="760552"/>
                  </a:cubicBezTo>
                  <a:lnTo>
                    <a:pt x="0" y="84506"/>
                  </a:lnTo>
                  <a:close/>
                </a:path>
              </a:pathLst>
            </a:custGeom>
            <a:solidFill>
              <a:srgbClr val="F4DF84"/>
            </a:solidFill>
            <a:ln>
              <a:noFill/>
            </a:ln>
          </p:spPr>
          <p:style>
            <a:lnRef idx="3">
              <a:schemeClr val="accent3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1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62851" tIns="62851" rIns="62851" bIns="62851" numCol="1" spcCol="1270" anchor="ctr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zh-TW" altLang="en-US" sz="1600" kern="1200" dirty="0"/>
                <a:t>教學策略</a:t>
              </a:r>
            </a:p>
          </p:txBody>
        </p:sp>
        <p:sp>
          <p:nvSpPr>
            <p:cNvPr id="16" name="向左箭號 15"/>
            <p:cNvSpPr/>
            <p:nvPr/>
          </p:nvSpPr>
          <p:spPr>
            <a:xfrm rot="19440000">
              <a:off x="5902790" y="2902863"/>
              <a:ext cx="1343854" cy="469436"/>
            </a:xfrm>
            <a:prstGeom prst="leftArrow">
              <a:avLst>
                <a:gd name="adj1" fmla="val 60000"/>
                <a:gd name="adj2" fmla="val 50000"/>
              </a:avLst>
            </a:prstGeom>
            <a:solidFill>
              <a:schemeClr val="tx1">
                <a:lumMod val="75000"/>
              </a:schemeClr>
            </a:solidFill>
          </p:spPr>
          <p:style>
            <a:lnRef idx="0">
              <a:schemeClr val="accent3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hemeClr val="accent3">
                <a:tint val="60000"/>
                <a:hueOff val="0"/>
                <a:satOff val="0"/>
                <a:lumOff val="0"/>
                <a:alphaOff val="0"/>
              </a:schemeClr>
            </a:fillRef>
            <a:effectRef idx="1">
              <a:schemeClr val="accent3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7" name="手繪多邊形 16"/>
            <p:cNvSpPr/>
            <p:nvPr/>
          </p:nvSpPr>
          <p:spPr>
            <a:xfrm>
              <a:off x="6450437" y="2171816"/>
              <a:ext cx="1743961" cy="845058"/>
            </a:xfrm>
            <a:custGeom>
              <a:avLst/>
              <a:gdLst>
                <a:gd name="connsiteX0" fmla="*/ 0 w 1743961"/>
                <a:gd name="connsiteY0" fmla="*/ 84506 h 845058"/>
                <a:gd name="connsiteX1" fmla="*/ 84506 w 1743961"/>
                <a:gd name="connsiteY1" fmla="*/ 0 h 845058"/>
                <a:gd name="connsiteX2" fmla="*/ 1659455 w 1743961"/>
                <a:gd name="connsiteY2" fmla="*/ 0 h 845058"/>
                <a:gd name="connsiteX3" fmla="*/ 1743961 w 1743961"/>
                <a:gd name="connsiteY3" fmla="*/ 84506 h 845058"/>
                <a:gd name="connsiteX4" fmla="*/ 1743961 w 1743961"/>
                <a:gd name="connsiteY4" fmla="*/ 760552 h 845058"/>
                <a:gd name="connsiteX5" fmla="*/ 1659455 w 1743961"/>
                <a:gd name="connsiteY5" fmla="*/ 845058 h 845058"/>
                <a:gd name="connsiteX6" fmla="*/ 84506 w 1743961"/>
                <a:gd name="connsiteY6" fmla="*/ 845058 h 845058"/>
                <a:gd name="connsiteX7" fmla="*/ 0 w 1743961"/>
                <a:gd name="connsiteY7" fmla="*/ 760552 h 845058"/>
                <a:gd name="connsiteX8" fmla="*/ 0 w 1743961"/>
                <a:gd name="connsiteY8" fmla="*/ 84506 h 8450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743961" h="845058">
                  <a:moveTo>
                    <a:pt x="0" y="84506"/>
                  </a:moveTo>
                  <a:cubicBezTo>
                    <a:pt x="0" y="37835"/>
                    <a:pt x="37835" y="0"/>
                    <a:pt x="84506" y="0"/>
                  </a:cubicBezTo>
                  <a:lnTo>
                    <a:pt x="1659455" y="0"/>
                  </a:lnTo>
                  <a:cubicBezTo>
                    <a:pt x="1706126" y="0"/>
                    <a:pt x="1743961" y="37835"/>
                    <a:pt x="1743961" y="84506"/>
                  </a:cubicBezTo>
                  <a:lnTo>
                    <a:pt x="1743961" y="760552"/>
                  </a:lnTo>
                  <a:cubicBezTo>
                    <a:pt x="1743961" y="807223"/>
                    <a:pt x="1706126" y="845058"/>
                    <a:pt x="1659455" y="845058"/>
                  </a:cubicBezTo>
                  <a:lnTo>
                    <a:pt x="84506" y="845058"/>
                  </a:lnTo>
                  <a:cubicBezTo>
                    <a:pt x="37835" y="845058"/>
                    <a:pt x="0" y="807223"/>
                    <a:pt x="0" y="760552"/>
                  </a:cubicBezTo>
                  <a:lnTo>
                    <a:pt x="0" y="84506"/>
                  </a:lnTo>
                  <a:close/>
                </a:path>
              </a:pathLst>
            </a:custGeom>
            <a:solidFill>
              <a:schemeClr val="tx1">
                <a:lumMod val="75000"/>
              </a:schemeClr>
            </a:solidFill>
            <a:ln>
              <a:noFill/>
            </a:ln>
          </p:spPr>
          <p:style>
            <a:lnRef idx="3">
              <a:schemeClr val="accent3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1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62851" tIns="62851" rIns="62851" bIns="62851" numCol="1" spcCol="1270" anchor="ctr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zh-TW" altLang="en-US" sz="1600" kern="1200" dirty="0"/>
                <a:t>教學資源</a:t>
              </a:r>
            </a:p>
          </p:txBody>
        </p:sp>
        <p:sp>
          <p:nvSpPr>
            <p:cNvPr id="18" name="向左箭號 17"/>
            <p:cNvSpPr/>
            <p:nvPr/>
          </p:nvSpPr>
          <p:spPr>
            <a:xfrm>
              <a:off x="6331271" y="4221582"/>
              <a:ext cx="1343851" cy="469436"/>
            </a:xfrm>
            <a:prstGeom prst="leftArrow">
              <a:avLst>
                <a:gd name="adj1" fmla="val 60000"/>
                <a:gd name="adj2" fmla="val 50000"/>
              </a:avLst>
            </a:prstGeom>
            <a:solidFill>
              <a:schemeClr val="tx1">
                <a:lumMod val="75000"/>
              </a:schemeClr>
            </a:solidFill>
          </p:spPr>
          <p:style>
            <a:lnRef idx="0">
              <a:schemeClr val="accent3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hemeClr val="accent3">
                <a:tint val="60000"/>
                <a:hueOff val="0"/>
                <a:satOff val="0"/>
                <a:lumOff val="0"/>
                <a:alphaOff val="0"/>
              </a:schemeClr>
            </a:fillRef>
            <a:effectRef idx="1">
              <a:schemeClr val="accent3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9" name="手繪多邊形 18"/>
            <p:cNvSpPr/>
            <p:nvPr/>
          </p:nvSpPr>
          <p:spPr>
            <a:xfrm>
              <a:off x="7055423" y="4033771"/>
              <a:ext cx="1743961" cy="845058"/>
            </a:xfrm>
            <a:custGeom>
              <a:avLst/>
              <a:gdLst>
                <a:gd name="connsiteX0" fmla="*/ 0 w 1743961"/>
                <a:gd name="connsiteY0" fmla="*/ 84506 h 845058"/>
                <a:gd name="connsiteX1" fmla="*/ 84506 w 1743961"/>
                <a:gd name="connsiteY1" fmla="*/ 0 h 845058"/>
                <a:gd name="connsiteX2" fmla="*/ 1659455 w 1743961"/>
                <a:gd name="connsiteY2" fmla="*/ 0 h 845058"/>
                <a:gd name="connsiteX3" fmla="*/ 1743961 w 1743961"/>
                <a:gd name="connsiteY3" fmla="*/ 84506 h 845058"/>
                <a:gd name="connsiteX4" fmla="*/ 1743961 w 1743961"/>
                <a:gd name="connsiteY4" fmla="*/ 760552 h 845058"/>
                <a:gd name="connsiteX5" fmla="*/ 1659455 w 1743961"/>
                <a:gd name="connsiteY5" fmla="*/ 845058 h 845058"/>
                <a:gd name="connsiteX6" fmla="*/ 84506 w 1743961"/>
                <a:gd name="connsiteY6" fmla="*/ 845058 h 845058"/>
                <a:gd name="connsiteX7" fmla="*/ 0 w 1743961"/>
                <a:gd name="connsiteY7" fmla="*/ 760552 h 845058"/>
                <a:gd name="connsiteX8" fmla="*/ 0 w 1743961"/>
                <a:gd name="connsiteY8" fmla="*/ 84506 h 8450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743961" h="845058">
                  <a:moveTo>
                    <a:pt x="0" y="84506"/>
                  </a:moveTo>
                  <a:cubicBezTo>
                    <a:pt x="0" y="37835"/>
                    <a:pt x="37835" y="0"/>
                    <a:pt x="84506" y="0"/>
                  </a:cubicBezTo>
                  <a:lnTo>
                    <a:pt x="1659455" y="0"/>
                  </a:lnTo>
                  <a:cubicBezTo>
                    <a:pt x="1706126" y="0"/>
                    <a:pt x="1743961" y="37835"/>
                    <a:pt x="1743961" y="84506"/>
                  </a:cubicBezTo>
                  <a:lnTo>
                    <a:pt x="1743961" y="760552"/>
                  </a:lnTo>
                  <a:cubicBezTo>
                    <a:pt x="1743961" y="807223"/>
                    <a:pt x="1706126" y="845058"/>
                    <a:pt x="1659455" y="845058"/>
                  </a:cubicBezTo>
                  <a:lnTo>
                    <a:pt x="84506" y="845058"/>
                  </a:lnTo>
                  <a:cubicBezTo>
                    <a:pt x="37835" y="845058"/>
                    <a:pt x="0" y="807223"/>
                    <a:pt x="0" y="760552"/>
                  </a:cubicBezTo>
                  <a:lnTo>
                    <a:pt x="0" y="84506"/>
                  </a:lnTo>
                  <a:close/>
                </a:path>
              </a:pathLst>
            </a:custGeom>
            <a:solidFill>
              <a:schemeClr val="tx1">
                <a:lumMod val="75000"/>
              </a:schemeClr>
            </a:solidFill>
            <a:ln>
              <a:noFill/>
            </a:ln>
          </p:spPr>
          <p:style>
            <a:lnRef idx="3">
              <a:schemeClr val="accent3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1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62851" tIns="62851" rIns="62851" bIns="62851" numCol="1" spcCol="1270" anchor="ctr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zh-TW" altLang="en-US" sz="1600" kern="1200" dirty="0"/>
                <a:t>教學環境</a:t>
              </a:r>
              <a:endParaRPr lang="zh-TW" altLang="en-US" sz="2000" kern="1200" dirty="0"/>
            </a:p>
          </p:txBody>
        </p:sp>
      </p:grpSp>
      <p:sp>
        <p:nvSpPr>
          <p:cNvPr id="20" name="矩形 19"/>
          <p:cNvSpPr/>
          <p:nvPr/>
        </p:nvSpPr>
        <p:spPr>
          <a:xfrm>
            <a:off x="440046" y="2308796"/>
            <a:ext cx="183699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3200" b="1" dirty="0">
                <a:solidFill>
                  <a:schemeClr val="tx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內在條件</a:t>
            </a:r>
            <a:endParaRPr lang="zh-HK" altLang="en-US" sz="32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21" name="矩形 20"/>
          <p:cNvSpPr/>
          <p:nvPr/>
        </p:nvSpPr>
        <p:spPr>
          <a:xfrm>
            <a:off x="7013296" y="2291774"/>
            <a:ext cx="183699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3200" b="1" dirty="0">
                <a:solidFill>
                  <a:srgbClr val="FFC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外在條件</a:t>
            </a:r>
            <a:endParaRPr lang="zh-HK" altLang="en-US" sz="3200" dirty="0">
              <a:solidFill>
                <a:srgbClr val="FFC000"/>
              </a:solidFill>
            </a:endParaRPr>
          </a:p>
        </p:txBody>
      </p:sp>
      <p:sp>
        <p:nvSpPr>
          <p:cNvPr id="2" name="文字方塊 1"/>
          <p:cNvSpPr txBox="1"/>
          <p:nvPr/>
        </p:nvSpPr>
        <p:spPr>
          <a:xfrm>
            <a:off x="1922142" y="5615728"/>
            <a:ext cx="1569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/>
              <a:t>衝動、不留心</a:t>
            </a:r>
            <a:endParaRPr lang="zh-HK" altLang="en-US" dirty="0"/>
          </a:p>
        </p:txBody>
      </p:sp>
    </p:spTree>
    <p:extLst>
      <p:ext uri="{BB962C8B-B14F-4D97-AF65-F5344CB8AC3E}">
        <p14:creationId xmlns:p14="http://schemas.microsoft.com/office/powerpoint/2010/main" val="23153433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石板">
  <a:themeElements>
    <a:clrScheme name="氣流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石板">
      <a:majorFont>
        <a:latin typeface="Calisto MT" panose="02040603050505030304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alisto MT" panose="02040603050505030304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石板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10000"/>
              </a:schemeClr>
            </a:gs>
            <a:gs pos="100000">
              <a:schemeClr val="phClr">
                <a:tint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0000"/>
                <a:lumMod val="90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dist="25400" dir="5400000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76200" dist="38100" dir="5400000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 prst="hardEdge"/>
          </a:sp3d>
        </a:effectStyle>
      </a:effectStyleLst>
      <a:bgFillStyleLst>
        <a:solidFill>
          <a:schemeClr val="phClr"/>
        </a:solidFill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shade val="80000"/>
                <a:lumMod val="80000"/>
              </a:schemeClr>
              <a:schemeClr val="phClr">
                <a:tint val="98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ate" id="{C3F70B94-7CE9-428E-ADC1-3269CC2C3385}" vid="{3F2DE9A5-64E6-437C-A389-CC4477E817E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TM04033929[[fn=石板]]</Template>
  <TotalTime>202</TotalTime>
  <Words>533</Words>
  <Application>Microsoft Office PowerPoint</Application>
  <PresentationFormat>On-screen Show (4:3)</PresentationFormat>
  <Paragraphs>93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4" baseType="lpstr">
      <vt:lpstr>微軟正黑體</vt:lpstr>
      <vt:lpstr>Calibri</vt:lpstr>
      <vt:lpstr>Calisto MT</vt:lpstr>
      <vt:lpstr>Trebuchet MS</vt:lpstr>
      <vt:lpstr>Wingdings</vt:lpstr>
      <vt:lpstr>Wingdings 2</vt:lpstr>
      <vt:lpstr>石板</vt:lpstr>
      <vt:lpstr>共融課堂管理實戰策略</vt:lpstr>
      <vt:lpstr>共融課堂管理實戰策略</vt:lpstr>
      <vt:lpstr>PowerPoint Presentation</vt:lpstr>
      <vt:lpstr>PowerPoint Presentation</vt:lpstr>
      <vt:lpstr>Robert Gagne: The conditions of learning</vt:lpstr>
      <vt:lpstr>Robert Gagne: The conditions of learning</vt:lpstr>
      <vt:lpstr>PowerPoint Presentation</vt:lpstr>
      <vt:lpstr>一．如何應付ADHD學生經常搶答阻礙課堂進度的問題</vt:lpstr>
      <vt:lpstr>一．如何應付ADHD學生經常搶答阻礙課堂進度的問題</vt:lpstr>
      <vt:lpstr>二．如何處理學生不願意進行分組活動的問題</vt:lpstr>
      <vt:lpstr>二．如何處理學生不願意進行分組活動的問題</vt:lpstr>
      <vt:lpstr>三．如何處理自閉症學生因對聲音敏感而不能專心上體育堂的問題</vt:lpstr>
      <vt:lpstr>三．如何處理自閉症學生因對聲音敏感而不能專心上體育堂的問題</vt:lpstr>
      <vt:lpstr>四．如何處理自閉症學生因運動技能較差而抗拒體育課的問題</vt:lpstr>
      <vt:lpstr>診斷  實踐  檢討</vt:lpstr>
      <vt:lpstr>共融有法</vt:lpstr>
      <vt:lpstr>參考書目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luirick1388</dc:creator>
  <cp:lastModifiedBy>Thom Lai</cp:lastModifiedBy>
  <cp:revision>26</cp:revision>
  <dcterms:created xsi:type="dcterms:W3CDTF">2017-11-27T15:04:16Z</dcterms:created>
  <dcterms:modified xsi:type="dcterms:W3CDTF">2018-06-11T12:14:21Z</dcterms:modified>
</cp:coreProperties>
</file>