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73" r:id="rId11"/>
    <p:sldId id="266" r:id="rId12"/>
    <p:sldId id="267" r:id="rId13"/>
    <p:sldId id="268" r:id="rId14"/>
    <p:sldId id="274" r:id="rId15"/>
    <p:sldId id="270" r:id="rId1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A6074-18A4-45ED-BD24-F9E1CFD20D8C}" type="datetimeFigureOut">
              <a:rPr lang="zh-HK" altLang="en-US" smtClean="0"/>
              <a:t>26/11/2021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6C3ED-62E7-44B8-B8FF-5BA2D11BAEA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737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10B3-2B81-5E4B-B628-CED7D07EC213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4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EDD0-D97B-4B65-8D3B-6893C7210C93}" type="datetimeFigureOut">
              <a:rPr lang="zh-HK" altLang="en-US" smtClean="0"/>
              <a:t>26/11/2021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56A-59F0-4895-9F08-33064196B3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520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EDD0-D97B-4B65-8D3B-6893C7210C93}" type="datetimeFigureOut">
              <a:rPr lang="zh-HK" altLang="en-US" smtClean="0"/>
              <a:t>26/11/2021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56A-59F0-4895-9F08-33064196B3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244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EDD0-D97B-4B65-8D3B-6893C7210C93}" type="datetimeFigureOut">
              <a:rPr lang="zh-HK" altLang="en-US" smtClean="0"/>
              <a:t>26/11/2021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56A-59F0-4895-9F08-33064196B3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301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EDD0-D97B-4B65-8D3B-6893C7210C93}" type="datetimeFigureOut">
              <a:rPr lang="zh-HK" altLang="en-US" smtClean="0"/>
              <a:t>26/11/2021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56A-59F0-4895-9F08-33064196B3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190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EDD0-D97B-4B65-8D3B-6893C7210C93}" type="datetimeFigureOut">
              <a:rPr lang="zh-HK" altLang="en-US" smtClean="0"/>
              <a:t>26/11/2021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56A-59F0-4895-9F08-33064196B3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332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EDD0-D97B-4B65-8D3B-6893C7210C93}" type="datetimeFigureOut">
              <a:rPr lang="zh-HK" altLang="en-US" smtClean="0"/>
              <a:t>26/11/2021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56A-59F0-4895-9F08-33064196B3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486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EDD0-D97B-4B65-8D3B-6893C7210C93}" type="datetimeFigureOut">
              <a:rPr lang="zh-HK" altLang="en-US" smtClean="0"/>
              <a:t>26/11/2021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56A-59F0-4895-9F08-33064196B3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435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EDD0-D97B-4B65-8D3B-6893C7210C93}" type="datetimeFigureOut">
              <a:rPr lang="zh-HK" altLang="en-US" smtClean="0"/>
              <a:t>26/11/2021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56A-59F0-4895-9F08-33064196B3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484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EDD0-D97B-4B65-8D3B-6893C7210C93}" type="datetimeFigureOut">
              <a:rPr lang="zh-HK" altLang="en-US" smtClean="0"/>
              <a:t>26/11/2021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56A-59F0-4895-9F08-33064196B3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484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EDD0-D97B-4B65-8D3B-6893C7210C93}" type="datetimeFigureOut">
              <a:rPr lang="zh-HK" altLang="en-US" smtClean="0"/>
              <a:t>26/11/2021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56A-59F0-4895-9F08-33064196B3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847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EDD0-D97B-4B65-8D3B-6893C7210C93}" type="datetimeFigureOut">
              <a:rPr lang="zh-HK" altLang="en-US" smtClean="0"/>
              <a:t>26/11/2021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56A-59F0-4895-9F08-33064196B3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223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EDD0-D97B-4B65-8D3B-6893C7210C93}" type="datetimeFigureOut">
              <a:rPr lang="zh-HK" altLang="en-US" smtClean="0"/>
              <a:t>26/11/2021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E56A-59F0-4895-9F08-33064196B3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154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theme.gov.hk/tc/theme/ilearnathome/news/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fosec.gov.hk/tc_chi/main.html" TargetMode="External"/><Relationship Id="rId5" Type="http://schemas.openxmlformats.org/officeDocument/2006/relationships/hyperlink" Target="http://www.infosec.gov.hk/english/main.html" TargetMode="External"/><Relationship Id="rId4" Type="http://schemas.openxmlformats.org/officeDocument/2006/relationships/hyperlink" Target="http://www.studenthealth.gov.hk/tc_chi/internet/health_effects.html" TargetMode="Externa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ogcio.gov.hk/en/index.htm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kcert.org/home" TargetMode="External"/><Relationship Id="rId5" Type="http://schemas.openxmlformats.org/officeDocument/2006/relationships/hyperlink" Target="http://www.cybersecurity.hk/tc/about.php" TargetMode="External"/><Relationship Id="rId4" Type="http://schemas.openxmlformats.org/officeDocument/2006/relationships/hyperlink" Target="http://www.ogcio.gov.hk/tc/index.htm" TargetMode="Externa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police.gov.hk/ppp_tc/04_crime_matters/tcd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peace2.edb.hkedcity.net/chi/index.php" TargetMode="External"/><Relationship Id="rId4" Type="http://schemas.openxmlformats.org/officeDocument/2006/relationships/hyperlink" Target="http://healthynet.proj.hkedcity.net/tc/index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84094" y="1049029"/>
            <a:ext cx="6212542" cy="2906557"/>
          </a:xfrm>
        </p:spPr>
        <p:txBody>
          <a:bodyPr>
            <a:normAutofit/>
          </a:bodyPr>
          <a:lstStyle/>
          <a:p>
            <a:pPr>
              <a:lnSpc>
                <a:spcPts val="7000"/>
              </a:lnSpc>
            </a:pPr>
            <a:r>
              <a:rPr lang="zh-TW" altLang="en-US" sz="5500" b="1" dirty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家長</a:t>
            </a:r>
            <a:r>
              <a:rPr lang="zh-TW" altLang="en-US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教育</a:t>
            </a:r>
            <a: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之</a:t>
            </a:r>
            <a: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5500" b="1" dirty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電子學習</a:t>
            </a:r>
            <a:endParaRPr lang="en-US" sz="5500" b="1" dirty="0">
              <a:solidFill>
                <a:srgbClr val="4AA8C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37729"/>
            <a:ext cx="9144000" cy="82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PMingLiU" charset="-12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2453" y="5661212"/>
            <a:ext cx="7606670" cy="1560816"/>
            <a:chOff x="318445" y="5572846"/>
            <a:chExt cx="8336912" cy="17106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3368" y="6155469"/>
              <a:ext cx="1810755" cy="5454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445" y="6155469"/>
              <a:ext cx="2633998" cy="5454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6645" y="5572846"/>
              <a:ext cx="2418712" cy="1710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30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61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電子學習資源套</a:t>
            </a:r>
            <a:endParaRPr lang="zh-HK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67" y="1798858"/>
            <a:ext cx="2751048" cy="389127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58" y="2312982"/>
            <a:ext cx="2388046" cy="33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40376"/>
            <a:ext cx="9144000" cy="144135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其他政府資源</a:t>
            </a:r>
            <a:endParaRPr lang="zh-HK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789" y="1921988"/>
            <a:ext cx="640345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上網學習支援網絡</a:t>
            </a:r>
            <a:endParaRPr lang="en-GB" altLang="zh-HK" sz="2800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en-GB" altLang="zh-HK" sz="2600" b="1" u="sng" dirty="0">
                <a:solidFill>
                  <a:prstClr val="black"/>
                </a:solidFill>
                <a:latin typeface="PMingLiU" charset="-120"/>
                <a:hlinkClick r:id="rId3"/>
              </a:rPr>
              <a:t>http://theme.gov.hk/tc/theme/ilearnathome/news/</a:t>
            </a:r>
            <a:endParaRPr lang="zh-TW" altLang="zh-HK" sz="2600" b="1" dirty="0">
              <a:solidFill>
                <a:prstClr val="black"/>
              </a:solidFill>
              <a:latin typeface="PMingLiU" charset="-120"/>
            </a:endParaRPr>
          </a:p>
          <a:p>
            <a:endParaRPr lang="zh-TW" altLang="zh-HK" sz="2800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衞生署學生健康服務</a:t>
            </a:r>
            <a:r>
              <a:rPr lang="en-GB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 </a:t>
            </a:r>
            <a:endParaRPr lang="zh-TW" altLang="zh-HK" sz="2800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en-GB" altLang="zh-HK" sz="2600" b="1" u="sng" dirty="0">
                <a:solidFill>
                  <a:prstClr val="black"/>
                </a:solidFill>
                <a:latin typeface="PMingLiU" charset="-120"/>
                <a:hlinkClick r:id="rId4"/>
              </a:rPr>
              <a:t>http://www.studenthealth.gov.hk/tc_chi/internet/health_effects.html</a:t>
            </a:r>
            <a:endParaRPr lang="en-GB" altLang="zh-HK" sz="2600" b="1" u="sng" dirty="0">
              <a:solidFill>
                <a:prstClr val="black"/>
              </a:solidFill>
              <a:latin typeface="PMingLiU" charset="-120"/>
            </a:endParaRPr>
          </a:p>
          <a:p>
            <a:endParaRPr lang="en-GB" altLang="zh-HK" sz="2800" b="1" u="sng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資訊安全網</a:t>
            </a:r>
            <a:r>
              <a:rPr lang="en-GB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 </a:t>
            </a:r>
            <a:endParaRPr lang="en-GB" altLang="zh-HK" sz="2800" b="1" dirty="0">
              <a:solidFill>
                <a:srgbClr val="5AB34F"/>
              </a:solidFill>
              <a:latin typeface="PMingLiU" charset="-120"/>
              <a:cs typeface="PMingLiU" charset="-120"/>
              <a:hlinkClick r:id="rId5"/>
            </a:endParaRPr>
          </a:p>
          <a:p>
            <a:r>
              <a:rPr lang="en-GB" altLang="zh-HK" sz="2600" b="1" u="sng" dirty="0">
                <a:solidFill>
                  <a:prstClr val="black"/>
                </a:solidFill>
                <a:latin typeface="PMingLiU" charset="-120"/>
                <a:hlinkClick r:id="rId6"/>
              </a:rPr>
              <a:t>http://www.infosec.gov.hk/tc_chi/main.html</a:t>
            </a:r>
            <a:r>
              <a:rPr lang="en-GB" altLang="zh-HK" sz="2600" b="1" dirty="0">
                <a:solidFill>
                  <a:prstClr val="black"/>
                </a:solidFill>
                <a:latin typeface="PMingLiU" charset="-120"/>
              </a:rPr>
              <a:t> </a:t>
            </a:r>
            <a:endParaRPr lang="zh-TW" altLang="zh-HK" sz="2600" b="1" dirty="0">
              <a:solidFill>
                <a:prstClr val="black"/>
              </a:solidFill>
              <a:latin typeface="PMingLiU" charset="-120"/>
            </a:endParaRPr>
          </a:p>
          <a:p>
            <a:endParaRPr lang="en-GB" altLang="zh-HK" sz="2800" b="1" u="sng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242" y="1982684"/>
            <a:ext cx="1022532" cy="1022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304" y="3348907"/>
            <a:ext cx="1080918" cy="108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750" y="4769818"/>
            <a:ext cx="1026024" cy="10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40376"/>
            <a:ext cx="9144000" cy="1441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其他政府資源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0547" y="2110368"/>
            <a:ext cx="719181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政府資訊科技總監辦公室</a:t>
            </a:r>
            <a:endParaRPr lang="en-GB" altLang="zh-HK" sz="2800" b="1" dirty="0">
              <a:solidFill>
                <a:srgbClr val="5AB34F"/>
              </a:solidFill>
              <a:latin typeface="PMingLiU" charset="-120"/>
              <a:cs typeface="PMingLiU" charset="-120"/>
              <a:hlinkClick r:id="rId3"/>
            </a:endParaRPr>
          </a:p>
          <a:p>
            <a:r>
              <a:rPr lang="en-GB" altLang="zh-HK" sz="2600" b="1" u="sng" dirty="0">
                <a:solidFill>
                  <a:prstClr val="black"/>
                </a:solidFill>
                <a:latin typeface="PMingLiU" charset="-120"/>
                <a:hlinkClick r:id="rId4"/>
              </a:rPr>
              <a:t>http://www.ogcio.gov.hk/tc/index.htm</a:t>
            </a:r>
            <a:r>
              <a:rPr lang="en-GB" altLang="zh-HK" sz="2600" b="1" dirty="0">
                <a:solidFill>
                  <a:prstClr val="black"/>
                </a:solidFill>
                <a:latin typeface="PMingLiU" charset="-120"/>
              </a:rPr>
              <a:t> </a:t>
            </a:r>
            <a:r>
              <a:rPr lang="en-GB" altLang="zh-HK" sz="2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 </a:t>
            </a:r>
          </a:p>
          <a:p>
            <a:pPr lvl="1"/>
            <a:endParaRPr lang="en-GB" altLang="zh-HK" sz="2800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pPr marL="0" lvl="1"/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網絡安全資訊站</a:t>
            </a:r>
            <a:r>
              <a:rPr lang="en-GB" altLang="zh-HK" sz="2600" b="1" u="sng" dirty="0">
                <a:solidFill>
                  <a:prstClr val="black"/>
                </a:solidFill>
                <a:latin typeface="PMingLiU" charset="-120"/>
                <a:hlinkClick r:id="rId5"/>
              </a:rPr>
              <a:t>http://www.cybersecurity.hk/tc/about.php</a:t>
            </a:r>
            <a:endParaRPr lang="zh-TW" altLang="zh-HK" sz="2600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endParaRPr lang="zh-TW" altLang="zh-HK" sz="2800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香港電腦保安事故協調中心</a:t>
            </a:r>
          </a:p>
          <a:p>
            <a:r>
              <a:rPr lang="en-GB" altLang="zh-HK" sz="2600" b="1" u="sng" dirty="0">
                <a:solidFill>
                  <a:srgbClr val="5AB34F"/>
                </a:solidFill>
                <a:latin typeface="PMingLiU" charset="-120"/>
                <a:cs typeface="PMingLiU" charset="-120"/>
                <a:hlinkClick r:id="rId6"/>
              </a:rPr>
              <a:t>https://www.hkcert.org/home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242" y="2110368"/>
            <a:ext cx="1039615" cy="1039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837" y="3370131"/>
            <a:ext cx="1018555" cy="101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863" y="4609110"/>
            <a:ext cx="1009911" cy="10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513" y="1537684"/>
            <a:ext cx="63166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香港警務處</a:t>
            </a:r>
            <a:r>
              <a:rPr lang="en-GB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—</a:t>
            </a:r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網絡安全及科技罪案</a:t>
            </a:r>
            <a:r>
              <a:rPr lang="en-GB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 </a:t>
            </a:r>
            <a:r>
              <a:rPr lang="en-GB" altLang="zh-HK" sz="2800" b="1" u="sng" dirty="0">
                <a:solidFill>
                  <a:srgbClr val="5AB34F"/>
                </a:solidFill>
                <a:latin typeface="PMingLiU" charset="-120"/>
                <a:cs typeface="PMingLiU" charset="-120"/>
                <a:hlinkClick r:id=""/>
              </a:rPr>
              <a:t> </a:t>
            </a:r>
            <a:r>
              <a:rPr lang="en-GB" altLang="zh-HK" sz="2600" b="1" u="sng" dirty="0">
                <a:solidFill>
                  <a:prstClr val="black"/>
                </a:solidFill>
                <a:latin typeface="PMingLiU" charset="-120"/>
                <a:hlinkClick r:id="rId3"/>
              </a:rPr>
              <a:t>http://www.police.gov.hk/ppp_tc/04_crime_matters/tcd/</a:t>
            </a:r>
            <a:r>
              <a:rPr lang="en-GB" altLang="zh-HK" sz="2600" b="1" dirty="0">
                <a:solidFill>
                  <a:prstClr val="black"/>
                </a:solidFill>
                <a:latin typeface="PMingLiU" charset="-120"/>
              </a:rPr>
              <a:t> </a:t>
            </a:r>
            <a:endParaRPr lang="en-US" altLang="zh-TW" sz="2600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endParaRPr lang="en-US" altLang="zh-TW" sz="2800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電影、報刊及物品管理辦事處</a:t>
            </a:r>
            <a:r>
              <a:rPr lang="en-GB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—</a:t>
            </a:r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健康使用互聯網</a:t>
            </a:r>
          </a:p>
          <a:p>
            <a:r>
              <a:rPr lang="en-GB" altLang="zh-HK" sz="2600" b="1" u="sng" dirty="0">
                <a:solidFill>
                  <a:prstClr val="black"/>
                </a:solidFill>
                <a:latin typeface="PMingLiU" charset="-120"/>
                <a:hlinkClick r:id="rId4"/>
              </a:rPr>
              <a:t>http://healthynet.proj.hkedcity.net/tc/index.php#</a:t>
            </a:r>
            <a:endParaRPr lang="en-GB" altLang="zh-HK" sz="2600" b="1" u="sng" dirty="0">
              <a:solidFill>
                <a:prstClr val="black"/>
              </a:solidFill>
              <a:latin typeface="PMingLiU" charset="-120"/>
            </a:endParaRPr>
          </a:p>
          <a:p>
            <a:endParaRPr lang="en-GB" altLang="zh-HK" sz="2800" b="1" u="sng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教育局訓育及輔導組</a:t>
            </a:r>
            <a:r>
              <a:rPr lang="en-GB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—</a:t>
            </a:r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和諧校園齊創建之「校不容凌」</a:t>
            </a:r>
            <a:endParaRPr lang="en-US" altLang="zh-TW" sz="2800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en-GB" altLang="zh-HK" sz="2600" b="1" u="sng" dirty="0">
                <a:solidFill>
                  <a:prstClr val="black"/>
                </a:solidFill>
                <a:latin typeface="PMingLiU" charset="-120"/>
                <a:hlinkClick r:id="rId5"/>
              </a:rPr>
              <a:t>http://peace2.edb.hkedcity.net/chi/index.php</a:t>
            </a:r>
            <a:endParaRPr lang="en-US" altLang="zh-TW" sz="2600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40376"/>
            <a:ext cx="9144000" cy="1441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其他政府資源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16" y="1569768"/>
            <a:ext cx="1034605" cy="1034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17" y="3368563"/>
            <a:ext cx="1034605" cy="1034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242" y="5167359"/>
            <a:ext cx="1047222" cy="10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4325" y="16042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熱線服務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pic>
        <p:nvPicPr>
          <p:cNvPr id="1026" name="Picture 2" descr="poster_chi@ ver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07" y="2082800"/>
            <a:ext cx="2911194" cy="411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otline card_chi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20" y="2234984"/>
            <a:ext cx="2763520" cy="169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otline card_chi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20" y="4287519"/>
            <a:ext cx="2741832" cy="16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4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1669" y="4832094"/>
            <a:ext cx="6414248" cy="1120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1600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©</a:t>
            </a: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香港特別行政區政府教育局    教育基建分部    資訊科技教育組 </a:t>
            </a:r>
            <a:r>
              <a:rPr lang="en-US" altLang="zh-TW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2017</a:t>
            </a: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 </a:t>
            </a:r>
            <a:br>
              <a:rPr lang="zh-TW" altLang="en-US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</a:b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/>
            </a:r>
            <a:br>
              <a:rPr lang="zh-TW" altLang="en-US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</a:b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本簡報的版權屬香港特別行政區政府教育局所有，不得作商業用途。學校可使用部分或全部內容作非牟利教育用途。</a:t>
            </a:r>
            <a:endParaRPr lang="en-US" sz="16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5493" y="2658271"/>
            <a:ext cx="7059706" cy="1120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500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完</a:t>
            </a:r>
            <a:endParaRPr lang="en-US" sz="55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2694" y="4625788"/>
            <a:ext cx="6118412" cy="0"/>
          </a:xfrm>
          <a:prstGeom prst="line">
            <a:avLst/>
          </a:prstGeom>
          <a:ln>
            <a:solidFill>
              <a:srgbClr val="5AB3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3"/>
          <p:cNvSpPr txBox="1">
            <a:spLocks/>
          </p:cNvSpPr>
          <p:nvPr/>
        </p:nvSpPr>
        <p:spPr>
          <a:xfrm>
            <a:off x="1229645" y="1750266"/>
            <a:ext cx="2092325" cy="1362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HK" sz="4000" b="1" dirty="0" smtClean="0">
                <a:solidFill>
                  <a:prstClr val="white"/>
                </a:solidFill>
                <a:latin typeface="PMingLiU" charset="-120"/>
              </a:rPr>
              <a:t>中學篇</a:t>
            </a:r>
            <a:endParaRPr lang="zh-HK" altLang="en-US" sz="4000" b="1" dirty="0">
              <a:solidFill>
                <a:prstClr val="white"/>
              </a:solidFill>
              <a:latin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1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79176" y="914400"/>
            <a:ext cx="6461666" cy="1882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家長：當子女參與電子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學習</a:t>
            </a:r>
            <a:r>
              <a:rPr lang="zh-TW" altLang="en-US" b="1" dirty="0">
                <a:solidFill>
                  <a:prstClr val="white"/>
                </a:solidFill>
                <a:latin typeface="PMingLiU" charset="-120"/>
              </a:rPr>
              <a:t>，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我應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如何作好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準備？</a:t>
            </a:r>
            <a:endParaRPr lang="en-US" sz="4000" b="1" dirty="0">
              <a:solidFill>
                <a:prstClr val="white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24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34164" y="2681208"/>
            <a:ext cx="4572002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400050">
              <a:lnSpc>
                <a:spcPct val="150000"/>
              </a:lnSpc>
              <a:buFontTx/>
              <a:buAutoNum type="romanUcPeriod"/>
            </a:pPr>
            <a:r>
              <a:rPr lang="zh-TW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世界趨勢</a:t>
            </a:r>
            <a:endParaRPr lang="en-US" altLang="zh-TW" sz="28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marL="400050" indent="-400050">
              <a:lnSpc>
                <a:spcPct val="150000"/>
              </a:lnSpc>
              <a:buFontTx/>
              <a:buAutoNum type="romanUcPeriod"/>
            </a:pPr>
            <a:r>
              <a:rPr lang="zh-TW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認識</a:t>
            </a:r>
            <a:r>
              <a:rPr lang="zh-TW" altLang="en-US" sz="28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電子學習及家</a:t>
            </a:r>
            <a:r>
              <a:rPr lang="zh-HK" altLang="en-US" sz="28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校</a:t>
            </a:r>
            <a:r>
              <a:rPr lang="zh-HK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溝通</a:t>
            </a:r>
            <a:endParaRPr lang="en-US" altLang="zh-HK" sz="28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marL="400050" indent="-400050">
              <a:lnSpc>
                <a:spcPct val="150000"/>
              </a:lnSpc>
              <a:buFontTx/>
              <a:buAutoNum type="romanUcPeriod"/>
            </a:pPr>
            <a:r>
              <a:rPr lang="zh-HK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支持</a:t>
            </a:r>
            <a:r>
              <a:rPr lang="zh-HK" altLang="en-US" sz="28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及指導</a:t>
            </a:r>
            <a:r>
              <a:rPr lang="zh-HK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子女</a:t>
            </a:r>
            <a:endParaRPr lang="en-GB" altLang="zh-HK" sz="28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marL="400050" indent="-400050">
              <a:lnSpc>
                <a:spcPct val="150000"/>
              </a:lnSpc>
              <a:buFontTx/>
              <a:buAutoNum type="romanUcPeriod"/>
            </a:pPr>
            <a:r>
              <a:rPr lang="zh-TW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有</a:t>
            </a:r>
            <a:r>
              <a:rPr lang="zh-TW" altLang="en-US" sz="28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需要時</a:t>
            </a:r>
            <a:r>
              <a:rPr lang="zh-TW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尋求協助</a:t>
            </a:r>
            <a:endParaRPr lang="en-GB" altLang="zh-HK" sz="28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730" y="349623"/>
            <a:ext cx="3603811" cy="3307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家長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：</a:t>
            </a:r>
            <a:endParaRPr lang="en-US" altLang="zh-TW" sz="40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當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子女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參與</a:t>
            </a:r>
            <a:endParaRPr lang="en-US" altLang="zh-TW" sz="40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電子學習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</a:rPr>
              <a:t>，</a:t>
            </a:r>
            <a:endParaRPr lang="en-US" altLang="zh-TW" sz="40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我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應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如何</a:t>
            </a:r>
            <a:endParaRPr lang="en-US" altLang="zh-TW" sz="40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作好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準備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？</a:t>
            </a:r>
            <a:endParaRPr lang="en-US" sz="4000" b="1" dirty="0">
              <a:solidFill>
                <a:prstClr val="white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09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012140" y="1627094"/>
            <a:ext cx="5217459" cy="901234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IV. </a:t>
            </a:r>
            <a:r>
              <a:rPr lang="zh-TW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有</a:t>
            </a:r>
            <a:r>
              <a:rPr lang="zh-TW" altLang="en-US" sz="40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需要時尋求</a:t>
            </a:r>
            <a:r>
              <a:rPr lang="zh-TW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協助</a:t>
            </a:r>
            <a:endParaRPr lang="zh-HK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37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976" y="-26969"/>
            <a:ext cx="1818715" cy="1246936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支援</a:t>
            </a:r>
            <a:endParaRPr 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23" y="1120577"/>
            <a:ext cx="3285704" cy="290774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家長錦囊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眼睛護理應用程式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精明</a:t>
            </a:r>
            <a:r>
              <a:rPr lang="zh-TW" altLang="en-US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使用電子書</a:t>
            </a:r>
            <a:endParaRPr lang="en-US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電子學習資源套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其他政府資源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熱線服務</a:t>
            </a:r>
            <a:endParaRPr lang="en-US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11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09264" y="1975989"/>
            <a:ext cx="3052321" cy="431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14325" y="-10852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家長錦囊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03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29489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眼睛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護理課程</a:t>
            </a:r>
            <a:endParaRPr lang="en-US" altLang="zh-TW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6" t="8839" r="5330"/>
          <a:stretch/>
        </p:blipFill>
        <p:spPr bwMode="auto">
          <a:xfrm>
            <a:off x="0" y="1236393"/>
            <a:ext cx="9144000" cy="56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6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5844210" y="652149"/>
            <a:ext cx="2888974" cy="2011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精明使用</a:t>
            </a:r>
            <a:endParaRPr lang="en-US" altLang="zh-TW" sz="40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algn="ctr">
              <a:lnSpc>
                <a:spcPct val="100000"/>
              </a:lnSpc>
            </a:pP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電子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書</a:t>
            </a:r>
            <a:endParaRPr lang="en-US" sz="4000" b="1" dirty="0">
              <a:solidFill>
                <a:prstClr val="white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146" y="588615"/>
            <a:ext cx="4036071" cy="57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1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264</Words>
  <Application>Microsoft Office PowerPoint</Application>
  <PresentationFormat>如螢幕大小 (4:3)</PresentationFormat>
  <Paragraphs>54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PMingLiU</vt:lpstr>
      <vt:lpstr>PMingLiU</vt:lpstr>
      <vt:lpstr>Arial</vt:lpstr>
      <vt:lpstr>Calibri</vt:lpstr>
      <vt:lpstr>Office Theme</vt:lpstr>
      <vt:lpstr>家長教育 之 電子學習</vt:lpstr>
      <vt:lpstr>PowerPoint 簡報</vt:lpstr>
      <vt:lpstr>PowerPoint 簡報</vt:lpstr>
      <vt:lpstr>PowerPoint 簡報</vt:lpstr>
      <vt:lpstr>IV. 有需要時尋求協助</vt:lpstr>
      <vt:lpstr>支援</vt:lpstr>
      <vt:lpstr>PowerPoint 簡報</vt:lpstr>
      <vt:lpstr>PowerPoint 簡報</vt:lpstr>
      <vt:lpstr>PowerPoint 簡報</vt:lpstr>
      <vt:lpstr>電子學習資源套</vt:lpstr>
      <vt:lpstr>其他政府資源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家長教育 之 電子學習</dc:title>
  <dc:creator>WONG, Pui-ting Cecilia</dc:creator>
  <cp:lastModifiedBy>EDB</cp:lastModifiedBy>
  <cp:revision>4</cp:revision>
  <dcterms:created xsi:type="dcterms:W3CDTF">2017-04-07T06:34:07Z</dcterms:created>
  <dcterms:modified xsi:type="dcterms:W3CDTF">2021-11-26T01:17:56Z</dcterms:modified>
</cp:coreProperties>
</file>