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96"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64" r:id="rId38"/>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02" y="77"/>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E1E9A-D4A5-4307-9CEE-C11E6D667834}" type="datetimeFigureOut">
              <a:rPr lang="zh-HK" altLang="en-US" smtClean="0"/>
              <a:t>20/4/2017</a:t>
            </a:fld>
            <a:endParaRPr lang="zh-HK"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90302-EDD6-41C2-94F4-C847105C596D}" type="slidenum">
              <a:rPr lang="zh-HK" altLang="en-US" smtClean="0"/>
              <a:t>‹#›</a:t>
            </a:fld>
            <a:endParaRPr lang="zh-HK" altLang="en-US"/>
          </a:p>
        </p:txBody>
      </p:sp>
    </p:spTree>
    <p:extLst>
      <p:ext uri="{BB962C8B-B14F-4D97-AF65-F5344CB8AC3E}">
        <p14:creationId xmlns:p14="http://schemas.microsoft.com/office/powerpoint/2010/main" val="59132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zh.wikipedia.org/wiki/%E7%95%AB%E9%9D%A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zh.wikipedia.org/wiki/%E6%94%9D%E5%BD%B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smtClean="0">
                <a:ea typeface="PMingLiU" charset="-120"/>
              </a:rPr>
              <a:t>http://</a:t>
            </a:r>
            <a:r>
              <a:rPr lang="en-US" altLang="zh-HK" dirty="0" err="1" smtClean="0">
                <a:ea typeface="PMingLiU" charset="-120"/>
              </a:rPr>
              <a:t>reports.weforum.org</a:t>
            </a:r>
            <a:r>
              <a:rPr lang="en-US" altLang="zh-HK" dirty="0" smtClean="0">
                <a:ea typeface="PMingLiU" charset="-120"/>
              </a:rPr>
              <a:t>/global-information-technology-report-2016/preface/</a:t>
            </a:r>
            <a:endParaRPr lang="zh-HK" altLang="en-US" dirty="0" smtClean="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5</a:t>
            </a:fld>
            <a:endParaRPr lang="en-US"/>
          </a:p>
        </p:txBody>
      </p:sp>
    </p:spTree>
    <p:extLst>
      <p:ext uri="{BB962C8B-B14F-4D97-AF65-F5344CB8AC3E}">
        <p14:creationId xmlns:p14="http://schemas.microsoft.com/office/powerpoint/2010/main" val="177285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smtClean="0">
                <a:ea typeface="PMingLiU" charset="-120"/>
              </a:rPr>
              <a:t>https://</a:t>
            </a:r>
            <a:r>
              <a:rPr lang="en-US" altLang="zh-HK" dirty="0" err="1" smtClean="0">
                <a:ea typeface="PMingLiU" charset="-120"/>
              </a:rPr>
              <a:t>widgets.weforum.org</a:t>
            </a:r>
            <a:r>
              <a:rPr lang="en-US" altLang="zh-HK" dirty="0" smtClean="0">
                <a:ea typeface="PMingLiU" charset="-120"/>
              </a:rPr>
              <a:t>/nve-2015/chapter1.html</a:t>
            </a:r>
            <a:endParaRPr lang="zh-HK" altLang="en-US" dirty="0" smtClean="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6</a:t>
            </a:fld>
            <a:endParaRPr lang="en-US"/>
          </a:p>
        </p:txBody>
      </p:sp>
    </p:spTree>
    <p:extLst>
      <p:ext uri="{BB962C8B-B14F-4D97-AF65-F5344CB8AC3E}">
        <p14:creationId xmlns:p14="http://schemas.microsoft.com/office/powerpoint/2010/main" val="154919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smtClean="0">
                <a:ea typeface="PMingLiU" charset="-120"/>
              </a:rPr>
              <a:t>https://</a:t>
            </a:r>
            <a:r>
              <a:rPr lang="en-US" altLang="zh-HK" dirty="0" err="1" smtClean="0">
                <a:ea typeface="PMingLiU" charset="-120"/>
              </a:rPr>
              <a:t>www.projectdq.org</a:t>
            </a:r>
            <a:r>
              <a:rPr lang="en-US" altLang="zh-HK" dirty="0" smtClean="0">
                <a:ea typeface="PMingLiU" charset="-120"/>
              </a:rPr>
              <a:t>/</a:t>
            </a:r>
            <a:endParaRPr lang="zh-HK" altLang="en-US" dirty="0" smtClean="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7</a:t>
            </a:fld>
            <a:endParaRPr lang="en-US"/>
          </a:p>
        </p:txBody>
      </p:sp>
    </p:spTree>
    <p:extLst>
      <p:ext uri="{BB962C8B-B14F-4D97-AF65-F5344CB8AC3E}">
        <p14:creationId xmlns:p14="http://schemas.microsoft.com/office/powerpoint/2010/main" val="108695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smtClean="0">
                <a:ea typeface="PMingLiU" charset="-120"/>
              </a:rPr>
              <a:t>https://</a:t>
            </a:r>
            <a:r>
              <a:rPr lang="en-US" altLang="zh-HK" dirty="0" err="1" smtClean="0">
                <a:ea typeface="PMingLiU" charset="-120"/>
              </a:rPr>
              <a:t>www.weforum.org</a:t>
            </a:r>
            <a:r>
              <a:rPr lang="en-US" altLang="zh-HK" dirty="0" smtClean="0">
                <a:ea typeface="PMingLiU" charset="-120"/>
              </a:rPr>
              <a:t>/agenda/2016/06/8-digital-skills-we-must-teach-our-children/</a:t>
            </a:r>
            <a:endParaRPr lang="zh-HK" altLang="en-US" dirty="0" smtClean="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8</a:t>
            </a:fld>
            <a:endParaRPr lang="en-US"/>
          </a:p>
        </p:txBody>
      </p:sp>
    </p:spTree>
    <p:extLst>
      <p:ext uri="{BB962C8B-B14F-4D97-AF65-F5344CB8AC3E}">
        <p14:creationId xmlns:p14="http://schemas.microsoft.com/office/powerpoint/2010/main" val="142086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Source: ITE4, August 2015</a:t>
            </a:r>
          </a:p>
        </p:txBody>
      </p:sp>
      <p:sp>
        <p:nvSpPr>
          <p:cNvPr id="4" name="Slide Number Placeholder 3"/>
          <p:cNvSpPr>
            <a:spLocks noGrp="1"/>
          </p:cNvSpPr>
          <p:nvPr>
            <p:ph type="sldNum" sz="quarter" idx="10"/>
          </p:nvPr>
        </p:nvSpPr>
        <p:spPr/>
        <p:txBody>
          <a:bodyPr/>
          <a:lstStyle/>
          <a:p>
            <a:fld id="{F97810B3-2B81-5E4B-B628-CED7D07EC213}" type="slidenum">
              <a:rPr lang="en-US" smtClean="0"/>
              <a:t>10</a:t>
            </a:fld>
            <a:endParaRPr lang="en-US"/>
          </a:p>
        </p:txBody>
      </p:sp>
    </p:spTree>
    <p:extLst>
      <p:ext uri="{BB962C8B-B14F-4D97-AF65-F5344CB8AC3E}">
        <p14:creationId xmlns:p14="http://schemas.microsoft.com/office/powerpoint/2010/main" val="4897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dirty="0" smtClean="0">
                <a:ea typeface="PMingLiU" charset="-120"/>
              </a:rPr>
              <a:t>Students</a:t>
            </a:r>
          </a:p>
          <a:p>
            <a:pPr marL="172856" indent="-172856">
              <a:buFont typeface="Arial" panose="020B0604020202020204" pitchFamily="34" charset="0"/>
              <a:buChar char="•"/>
            </a:pPr>
            <a:r>
              <a:rPr lang="en-US" altLang="zh-HK" dirty="0" smtClean="0">
                <a:ea typeface="PMingLiU" charset="-120"/>
              </a:rPr>
              <a:t>Higher motivation</a:t>
            </a:r>
          </a:p>
          <a:p>
            <a:pPr marL="172856" indent="-172856">
              <a:buFont typeface="Arial" panose="020B0604020202020204" pitchFamily="34" charset="0"/>
              <a:buChar char="•"/>
            </a:pPr>
            <a:r>
              <a:rPr lang="en-US" altLang="zh-HK" dirty="0" smtClean="0">
                <a:ea typeface="PMingLiU" charset="-120"/>
              </a:rPr>
              <a:t>More</a:t>
            </a:r>
            <a:r>
              <a:rPr lang="en-US" altLang="zh-HK" baseline="0" dirty="0" smtClean="0">
                <a:ea typeface="PMingLiU" charset="-120"/>
              </a:rPr>
              <a:t> attentive</a:t>
            </a:r>
          </a:p>
          <a:p>
            <a:pPr marL="172856" indent="-172856">
              <a:buFont typeface="Arial" panose="020B0604020202020204" pitchFamily="34" charset="0"/>
              <a:buChar char="•"/>
            </a:pPr>
            <a:r>
              <a:rPr lang="en-US" altLang="zh-HK" baseline="0" dirty="0" smtClean="0">
                <a:ea typeface="PMingLiU" charset="-120"/>
              </a:rPr>
              <a:t>More interaction</a:t>
            </a:r>
            <a:endParaRPr lang="zh-HK" altLang="en-US" dirty="0" smtClean="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11</a:t>
            </a:fld>
            <a:endParaRPr lang="en-US"/>
          </a:p>
        </p:txBody>
      </p:sp>
    </p:spTree>
    <p:extLst>
      <p:ext uri="{BB962C8B-B14F-4D97-AF65-F5344CB8AC3E}">
        <p14:creationId xmlns:p14="http://schemas.microsoft.com/office/powerpoint/2010/main" val="173474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HK" altLang="zh-HK" dirty="0" smtClean="0">
                <a:effectLst/>
                <a:ea typeface="PMingLiU" charset="-120"/>
              </a:rPr>
              <a:t>縮時攝影（英語：Time-lapse photography），亦稱為間隔攝影、曠時攝影、延時攝影，是一種將</a:t>
            </a:r>
            <a:r>
              <a:rPr lang="zh-HK" altLang="zh-HK" dirty="0" smtClean="0">
                <a:effectLst/>
                <a:ea typeface="PMingLiU" charset="-120"/>
                <a:hlinkClick r:id="rId3" tooltip="畫面"/>
              </a:rPr>
              <a:t>畫面</a:t>
            </a:r>
            <a:r>
              <a:rPr lang="zh-HK" altLang="zh-HK" dirty="0" smtClean="0">
                <a:effectLst/>
                <a:ea typeface="PMingLiU" charset="-120"/>
              </a:rPr>
              <a:t>拍攝頻率設定在遠低於一般觀看連續畫面所需頻率的</a:t>
            </a:r>
            <a:r>
              <a:rPr lang="zh-HK" altLang="zh-HK" dirty="0" smtClean="0">
                <a:effectLst/>
                <a:ea typeface="PMingLiU" charset="-120"/>
                <a:hlinkClick r:id="rId4" tooltip="攝影"/>
              </a:rPr>
              <a:t>攝影</a:t>
            </a:r>
            <a:r>
              <a:rPr lang="zh-HK" altLang="zh-HK" dirty="0" smtClean="0">
                <a:effectLst/>
                <a:ea typeface="PMingLiU" charset="-120"/>
              </a:rPr>
              <a:t>技術。</a:t>
            </a:r>
            <a:endParaRPr lang="zh-HK" altLang="en-US" dirty="0" smtClean="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21</a:t>
            </a:fld>
            <a:endParaRPr lang="en-US"/>
          </a:p>
        </p:txBody>
      </p:sp>
    </p:spTree>
    <p:extLst>
      <p:ext uri="{BB962C8B-B14F-4D97-AF65-F5344CB8AC3E}">
        <p14:creationId xmlns:p14="http://schemas.microsoft.com/office/powerpoint/2010/main" val="125786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810B3-2B81-5E4B-B628-CED7D07EC213}" type="slidenum">
              <a:rPr lang="en-US" smtClean="0"/>
              <a:t>35</a:t>
            </a:fld>
            <a:endParaRPr lang="en-US"/>
          </a:p>
        </p:txBody>
      </p:sp>
    </p:spTree>
    <p:extLst>
      <p:ext uri="{BB962C8B-B14F-4D97-AF65-F5344CB8AC3E}">
        <p14:creationId xmlns:p14="http://schemas.microsoft.com/office/powerpoint/2010/main" val="161841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842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422758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07760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213895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Click to edit Master text styles</a:t>
            </a:r>
          </a:p>
        </p:txBody>
      </p:sp>
      <p:sp>
        <p:nvSpPr>
          <p:cNvPr id="4" name="Date Placeholder 3"/>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51633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4"/>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4515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Date Placeholder 6"/>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18020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Date Placeholder 2"/>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159009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2511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61955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DE839867-7212-4BD1-A416-24464BAB8E6B}" type="datetimeFigureOut">
              <a:rPr lang="zh-HK" altLang="en-US" smtClean="0"/>
              <a:t>20/4/2017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9950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9867-7212-4BD1-A416-24464BAB8E6B}" type="datetimeFigureOut">
              <a:rPr lang="zh-HK" altLang="en-US" smtClean="0"/>
              <a:t>20/4/2017</a:t>
            </a:fld>
            <a:endParaRPr lang="zh-HK"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139469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ctrTitle"/>
          </p:nvPr>
        </p:nvSpPr>
        <p:spPr>
          <a:xfrm>
            <a:off x="484094" y="1049029"/>
            <a:ext cx="6212542" cy="2906557"/>
          </a:xfrm>
        </p:spPr>
        <p:txBody>
          <a:bodyPr>
            <a:normAutofit/>
          </a:bodyPr>
          <a:lstStyle/>
          <a:p>
            <a:pPr>
              <a:lnSpc>
                <a:spcPts val="7000"/>
              </a:lnSpc>
            </a:pPr>
            <a:r>
              <a:rPr lang="zh-TW" altLang="en-US" sz="5500" b="1" dirty="0">
                <a:solidFill>
                  <a:srgbClr val="4AA8C1"/>
                </a:solidFill>
                <a:latin typeface="PMingLiU" charset="-120"/>
                <a:ea typeface="PMingLiU" charset="-120"/>
                <a:cs typeface="PMingLiU" charset="-120"/>
              </a:rPr>
              <a:t>家長</a:t>
            </a:r>
            <a:r>
              <a:rPr lang="zh-TW" altLang="en-US" sz="5500" b="1" dirty="0" smtClean="0">
                <a:solidFill>
                  <a:srgbClr val="4AA8C1"/>
                </a:solidFill>
                <a:latin typeface="PMingLiU" charset="-120"/>
                <a:ea typeface="PMingLiU" charset="-120"/>
                <a:cs typeface="PMingLiU" charset="-120"/>
              </a:rPr>
              <a:t>教育</a:t>
            </a:r>
            <a:r>
              <a:rPr lang="en-US" altLang="zh-TW" sz="5500" b="1" dirty="0" smtClean="0">
                <a:solidFill>
                  <a:srgbClr val="4AA8C1"/>
                </a:solidFill>
                <a:latin typeface="PMingLiU" charset="-120"/>
                <a:ea typeface="PMingLiU" charset="-120"/>
                <a:cs typeface="PMingLiU" charset="-120"/>
              </a:rPr>
              <a:t/>
            </a:r>
            <a:br>
              <a:rPr lang="en-US" altLang="zh-TW" sz="5500" b="1" dirty="0" smtClean="0">
                <a:solidFill>
                  <a:srgbClr val="4AA8C1"/>
                </a:solidFill>
                <a:latin typeface="PMingLiU" charset="-120"/>
                <a:ea typeface="PMingLiU" charset="-120"/>
                <a:cs typeface="PMingLiU" charset="-120"/>
              </a:rPr>
            </a:br>
            <a:r>
              <a:rPr lang="zh-TW" altLang="en-US" sz="5500" b="1" dirty="0" smtClean="0">
                <a:solidFill>
                  <a:srgbClr val="4AA8C1"/>
                </a:solidFill>
                <a:latin typeface="PMingLiU" charset="-120"/>
                <a:ea typeface="PMingLiU" charset="-120"/>
                <a:cs typeface="PMingLiU" charset="-120"/>
              </a:rPr>
              <a:t>之</a:t>
            </a:r>
            <a:r>
              <a:rPr lang="en-US" altLang="zh-TW" sz="5500" b="1" dirty="0" smtClean="0">
                <a:solidFill>
                  <a:srgbClr val="4AA8C1"/>
                </a:solidFill>
                <a:latin typeface="PMingLiU" charset="-120"/>
                <a:ea typeface="PMingLiU" charset="-120"/>
                <a:cs typeface="PMingLiU" charset="-120"/>
              </a:rPr>
              <a:t/>
            </a:r>
            <a:br>
              <a:rPr lang="en-US" altLang="zh-TW" sz="5500" b="1" dirty="0" smtClean="0">
                <a:solidFill>
                  <a:srgbClr val="4AA8C1"/>
                </a:solidFill>
                <a:latin typeface="PMingLiU" charset="-120"/>
                <a:ea typeface="PMingLiU" charset="-120"/>
                <a:cs typeface="PMingLiU" charset="-120"/>
              </a:rPr>
            </a:br>
            <a:r>
              <a:rPr lang="zh-TW" altLang="en-US" sz="5500" b="1" dirty="0">
                <a:solidFill>
                  <a:srgbClr val="4AA8C1"/>
                </a:solidFill>
                <a:latin typeface="PMingLiU" charset="-120"/>
                <a:ea typeface="PMingLiU" charset="-120"/>
                <a:cs typeface="PMingLiU" charset="-120"/>
              </a:rPr>
              <a:t>電子學習</a:t>
            </a:r>
            <a:endParaRPr lang="en-US" sz="5500" b="1" dirty="0">
              <a:solidFill>
                <a:srgbClr val="4AA8C1"/>
              </a:solidFill>
              <a:latin typeface="PMingLiU" charset="-120"/>
              <a:ea typeface="PMingLiU" charset="-120"/>
              <a:cs typeface="PMingLiU" charset="-120"/>
            </a:endParaRPr>
          </a:p>
        </p:txBody>
      </p:sp>
      <p:sp>
        <p:nvSpPr>
          <p:cNvPr id="4" name="Rectangle 3"/>
          <p:cNvSpPr/>
          <p:nvPr/>
        </p:nvSpPr>
        <p:spPr>
          <a:xfrm>
            <a:off x="0" y="6037729"/>
            <a:ext cx="9144000" cy="82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MingLiU" charset="-120"/>
            </a:endParaRPr>
          </a:p>
        </p:txBody>
      </p:sp>
      <p:grpSp>
        <p:nvGrpSpPr>
          <p:cNvPr id="5" name="Group 4"/>
          <p:cNvGrpSpPr/>
          <p:nvPr/>
        </p:nvGrpSpPr>
        <p:grpSpPr>
          <a:xfrm>
            <a:off x="822453" y="5661212"/>
            <a:ext cx="7606670" cy="1560816"/>
            <a:chOff x="318445" y="5572846"/>
            <a:chExt cx="8336912" cy="171065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3368" y="6155469"/>
              <a:ext cx="1810755" cy="54540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445" y="6155469"/>
              <a:ext cx="2633998" cy="54540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6645" y="5572846"/>
              <a:ext cx="2418712" cy="1710654"/>
            </a:xfrm>
            <a:prstGeom prst="rect">
              <a:avLst/>
            </a:prstGeom>
          </p:spPr>
        </p:pic>
      </p:grpSp>
    </p:spTree>
    <p:extLst>
      <p:ext uri="{BB962C8B-B14F-4D97-AF65-F5344CB8AC3E}">
        <p14:creationId xmlns:p14="http://schemas.microsoft.com/office/powerpoint/2010/main" val="28399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txBox="1">
            <a:spLocks/>
          </p:cNvSpPr>
          <p:nvPr/>
        </p:nvSpPr>
        <p:spPr>
          <a:xfrm>
            <a:off x="1169894" y="1108012"/>
            <a:ext cx="2716306" cy="14065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chemeClr val="bg1"/>
                </a:solidFill>
                <a:latin typeface="PMingLiU" charset="-120"/>
                <a:ea typeface="PMingLiU" charset="-120"/>
                <a:cs typeface="PMingLiU" charset="-120"/>
              </a:rPr>
              <a:t>甚麼是</a:t>
            </a:r>
            <a:endParaRPr lang="en-US" altLang="zh-TW" sz="4000" b="1" dirty="0" smtClean="0">
              <a:solidFill>
                <a:schemeClr val="bg1"/>
              </a:solidFill>
              <a:latin typeface="PMingLiU" charset="-120"/>
              <a:ea typeface="PMingLiU" charset="-120"/>
              <a:cs typeface="PMingLiU" charset="-120"/>
            </a:endParaRPr>
          </a:p>
          <a:p>
            <a:r>
              <a:rPr lang="zh-TW" altLang="en-US" sz="4000" b="1" dirty="0" smtClean="0">
                <a:solidFill>
                  <a:schemeClr val="bg1"/>
                </a:solidFill>
                <a:latin typeface="PMingLiU" charset="-120"/>
                <a:ea typeface="PMingLiU" charset="-120"/>
                <a:cs typeface="PMingLiU" charset="-120"/>
              </a:rPr>
              <a:t>電子</a:t>
            </a:r>
            <a:r>
              <a:rPr lang="zh-TW" altLang="en-US" sz="4000" b="1" dirty="0">
                <a:solidFill>
                  <a:schemeClr val="bg1"/>
                </a:solidFill>
                <a:latin typeface="PMingLiU" charset="-120"/>
                <a:ea typeface="PMingLiU" charset="-120"/>
                <a:cs typeface="PMingLiU" charset="-120"/>
              </a:rPr>
              <a:t>學習？</a:t>
            </a:r>
            <a:endParaRPr lang="zh-HK" altLang="en-US" sz="4000" b="1" dirty="0">
              <a:solidFill>
                <a:schemeClr val="bg1"/>
              </a:solidFill>
              <a:latin typeface="PMingLiU" charset="-120"/>
              <a:ea typeface="PMingLiU" charset="-120"/>
              <a:cs typeface="PMingLiU" charset="-120"/>
            </a:endParaRPr>
          </a:p>
        </p:txBody>
      </p:sp>
      <p:sp>
        <p:nvSpPr>
          <p:cNvPr id="9" name="Content Placeholder 2"/>
          <p:cNvSpPr txBox="1">
            <a:spLocks/>
          </p:cNvSpPr>
          <p:nvPr/>
        </p:nvSpPr>
        <p:spPr>
          <a:xfrm>
            <a:off x="3550337" y="2993648"/>
            <a:ext cx="4464110" cy="236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400"/>
              </a:lnSpc>
              <a:buNone/>
            </a:pPr>
            <a:r>
              <a:rPr lang="zh-TW" altLang="en-US" b="1" dirty="0" smtClean="0">
                <a:solidFill>
                  <a:schemeClr val="bg1"/>
                </a:solidFill>
                <a:latin typeface="PMingLiU" charset="-120"/>
                <a:ea typeface="PMingLiU" charset="-120"/>
                <a:cs typeface="PMingLiU" charset="-120"/>
              </a:rPr>
              <a:t>電子學習指利用一個開放及靈活的學習模式進行學習並達到學習目標</a:t>
            </a:r>
            <a:r>
              <a:rPr lang="zh-TW" altLang="en-US" b="1" dirty="0" smtClean="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例如</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利用電子媒體</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包括數碼資源及溝通工具等</a:t>
            </a:r>
            <a:r>
              <a:rPr lang="zh-TW" altLang="en-US" b="1" dirty="0">
                <a:solidFill>
                  <a:schemeClr val="bg1"/>
                </a:solidFill>
                <a:latin typeface="PMingLiU" charset="-120"/>
                <a:ea typeface="PMingLiU" charset="-120"/>
              </a:rPr>
              <a:t>。</a:t>
            </a:r>
            <a:endParaRPr lang="zh-HK" altLang="en-US" b="1" dirty="0">
              <a:solidFill>
                <a:schemeClr val="bg1"/>
              </a:solidFill>
              <a:latin typeface="PMingLiU" charset="-120"/>
              <a:ea typeface="PMingLiU" charset="-120"/>
            </a:endParaRPr>
          </a:p>
        </p:txBody>
      </p:sp>
    </p:spTree>
    <p:extLst>
      <p:ext uri="{BB962C8B-B14F-4D97-AF65-F5344CB8AC3E}">
        <p14:creationId xmlns:p14="http://schemas.microsoft.com/office/powerpoint/2010/main" val="2209737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5900" y="1588344"/>
            <a:ext cx="6375400" cy="454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流動電腦裝置作為學生的</a:t>
            </a:r>
            <a:r>
              <a:rPr lang="zh-TW" altLang="en-US" sz="4000" b="1" dirty="0" smtClean="0">
                <a:solidFill>
                  <a:schemeClr val="bg1"/>
                </a:solidFill>
                <a:latin typeface="PMingLiU" charset="-120"/>
                <a:ea typeface="PMingLiU" charset="-120"/>
              </a:rPr>
              <a:t>學習夥伴</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224596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273423" y="1531756"/>
            <a:ext cx="3416300" cy="6635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smtClean="0">
                <a:solidFill>
                  <a:schemeClr val="bg1"/>
                </a:solidFill>
                <a:latin typeface="PMingLiU" charset="-120"/>
                <a:ea typeface="PMingLiU" charset="-120"/>
              </a:rPr>
              <a:t>學校的使用</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4087908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3595479" y="2939019"/>
            <a:ext cx="4580332" cy="3098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smtClean="0">
                <a:solidFill>
                  <a:schemeClr val="bg1"/>
                </a:solidFill>
                <a:latin typeface="PMingLiU" charset="-120"/>
                <a:ea typeface="PMingLiU" charset="-120"/>
                <a:cs typeface="PMingLiU" charset="-120"/>
              </a:rPr>
              <a:t>1. </a:t>
            </a:r>
            <a:r>
              <a:rPr lang="zh-TW" altLang="en-US" sz="2800" b="1" dirty="0" smtClean="0">
                <a:solidFill>
                  <a:schemeClr val="bg1"/>
                </a:solidFill>
                <a:latin typeface="PMingLiU" charset="-120"/>
                <a:ea typeface="PMingLiU" charset="-120"/>
                <a:cs typeface="PMingLiU" charset="-120"/>
              </a:rPr>
              <a:t>教室回饋系統</a:t>
            </a:r>
            <a:r>
              <a:rPr lang="en-US" sz="2800" b="1" dirty="0" smtClean="0">
                <a:solidFill>
                  <a:schemeClr val="bg1"/>
                </a:solidFill>
                <a:latin typeface="PMingLiU" charset="-120"/>
                <a:ea typeface="PMingLiU" charset="-120"/>
                <a:cs typeface="PMingLiU" charset="-120"/>
              </a:rPr>
              <a:t/>
            </a:r>
            <a:br>
              <a:rPr lang="en-US" sz="2800" b="1" dirty="0" smtClean="0">
                <a:solidFill>
                  <a:schemeClr val="bg1"/>
                </a:solidFill>
                <a:latin typeface="PMingLiU" charset="-120"/>
                <a:ea typeface="PMingLiU" charset="-120"/>
                <a:cs typeface="PMingLiU" charset="-120"/>
              </a:rPr>
            </a:br>
            <a:r>
              <a:rPr lang="en-US" sz="2800" b="1" dirty="0" smtClean="0">
                <a:solidFill>
                  <a:schemeClr val="bg1"/>
                </a:solidFill>
                <a:latin typeface="PMingLiU" charset="-120"/>
                <a:ea typeface="PMingLiU" charset="-120"/>
                <a:cs typeface="PMingLiU" charset="-120"/>
              </a:rPr>
              <a:t>2. </a:t>
            </a:r>
            <a:r>
              <a:rPr lang="zh-TW" altLang="en-US" sz="2800" b="1" dirty="0" smtClean="0">
                <a:solidFill>
                  <a:schemeClr val="bg1"/>
                </a:solidFill>
                <a:latin typeface="PMingLiU" charset="-120"/>
                <a:ea typeface="PMingLiU" charset="-120"/>
                <a:cs typeface="PMingLiU" charset="-120"/>
              </a:rPr>
              <a:t>學習管理系統</a:t>
            </a:r>
            <a:endParaRPr lang="en-US" altLang="zh-TW" sz="2800" b="1" dirty="0" smtClean="0">
              <a:solidFill>
                <a:schemeClr val="bg1"/>
              </a:solidFill>
              <a:latin typeface="PMingLiU" charset="-120"/>
              <a:ea typeface="PMingLiU" charset="-120"/>
              <a:cs typeface="PMingLiU" charset="-120"/>
            </a:endParaRPr>
          </a:p>
          <a:p>
            <a:pPr>
              <a:lnSpc>
                <a:spcPct val="100000"/>
              </a:lnSpc>
            </a:pPr>
            <a:r>
              <a:rPr lang="en-US" sz="2800" b="1" dirty="0" smtClean="0">
                <a:solidFill>
                  <a:schemeClr val="bg1"/>
                </a:solidFill>
                <a:latin typeface="PMingLiU" charset="-120"/>
                <a:ea typeface="PMingLiU" charset="-120"/>
                <a:cs typeface="PMingLiU" charset="-120"/>
              </a:rPr>
              <a:t>3. </a:t>
            </a:r>
            <a:r>
              <a:rPr lang="zh-TW" altLang="en-US" sz="2800" b="1" dirty="0" smtClean="0">
                <a:solidFill>
                  <a:schemeClr val="bg1"/>
                </a:solidFill>
                <a:latin typeface="PMingLiU" charset="-120"/>
                <a:ea typeface="PMingLiU" charset="-120"/>
                <a:cs typeface="PMingLiU" charset="-120"/>
              </a:rPr>
              <a:t>電子教科書</a:t>
            </a:r>
            <a:r>
              <a:rPr lang="en-US" sz="2800" b="1" dirty="0" smtClean="0">
                <a:solidFill>
                  <a:schemeClr val="bg1"/>
                </a:solidFill>
                <a:latin typeface="PMingLiU" charset="-120"/>
                <a:ea typeface="PMingLiU" charset="-120"/>
                <a:cs typeface="PMingLiU" charset="-120"/>
              </a:rPr>
              <a:t/>
            </a:r>
            <a:br>
              <a:rPr lang="en-US" sz="2800" b="1" dirty="0" smtClean="0">
                <a:solidFill>
                  <a:schemeClr val="bg1"/>
                </a:solidFill>
                <a:latin typeface="PMingLiU" charset="-120"/>
                <a:ea typeface="PMingLiU" charset="-120"/>
                <a:cs typeface="PMingLiU" charset="-120"/>
              </a:rPr>
            </a:br>
            <a:r>
              <a:rPr lang="en-US" sz="2800" b="1" dirty="0" smtClean="0">
                <a:solidFill>
                  <a:schemeClr val="bg1"/>
                </a:solidFill>
                <a:latin typeface="PMingLiU" charset="-120"/>
                <a:ea typeface="PMingLiU" charset="-120"/>
                <a:cs typeface="PMingLiU" charset="-120"/>
              </a:rPr>
              <a:t>4. </a:t>
            </a:r>
            <a:r>
              <a:rPr lang="zh-TW" altLang="en-US" sz="2800" b="1" dirty="0" smtClean="0">
                <a:solidFill>
                  <a:schemeClr val="bg1"/>
                </a:solidFill>
                <a:latin typeface="PMingLiU" charset="-120"/>
                <a:ea typeface="PMingLiU" charset="-120"/>
                <a:cs typeface="PMingLiU" charset="-120"/>
              </a:rPr>
              <a:t>網上資源</a:t>
            </a:r>
            <a:r>
              <a:rPr lang="en-US" sz="2800" b="1" dirty="0" smtClean="0">
                <a:solidFill>
                  <a:schemeClr val="bg1"/>
                </a:solidFill>
                <a:latin typeface="PMingLiU" charset="-120"/>
                <a:ea typeface="PMingLiU" charset="-120"/>
                <a:cs typeface="PMingLiU" charset="-120"/>
              </a:rPr>
              <a:t/>
            </a:r>
            <a:br>
              <a:rPr lang="en-US" sz="2800" b="1" dirty="0" smtClean="0">
                <a:solidFill>
                  <a:schemeClr val="bg1"/>
                </a:solidFill>
                <a:latin typeface="PMingLiU" charset="-120"/>
                <a:ea typeface="PMingLiU" charset="-120"/>
                <a:cs typeface="PMingLiU" charset="-120"/>
              </a:rPr>
            </a:br>
            <a:r>
              <a:rPr lang="en-US" sz="2800" b="1" dirty="0" smtClean="0">
                <a:solidFill>
                  <a:schemeClr val="bg1"/>
                </a:solidFill>
                <a:latin typeface="PMingLiU" charset="-120"/>
                <a:ea typeface="PMingLiU" charset="-120"/>
                <a:cs typeface="PMingLiU" charset="-120"/>
              </a:rPr>
              <a:t>5. </a:t>
            </a:r>
            <a:r>
              <a:rPr lang="zh-TW" altLang="en-US" sz="2800" b="1" dirty="0" smtClean="0">
                <a:solidFill>
                  <a:schemeClr val="bg1"/>
                </a:solidFill>
                <a:latin typeface="PMingLiU" charset="-120"/>
                <a:ea typeface="PMingLiU" charset="-120"/>
                <a:cs typeface="PMingLiU" charset="-120"/>
              </a:rPr>
              <a:t>個人學習功能</a:t>
            </a:r>
            <a:r>
              <a:rPr lang="en-US" sz="2800" b="1" dirty="0" smtClean="0">
                <a:solidFill>
                  <a:schemeClr val="bg1"/>
                </a:solidFill>
                <a:latin typeface="PMingLiU" charset="-120"/>
                <a:ea typeface="PMingLiU" charset="-120"/>
                <a:cs typeface="PMingLiU" charset="-120"/>
              </a:rPr>
              <a:t/>
            </a:r>
            <a:br>
              <a:rPr lang="en-US" sz="2800" b="1" dirty="0" smtClean="0">
                <a:solidFill>
                  <a:schemeClr val="bg1"/>
                </a:solidFill>
                <a:latin typeface="PMingLiU" charset="-120"/>
                <a:ea typeface="PMingLiU" charset="-120"/>
                <a:cs typeface="PMingLiU" charset="-120"/>
              </a:rPr>
            </a:br>
            <a:r>
              <a:rPr lang="en-US" sz="2800" b="1" dirty="0" smtClean="0">
                <a:solidFill>
                  <a:schemeClr val="bg1"/>
                </a:solidFill>
                <a:latin typeface="PMingLiU" charset="-120"/>
                <a:ea typeface="PMingLiU" charset="-120"/>
                <a:cs typeface="PMingLiU" charset="-120"/>
              </a:rPr>
              <a:t>6. </a:t>
            </a:r>
            <a:r>
              <a:rPr lang="zh-TW" altLang="en-US" sz="2800" b="1" dirty="0" smtClean="0">
                <a:solidFill>
                  <a:schemeClr val="bg1"/>
                </a:solidFill>
                <a:latin typeface="PMingLiU" charset="-120"/>
                <a:ea typeface="PMingLiU" charset="-120"/>
                <a:cs typeface="PMingLiU" charset="-120"/>
              </a:rPr>
              <a:t>不同學習領域的學習工具</a:t>
            </a:r>
            <a:endParaRPr lang="en-US" sz="2800" b="1" dirty="0">
              <a:solidFill>
                <a:schemeClr val="bg1"/>
              </a:solidFill>
              <a:latin typeface="PMingLiU" charset="-120"/>
              <a:ea typeface="PMingLiU" charset="-120"/>
              <a:cs typeface="PMingLiU" charset="-120"/>
            </a:endParaRPr>
          </a:p>
        </p:txBody>
      </p:sp>
      <p:sp>
        <p:nvSpPr>
          <p:cNvPr id="5" name="TextBox 4"/>
          <p:cNvSpPr txBox="1"/>
          <p:nvPr/>
        </p:nvSpPr>
        <p:spPr>
          <a:xfrm>
            <a:off x="873218" y="1276953"/>
            <a:ext cx="3232224" cy="707886"/>
          </a:xfrm>
          <a:prstGeom prst="rect">
            <a:avLst/>
          </a:prstGeom>
          <a:noFill/>
        </p:spPr>
        <p:txBody>
          <a:bodyPr wrap="square" rtlCol="0">
            <a:spAutoFit/>
          </a:bodyPr>
          <a:lstStyle/>
          <a:p>
            <a:pPr algn="ctr"/>
            <a:r>
              <a:rPr lang="zh-TW" altLang="en-US" sz="4000" b="1" dirty="0" smtClean="0">
                <a:solidFill>
                  <a:schemeClr val="bg1"/>
                </a:solidFill>
                <a:latin typeface="PMingLiU" charset="-120"/>
                <a:ea typeface="PMingLiU" charset="-120"/>
              </a:rPr>
              <a:t>學生能使用</a:t>
            </a:r>
            <a:endParaRPr lang="en-US" altLang="zh-HK" sz="4000" b="1" dirty="0" smtClean="0">
              <a:solidFill>
                <a:schemeClr val="bg1"/>
              </a:solidFill>
              <a:latin typeface="PMingLiU" charset="-120"/>
              <a:ea typeface="PMingLiU" charset="-120"/>
            </a:endParaRPr>
          </a:p>
        </p:txBody>
      </p:sp>
    </p:spTree>
    <p:extLst>
      <p:ext uri="{BB962C8B-B14F-4D97-AF65-F5344CB8AC3E}">
        <p14:creationId xmlns:p14="http://schemas.microsoft.com/office/powerpoint/2010/main" val="110001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Shape 246" descr="P_20160311_100101.jpg"/>
          <p:cNvPicPr preferRelativeResize="0"/>
          <p:nvPr/>
        </p:nvPicPr>
        <p:blipFill>
          <a:blip r:embed="rId3" cstate="email">
            <a:alphaModFix/>
            <a:extLst>
              <a:ext uri="{BEBA8EAE-BF5A-486C-A8C5-ECC9F3942E4B}">
                <a14:imgProps xmlns:a14="http://schemas.microsoft.com/office/drawing/2010/main">
                  <a14:imgLayer r:embed="rId4">
                    <a14:imgEffect>
                      <a14:brightnessContrast contrast="61000"/>
                    </a14:imgEffect>
                  </a14:imgLayer>
                </a14:imgProps>
              </a:ext>
              <a:ext uri="{28A0092B-C50C-407E-A947-70E740481C1C}">
                <a14:useLocalDpi xmlns:a14="http://schemas.microsoft.com/office/drawing/2010/main"/>
              </a:ext>
            </a:extLst>
          </a:blip>
          <a:stretch>
            <a:fillRect/>
          </a:stretch>
        </p:blipFill>
        <p:spPr>
          <a:xfrm>
            <a:off x="4020670" y="4045155"/>
            <a:ext cx="4283424" cy="2409433"/>
          </a:xfrm>
          <a:prstGeom prst="rect">
            <a:avLst/>
          </a:prstGeom>
          <a:noFill/>
          <a:ln>
            <a:noFill/>
          </a:ln>
        </p:spPr>
      </p:pic>
      <p:pic>
        <p:nvPicPr>
          <p:cNvPr id="10" name="Shape 245" descr="P_20160311_095444.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14400" y="1409530"/>
            <a:ext cx="4283424" cy="2409434"/>
          </a:xfrm>
          <a:prstGeom prst="rect">
            <a:avLst/>
          </a:prstGeom>
          <a:noFill/>
          <a:ln>
            <a:noFill/>
          </a:ln>
        </p:spPr>
      </p:pic>
      <p:sp>
        <p:nvSpPr>
          <p:cNvPr id="7"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1</a:t>
            </a:r>
            <a:r>
              <a:rPr lang="en-US" altLang="zh-HK" sz="4000" b="1" dirty="0" smtClean="0">
                <a:solidFill>
                  <a:schemeClr val="bg1"/>
                </a:solidFill>
                <a:latin typeface="PMingLiU" charset="-120"/>
                <a:ea typeface="PMingLiU" charset="-120"/>
                <a:cs typeface="PMingLiU" charset="-120"/>
              </a:rPr>
              <a:t>. </a:t>
            </a:r>
            <a:r>
              <a:rPr lang="zh-TW" altLang="en-US" sz="4000" b="1" dirty="0" smtClean="0">
                <a:solidFill>
                  <a:schemeClr val="bg1"/>
                </a:solidFill>
                <a:latin typeface="PMingLiU" charset="-120"/>
                <a:ea typeface="PMingLiU" charset="-120"/>
                <a:cs typeface="PMingLiU" charset="-120"/>
              </a:rPr>
              <a:t>教室</a:t>
            </a:r>
            <a:r>
              <a:rPr lang="zh-TW" altLang="en-US" sz="4000" b="1" dirty="0">
                <a:solidFill>
                  <a:schemeClr val="bg1"/>
                </a:solidFill>
                <a:latin typeface="PMingLiU" charset="-120"/>
                <a:ea typeface="PMingLiU" charset="-120"/>
                <a:cs typeface="PMingLiU" charset="-120"/>
              </a:rPr>
              <a:t>回饋系統</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962044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內容版面配置區 2"/>
          <p:cNvSpPr txBox="1">
            <a:spLocks/>
          </p:cNvSpPr>
          <p:nvPr/>
        </p:nvSpPr>
        <p:spPr>
          <a:xfrm>
            <a:off x="3079376" y="502618"/>
            <a:ext cx="5688276" cy="1370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smtClean="0">
                <a:solidFill>
                  <a:srgbClr val="5AB34F"/>
                </a:solidFill>
                <a:latin typeface="PMingLiU" charset="-120"/>
                <a:ea typeface="PMingLiU" charset="-120"/>
              </a:rPr>
              <a:t>教師利用教室回饋系統</a:t>
            </a:r>
            <a:r>
              <a:rPr lang="zh-TW" altLang="en-US" b="1" dirty="0">
                <a:solidFill>
                  <a:srgbClr val="5AB34F"/>
                </a:solidFill>
                <a:latin typeface="PMingLiU" charset="-120"/>
                <a:ea typeface="PMingLiU" charset="-120"/>
              </a:rPr>
              <a:t>，</a:t>
            </a:r>
            <a:r>
              <a:rPr lang="zh-TW" altLang="en-US" b="1" dirty="0" smtClean="0">
                <a:solidFill>
                  <a:srgbClr val="5AB34F"/>
                </a:solidFill>
                <a:latin typeface="PMingLiU" charset="-120"/>
                <a:ea typeface="PMingLiU" charset="-120"/>
              </a:rPr>
              <a:t>可根據學生的課堂表現即時給予他們回饋</a:t>
            </a:r>
            <a:r>
              <a:rPr lang="zh-TW" altLang="en-US" b="1" dirty="0">
                <a:solidFill>
                  <a:srgbClr val="5AB34F"/>
                </a:solidFill>
                <a:latin typeface="PMingLiU" charset="-120"/>
                <a:ea typeface="PMingLiU" charset="-120"/>
              </a:rPr>
              <a:t>。</a:t>
            </a:r>
            <a:endParaRPr lang="zh-HK" altLang="en-US" b="1" dirty="0">
              <a:solidFill>
                <a:srgbClr val="5AB34F"/>
              </a:solidFill>
              <a:latin typeface="PMingLiU" charset="-120"/>
              <a:ea typeface="PMingLiU" charset="-120"/>
            </a:endParaRP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340" y="1957654"/>
            <a:ext cx="7018887" cy="438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85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PMingLiU" charset="-120"/>
                <a:ea typeface="PMingLiU" charset="-120"/>
                <a:cs typeface="PMingLiU" charset="-120"/>
              </a:rPr>
              <a:t>2</a:t>
            </a:r>
            <a:r>
              <a:rPr lang="en-US" sz="4000" b="1" dirty="0" smtClean="0">
                <a:solidFill>
                  <a:schemeClr val="bg1"/>
                </a:solidFill>
                <a:latin typeface="PMingLiU" charset="-120"/>
                <a:ea typeface="PMingLiU" charset="-120"/>
                <a:cs typeface="PMingLiU" charset="-120"/>
              </a:rPr>
              <a:t>. </a:t>
            </a:r>
            <a:r>
              <a:rPr lang="zh-TW" altLang="en-US" sz="4000" b="1" dirty="0" smtClean="0">
                <a:solidFill>
                  <a:schemeClr val="bg1"/>
                </a:solidFill>
                <a:latin typeface="PMingLiU" charset="-120"/>
                <a:ea typeface="PMingLiU" charset="-120"/>
                <a:cs typeface="PMingLiU" charset="-120"/>
              </a:rPr>
              <a:t>學習</a:t>
            </a:r>
            <a:r>
              <a:rPr lang="zh-TW" altLang="en-US" sz="4000" b="1" dirty="0">
                <a:solidFill>
                  <a:schemeClr val="bg1"/>
                </a:solidFill>
                <a:latin typeface="PMingLiU" charset="-120"/>
                <a:ea typeface="PMingLiU" charset="-120"/>
                <a:cs typeface="PMingLiU" charset="-120"/>
              </a:rPr>
              <a:t>管理系統</a:t>
            </a:r>
            <a:endParaRPr lang="en-US" sz="4000" b="1" dirty="0">
              <a:solidFill>
                <a:schemeClr val="bg1"/>
              </a:solidFill>
              <a:latin typeface="PMingLiU" charset="-120"/>
              <a:ea typeface="PMingLiU" charset="-120"/>
              <a:cs typeface="PMingLiU" charset="-12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705" y="1175116"/>
            <a:ext cx="7526763" cy="4431888"/>
          </a:xfrm>
          <a:prstGeom prst="rect">
            <a:avLst/>
          </a:prstGeom>
        </p:spPr>
      </p:pic>
    </p:spTree>
    <p:extLst>
      <p:ext uri="{BB962C8B-B14F-4D97-AF65-F5344CB8AC3E}">
        <p14:creationId xmlns:p14="http://schemas.microsoft.com/office/powerpoint/2010/main" val="311309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p:nvSpPr>
        <p:spPr>
          <a:xfrm>
            <a:off x="915633" y="1394574"/>
            <a:ext cx="7638294" cy="14587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b="1" dirty="0" smtClean="0">
                <a:solidFill>
                  <a:schemeClr val="bg1"/>
                </a:solidFill>
                <a:latin typeface="PMingLiU" charset="-120"/>
                <a:ea typeface="PMingLiU" charset="-120"/>
                <a:cs typeface="PMingLiU" charset="-120"/>
              </a:rPr>
              <a:t>電子教科書適用書目表</a:t>
            </a:r>
            <a:endParaRPr lang="en-US" altLang="zh-TW" b="1" dirty="0" smtClean="0">
              <a:solidFill>
                <a:schemeClr val="bg1"/>
              </a:solidFill>
              <a:latin typeface="PMingLiU" charset="-120"/>
              <a:ea typeface="PMingLiU" charset="-120"/>
              <a:cs typeface="PMingLiU" charset="-120"/>
            </a:endParaRPr>
          </a:p>
          <a:p>
            <a:pPr marL="0" indent="0">
              <a:buNone/>
            </a:pPr>
            <a:r>
              <a:rPr lang="en-US" altLang="zh-HK" sz="2400" b="1" dirty="0" smtClean="0">
                <a:solidFill>
                  <a:schemeClr val="bg1"/>
                </a:solidFill>
                <a:latin typeface="PMingLiU" charset="-120"/>
                <a:ea typeface="PMingLiU" charset="-120"/>
                <a:cs typeface="PMingLiU" charset="-120"/>
              </a:rPr>
              <a:t>http</a:t>
            </a:r>
            <a:r>
              <a:rPr lang="en-US" altLang="zh-HK" sz="2400" b="1" dirty="0">
                <a:solidFill>
                  <a:schemeClr val="bg1"/>
                </a:solidFill>
                <a:latin typeface="PMingLiU" charset="-120"/>
                <a:ea typeface="PMingLiU" charset="-120"/>
                <a:cs typeface="PMingLiU" charset="-120"/>
              </a:rPr>
              <a:t>://</a:t>
            </a:r>
            <a:r>
              <a:rPr lang="en-US" altLang="zh-HK" sz="2400" b="1" dirty="0" err="1" smtClean="0">
                <a:solidFill>
                  <a:schemeClr val="bg1"/>
                </a:solidFill>
                <a:latin typeface="PMingLiU" charset="-120"/>
                <a:ea typeface="PMingLiU" charset="-120"/>
                <a:cs typeface="PMingLiU" charset="-120"/>
              </a:rPr>
              <a:t>www.edb.gov.hk</a:t>
            </a:r>
            <a:r>
              <a:rPr lang="en-US" altLang="zh-HK" sz="2400" b="1" dirty="0" smtClean="0">
                <a:solidFill>
                  <a:schemeClr val="bg1"/>
                </a:solidFill>
                <a:latin typeface="PMingLiU" charset="-120"/>
                <a:ea typeface="PMingLiU" charset="-120"/>
                <a:cs typeface="PMingLiU" charset="-120"/>
              </a:rPr>
              <a:t>/</a:t>
            </a:r>
            <a:r>
              <a:rPr lang="en-US" altLang="zh-HK" sz="2400" b="1" dirty="0" err="1" smtClean="0">
                <a:solidFill>
                  <a:schemeClr val="bg1"/>
                </a:solidFill>
                <a:latin typeface="PMingLiU" charset="-120"/>
                <a:ea typeface="PMingLiU" charset="-120"/>
                <a:cs typeface="PMingLiU" charset="-120"/>
              </a:rPr>
              <a:t>tc</a:t>
            </a:r>
            <a:r>
              <a:rPr lang="en-US" altLang="zh-HK" sz="2400" b="1" dirty="0" smtClean="0">
                <a:solidFill>
                  <a:schemeClr val="bg1"/>
                </a:solidFill>
                <a:latin typeface="PMingLiU" charset="-120"/>
                <a:ea typeface="PMingLiU" charset="-120"/>
                <a:cs typeface="PMingLiU" charset="-120"/>
              </a:rPr>
              <a:t>/curriculum-development/resource-support/textbook-info/</a:t>
            </a:r>
            <a:r>
              <a:rPr lang="en-US" altLang="zh-HK" sz="2400" b="1" dirty="0" err="1" smtClean="0">
                <a:solidFill>
                  <a:schemeClr val="bg1"/>
                </a:solidFill>
                <a:latin typeface="PMingLiU" charset="-120"/>
                <a:ea typeface="PMingLiU" charset="-120"/>
                <a:cs typeface="PMingLiU" charset="-120"/>
              </a:rPr>
              <a:t>index.html</a:t>
            </a:r>
            <a:endParaRPr lang="en-US" altLang="zh-HK" sz="2400" b="1" dirty="0" smtClean="0">
              <a:solidFill>
                <a:schemeClr val="bg1"/>
              </a:solidFill>
              <a:latin typeface="PMingLiU" charset="-120"/>
              <a:ea typeface="PMingLiU" charset="-120"/>
              <a:cs typeface="PMingLiU" charset="-120"/>
            </a:endParaRPr>
          </a:p>
          <a:p>
            <a:pPr marL="0" indent="0">
              <a:buNone/>
            </a:pPr>
            <a:endParaRPr lang="zh-HK" altLang="en-US" b="1" dirty="0">
              <a:solidFill>
                <a:schemeClr val="bg1"/>
              </a:solidFill>
              <a:latin typeface="PMingLiU" charset="-120"/>
              <a:ea typeface="PMingLiU" charset="-120"/>
              <a:cs typeface="PMingLiU" charset="-120"/>
            </a:endParaRPr>
          </a:p>
        </p:txBody>
      </p:sp>
      <p:sp>
        <p:nvSpPr>
          <p:cNvPr id="5" name="Title 1"/>
          <p:cNvSpPr txBox="1">
            <a:spLocks/>
          </p:cNvSpPr>
          <p:nvPr/>
        </p:nvSpPr>
        <p:spPr>
          <a:xfrm>
            <a:off x="638200" y="624750"/>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3. </a:t>
            </a:r>
            <a:r>
              <a:rPr lang="zh-TW" altLang="en-US" sz="4000" b="1" dirty="0">
                <a:solidFill>
                  <a:schemeClr val="bg1"/>
                </a:solidFill>
                <a:latin typeface="PMingLiU" charset="-120"/>
                <a:ea typeface="PMingLiU" charset="-120"/>
                <a:cs typeface="PMingLiU" charset="-120"/>
              </a:rPr>
              <a:t>電子教科書</a:t>
            </a:r>
            <a:endParaRPr lang="zh-HK" altLang="en-US" sz="4000" b="1" dirty="0">
              <a:solidFill>
                <a:schemeClr val="bg1"/>
              </a:solidFill>
              <a:latin typeface="PMingLiU" charset="-120"/>
              <a:ea typeface="PMingLiU" charset="-120"/>
              <a:cs typeface="PMingLiU" charset="-12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5711" y="3024291"/>
            <a:ext cx="4553757" cy="3287530"/>
          </a:xfrm>
          <a:prstGeom prst="rect">
            <a:avLst/>
          </a:prstGeom>
        </p:spPr>
      </p:pic>
    </p:spTree>
    <p:extLst>
      <p:ext uri="{BB962C8B-B14F-4D97-AF65-F5344CB8AC3E}">
        <p14:creationId xmlns:p14="http://schemas.microsoft.com/office/powerpoint/2010/main" val="2856642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3532034" y="2303660"/>
            <a:ext cx="5437153" cy="41105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smtClean="0">
                <a:solidFill>
                  <a:schemeClr val="bg1"/>
                </a:solidFill>
                <a:latin typeface="PMingLiU" charset="-120"/>
                <a:ea typeface="PMingLiU" charset="-120"/>
                <a:cs typeface="PMingLiU" charset="-120"/>
              </a:rPr>
              <a:t>香港教育城的免費資源</a:t>
            </a:r>
            <a:r>
              <a:rPr lang="zh-TW" altLang="en-US" b="1" dirty="0">
                <a:solidFill>
                  <a:schemeClr val="bg1"/>
                </a:solidFill>
                <a:latin typeface="PMingLiU" charset="-120"/>
                <a:ea typeface="PMingLiU" charset="-120"/>
              </a:rPr>
              <a:t>：</a:t>
            </a:r>
            <a:endParaRPr lang="en-US" altLang="zh-HK" b="1" dirty="0" smtClean="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smtClean="0">
                <a:solidFill>
                  <a:schemeClr val="bg1"/>
                </a:solidFill>
                <a:latin typeface="PMingLiU" charset="-120"/>
                <a:ea typeface="PMingLiU" charset="-120"/>
                <a:cs typeface="PMingLiU" charset="-120"/>
              </a:rPr>
              <a:t>教城書櫃</a:t>
            </a:r>
            <a:endParaRPr lang="en-US" altLang="zh-TW" b="1" dirty="0" smtClean="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smtClean="0">
                <a:solidFill>
                  <a:schemeClr val="bg1"/>
                </a:solidFill>
                <a:latin typeface="PMingLiU" charset="-120"/>
                <a:ea typeface="PMingLiU" charset="-120"/>
                <a:cs typeface="PMingLiU" charset="-120"/>
              </a:rPr>
              <a:t>教城購物廣場</a:t>
            </a:r>
            <a:endParaRPr lang="en-US" altLang="zh-TW" b="1" dirty="0" smtClean="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en-US" altLang="zh-HK" b="1" dirty="0" err="1" smtClean="0">
                <a:solidFill>
                  <a:schemeClr val="bg1"/>
                </a:solidFill>
                <a:latin typeface="PMingLiU" charset="-120"/>
                <a:ea typeface="PMingLiU" charset="-120"/>
                <a:cs typeface="PMingLiU" charset="-120"/>
              </a:rPr>
              <a:t>eREAP</a:t>
            </a:r>
            <a:endParaRPr lang="en-US" altLang="zh-HK" b="1" dirty="0" smtClean="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en-US" altLang="zh-TW" b="1" dirty="0" smtClean="0">
                <a:solidFill>
                  <a:schemeClr val="bg1"/>
                </a:solidFill>
                <a:latin typeface="PMingLiU" charset="-120"/>
                <a:ea typeface="PMingLiU" charset="-120"/>
                <a:cs typeface="PMingLiU" charset="-120"/>
              </a:rPr>
              <a:t>STAR</a:t>
            </a:r>
            <a:r>
              <a:rPr lang="zh-TW" altLang="en-US" b="1" dirty="0" smtClean="0">
                <a:solidFill>
                  <a:schemeClr val="bg1"/>
                </a:solidFill>
                <a:latin typeface="PMingLiU" charset="-120"/>
                <a:ea typeface="PMingLiU" charset="-120"/>
                <a:cs typeface="PMingLiU" charset="-120"/>
              </a:rPr>
              <a:t>網上學生評估平台</a:t>
            </a:r>
            <a:endParaRPr lang="en-US" altLang="zh-TW" b="1" dirty="0" smtClean="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smtClean="0">
                <a:solidFill>
                  <a:schemeClr val="bg1"/>
                </a:solidFill>
                <a:latin typeface="PMingLiU" charset="-120"/>
                <a:ea typeface="PMingLiU" charset="-120"/>
                <a:cs typeface="PMingLiU" charset="-120"/>
              </a:rPr>
              <a:t>教育局一站式學與教資源平台</a:t>
            </a:r>
            <a:endParaRPr lang="en-US" altLang="zh-HK" b="1" dirty="0" smtClean="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smtClean="0">
                <a:solidFill>
                  <a:schemeClr val="bg1"/>
                </a:solidFill>
                <a:latin typeface="PMingLiU" charset="-120"/>
                <a:ea typeface="PMingLiU" charset="-120"/>
                <a:cs typeface="PMingLiU" charset="-120"/>
              </a:rPr>
              <a:t>虛擬學習環境反轉課堂</a:t>
            </a:r>
            <a:endParaRPr lang="en-US" altLang="zh-HK" b="1" dirty="0" smtClean="0">
              <a:solidFill>
                <a:schemeClr val="bg1"/>
              </a:solidFill>
              <a:latin typeface="PMingLiU" charset="-120"/>
              <a:ea typeface="PMingLiU" charset="-120"/>
              <a:cs typeface="PMingLiU" charset="-120"/>
            </a:endParaRPr>
          </a:p>
          <a:p>
            <a:pPr marL="514350" indent="-514350">
              <a:lnSpc>
                <a:spcPct val="100000"/>
              </a:lnSpc>
              <a:buFont typeface="+mj-lt"/>
              <a:buAutoNum type="arabicPeriod"/>
            </a:pPr>
            <a:endParaRPr lang="zh-HK" altLang="en-US" b="1" dirty="0">
              <a:solidFill>
                <a:schemeClr val="bg1"/>
              </a:solidFill>
              <a:latin typeface="PMingLiU" charset="-120"/>
              <a:ea typeface="PMingLiU" charset="-120"/>
              <a:cs typeface="PMingLiU" charset="-120"/>
            </a:endParaRPr>
          </a:p>
        </p:txBody>
      </p:sp>
      <p:sp>
        <p:nvSpPr>
          <p:cNvPr id="6" name="Title 1"/>
          <p:cNvSpPr txBox="1">
            <a:spLocks/>
          </p:cNvSpPr>
          <p:nvPr/>
        </p:nvSpPr>
        <p:spPr>
          <a:xfrm>
            <a:off x="289510" y="1382000"/>
            <a:ext cx="2764757"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4. </a:t>
            </a:r>
            <a:r>
              <a:rPr lang="zh-TW" altLang="en-US" sz="4000" b="1" dirty="0">
                <a:solidFill>
                  <a:schemeClr val="bg1"/>
                </a:solidFill>
                <a:latin typeface="PMingLiU" charset="-120"/>
                <a:ea typeface="PMingLiU" charset="-120"/>
                <a:cs typeface="PMingLiU" charset="-120"/>
              </a:rPr>
              <a:t>網上資源</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3977552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p:nvSpPr>
        <p:spPr>
          <a:xfrm>
            <a:off x="6234843" y="2215162"/>
            <a:ext cx="1649392" cy="2243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smtClean="0">
                <a:solidFill>
                  <a:srgbClr val="5AB34F"/>
                </a:solidFill>
                <a:latin typeface="PMingLiU" charset="-120"/>
                <a:ea typeface="PMingLiU" charset="-120"/>
                <a:cs typeface="PMingLiU" charset="-120"/>
              </a:rPr>
              <a:t>字典</a:t>
            </a:r>
            <a:endParaRPr lang="en-US" altLang="zh-HK" b="1" dirty="0" smtClean="0">
              <a:solidFill>
                <a:srgbClr val="5AB34F"/>
              </a:solidFill>
              <a:latin typeface="PMingLiU" charset="-120"/>
              <a:ea typeface="PMingLiU" charset="-120"/>
              <a:cs typeface="PMingLiU" charset="-120"/>
            </a:endParaRPr>
          </a:p>
          <a:p>
            <a:pPr>
              <a:lnSpc>
                <a:spcPct val="100000"/>
              </a:lnSpc>
            </a:pPr>
            <a:r>
              <a:rPr lang="zh-TW" altLang="en-US" b="1" dirty="0" smtClean="0">
                <a:solidFill>
                  <a:srgbClr val="5AB34F"/>
                </a:solidFill>
                <a:latin typeface="PMingLiU" charset="-120"/>
                <a:ea typeface="PMingLiU" charset="-120"/>
                <a:cs typeface="PMingLiU" charset="-120"/>
              </a:rPr>
              <a:t>相機</a:t>
            </a:r>
            <a:endParaRPr lang="en-US" altLang="zh-TW" b="1" dirty="0" smtClean="0">
              <a:solidFill>
                <a:srgbClr val="5AB34F"/>
              </a:solidFill>
              <a:latin typeface="PMingLiU" charset="-120"/>
              <a:ea typeface="PMingLiU" charset="-120"/>
              <a:cs typeface="PMingLiU" charset="-120"/>
            </a:endParaRPr>
          </a:p>
          <a:p>
            <a:pPr>
              <a:lnSpc>
                <a:spcPct val="100000"/>
              </a:lnSpc>
            </a:pPr>
            <a:r>
              <a:rPr lang="zh-TW" altLang="en-US" b="1" dirty="0" smtClean="0">
                <a:solidFill>
                  <a:srgbClr val="5AB34F"/>
                </a:solidFill>
                <a:latin typeface="PMingLiU" charset="-120"/>
                <a:ea typeface="PMingLiU" charset="-120"/>
                <a:cs typeface="PMingLiU" charset="-120"/>
              </a:rPr>
              <a:t>筆記簿</a:t>
            </a:r>
            <a:endParaRPr lang="en-US" altLang="zh-TW" b="1" dirty="0" smtClean="0">
              <a:solidFill>
                <a:srgbClr val="5AB34F"/>
              </a:solidFill>
              <a:latin typeface="PMingLiU" charset="-120"/>
              <a:ea typeface="PMingLiU" charset="-120"/>
              <a:cs typeface="PMingLiU" charset="-120"/>
            </a:endParaRPr>
          </a:p>
          <a:p>
            <a:pPr>
              <a:lnSpc>
                <a:spcPct val="100000"/>
              </a:lnSpc>
            </a:pPr>
            <a:r>
              <a:rPr lang="zh-TW" altLang="en-US" b="1" dirty="0" smtClean="0">
                <a:solidFill>
                  <a:srgbClr val="5AB34F"/>
                </a:solidFill>
                <a:latin typeface="PMingLiU" charset="-120"/>
                <a:ea typeface="PMingLiU" charset="-120"/>
                <a:cs typeface="PMingLiU" charset="-120"/>
              </a:rPr>
              <a:t>計算機</a:t>
            </a:r>
            <a:endParaRPr lang="zh-HK" altLang="en-US" b="1" dirty="0">
              <a:solidFill>
                <a:srgbClr val="5AB34F"/>
              </a:solidFill>
              <a:latin typeface="PMingLiU" charset="-120"/>
              <a:ea typeface="PMingLiU" charset="-120"/>
              <a:cs typeface="PMingLiU" charset="-120"/>
            </a:endParaRPr>
          </a:p>
        </p:txBody>
      </p:sp>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110" y="2197063"/>
            <a:ext cx="3495702" cy="4660936"/>
          </a:xfrm>
          <a:prstGeom prst="rect">
            <a:avLst/>
          </a:prstGeom>
        </p:spPr>
      </p:pic>
      <p:sp>
        <p:nvSpPr>
          <p:cNvPr id="6" name="Title 1"/>
          <p:cNvSpPr txBox="1">
            <a:spLocks/>
          </p:cNvSpPr>
          <p:nvPr/>
        </p:nvSpPr>
        <p:spPr>
          <a:xfrm>
            <a:off x="638200" y="409598"/>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5. </a:t>
            </a:r>
            <a:r>
              <a:rPr lang="zh-TW" altLang="en-US" sz="4000" b="1" dirty="0">
                <a:solidFill>
                  <a:schemeClr val="bg1"/>
                </a:solidFill>
                <a:latin typeface="PMingLiU" charset="-120"/>
                <a:ea typeface="PMingLiU" charset="-120"/>
                <a:cs typeface="PMingLiU" charset="-120"/>
              </a:rPr>
              <a:t>個人學習功能</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844232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標題 3"/>
          <p:cNvSpPr txBox="1">
            <a:spLocks/>
          </p:cNvSpPr>
          <p:nvPr/>
        </p:nvSpPr>
        <p:spPr>
          <a:xfrm>
            <a:off x="6142616" y="1675336"/>
            <a:ext cx="2476448"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zh-HK" sz="4000" b="1" dirty="0" smtClean="0">
                <a:solidFill>
                  <a:prstClr val="white"/>
                </a:solidFill>
                <a:latin typeface="PMingLiU" charset="-120"/>
              </a:rPr>
              <a:t>小學篇</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82660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3319429" y="1373242"/>
            <a:ext cx="4753007" cy="2353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HK" sz="4000" b="1" dirty="0">
                <a:solidFill>
                  <a:schemeClr val="bg1"/>
                </a:solidFill>
                <a:latin typeface="PMingLiU" charset="-120"/>
                <a:ea typeface="PMingLiU" charset="-120"/>
                <a:cs typeface="PMingLiU" charset="-120"/>
              </a:rPr>
              <a:t>6</a:t>
            </a:r>
            <a:r>
              <a:rPr lang="en-US" altLang="zh-HK" sz="4000" b="1" dirty="0" smtClean="0">
                <a:solidFill>
                  <a:schemeClr val="bg1"/>
                </a:solidFill>
                <a:latin typeface="PMingLiU" charset="-120"/>
                <a:ea typeface="PMingLiU" charset="-120"/>
                <a:cs typeface="PMingLiU" charset="-120"/>
              </a:rPr>
              <a:t>. </a:t>
            </a:r>
            <a:r>
              <a:rPr lang="zh-TW" altLang="en-US" sz="4000" b="1" dirty="0" smtClean="0">
                <a:solidFill>
                  <a:schemeClr val="bg1"/>
                </a:solidFill>
                <a:latin typeface="PMingLiU" charset="-120"/>
                <a:ea typeface="PMingLiU" charset="-120"/>
                <a:cs typeface="PMingLiU" charset="-120"/>
              </a:rPr>
              <a:t>不同</a:t>
            </a:r>
            <a:r>
              <a:rPr lang="zh-TW" altLang="en-US" sz="4000" b="1" dirty="0">
                <a:solidFill>
                  <a:schemeClr val="bg1"/>
                </a:solidFill>
                <a:latin typeface="PMingLiU" charset="-120"/>
                <a:ea typeface="PMingLiU" charset="-120"/>
                <a:cs typeface="PMingLiU" charset="-120"/>
              </a:rPr>
              <a:t>學習領域</a:t>
            </a:r>
            <a:r>
              <a:rPr lang="zh-TW" altLang="en-US" sz="4000" b="1" dirty="0" smtClean="0">
                <a:solidFill>
                  <a:schemeClr val="bg1"/>
                </a:solidFill>
                <a:latin typeface="PMingLiU" charset="-120"/>
                <a:ea typeface="PMingLiU" charset="-120"/>
                <a:cs typeface="PMingLiU" charset="-120"/>
              </a:rPr>
              <a:t>的</a:t>
            </a:r>
            <a:endParaRPr lang="en-US" altLang="zh-TW" sz="4000" b="1" dirty="0" smtClean="0">
              <a:solidFill>
                <a:schemeClr val="bg1"/>
              </a:solidFill>
              <a:latin typeface="PMingLiU" charset="-120"/>
              <a:ea typeface="PMingLiU" charset="-120"/>
              <a:cs typeface="PMingLiU" charset="-120"/>
            </a:endParaRPr>
          </a:p>
          <a:p>
            <a:pPr lvl="1"/>
            <a:r>
              <a:rPr lang="zh-TW" altLang="en-US" sz="4100" b="1" dirty="0" smtClean="0">
                <a:solidFill>
                  <a:schemeClr val="bg1"/>
                </a:solidFill>
                <a:latin typeface="PMingLiU" charset="-120"/>
                <a:ea typeface="PMingLiU" charset="-120"/>
                <a:cs typeface="PMingLiU" charset="-120"/>
              </a:rPr>
              <a:t>學習</a:t>
            </a:r>
            <a:r>
              <a:rPr lang="zh-TW" altLang="en-US" sz="4100" b="1" dirty="0">
                <a:solidFill>
                  <a:schemeClr val="bg1"/>
                </a:solidFill>
                <a:latin typeface="PMingLiU" charset="-120"/>
                <a:ea typeface="PMingLiU" charset="-120"/>
                <a:cs typeface="PMingLiU" charset="-120"/>
              </a:rPr>
              <a:t>工具 </a:t>
            </a:r>
            <a:r>
              <a:rPr lang="en-US" altLang="zh-TW" sz="4100" b="1" dirty="0">
                <a:solidFill>
                  <a:schemeClr val="bg1"/>
                </a:solidFill>
                <a:latin typeface="PMingLiU" charset="-120"/>
                <a:ea typeface="PMingLiU" charset="-120"/>
                <a:cs typeface="PMingLiU" charset="-120"/>
              </a:rPr>
              <a:t>(</a:t>
            </a:r>
            <a:r>
              <a:rPr lang="zh-TW" altLang="en-US" sz="4100" b="1" dirty="0">
                <a:solidFill>
                  <a:schemeClr val="bg1"/>
                </a:solidFill>
                <a:latin typeface="PMingLiU" charset="-120"/>
                <a:ea typeface="PMingLiU" charset="-120"/>
                <a:cs typeface="PMingLiU" charset="-120"/>
              </a:rPr>
              <a:t>例子</a:t>
            </a:r>
            <a:r>
              <a:rPr lang="en-US" altLang="zh-TW" sz="4100" b="1" dirty="0">
                <a:solidFill>
                  <a:schemeClr val="bg1"/>
                </a:solidFill>
                <a:latin typeface="PMingLiU" charset="-120"/>
                <a:ea typeface="PMingLiU" charset="-120"/>
                <a:cs typeface="PMingLiU" charset="-120"/>
              </a:rPr>
              <a:t>)</a:t>
            </a:r>
            <a:endParaRPr lang="zh-HK" altLang="en-US" sz="41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48339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Sunflower phototropis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1425306" y="2326513"/>
            <a:ext cx="6455439" cy="3636512"/>
          </a:xfrm>
          <a:prstGeom prst="rect">
            <a:avLst/>
          </a:prstGeom>
        </p:spPr>
      </p:pic>
      <p:sp>
        <p:nvSpPr>
          <p:cNvPr id="4" name="內容版面配置區 3"/>
          <p:cNvSpPr txBox="1">
            <a:spLocks/>
          </p:cNvSpPr>
          <p:nvPr/>
        </p:nvSpPr>
        <p:spPr>
          <a:xfrm>
            <a:off x="1548052" y="1684352"/>
            <a:ext cx="6209946" cy="4782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TW" altLang="en-US" b="1" dirty="0" smtClean="0">
                <a:solidFill>
                  <a:schemeClr val="bg1"/>
                </a:solidFill>
                <a:latin typeface="PMingLiU" charset="-120"/>
                <a:ea typeface="PMingLiU" charset="-120"/>
              </a:rPr>
              <a:t>常識科：利用縮時攝影進行科學研究</a:t>
            </a:r>
            <a:endParaRPr lang="en-US" altLang="zh-TW" b="1" dirty="0" smtClean="0">
              <a:solidFill>
                <a:schemeClr val="bg1"/>
              </a:solidFill>
              <a:latin typeface="PMingLiU" charset="-120"/>
              <a:ea typeface="PMingLiU" charset="-120"/>
            </a:endParaRPr>
          </a:p>
        </p:txBody>
      </p:sp>
      <p:sp>
        <p:nvSpPr>
          <p:cNvPr id="6" name="Title 1"/>
          <p:cNvSpPr txBox="1">
            <a:spLocks/>
          </p:cNvSpPr>
          <p:nvPr/>
        </p:nvSpPr>
        <p:spPr>
          <a:xfrm>
            <a:off x="638200" y="382704"/>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於科學研究中使用科技</a:t>
            </a:r>
            <a:endParaRPr lang="en-US" sz="4000" b="1" dirty="0">
              <a:solidFill>
                <a:schemeClr val="bg1"/>
              </a:solidFill>
              <a:latin typeface="PMingLiU" charset="-120"/>
            </a:endParaRPr>
          </a:p>
        </p:txBody>
      </p:sp>
    </p:spTree>
    <p:extLst>
      <p:ext uri="{BB962C8B-B14F-4D97-AF65-F5344CB8AC3E}">
        <p14:creationId xmlns:p14="http://schemas.microsoft.com/office/powerpoint/2010/main" val="3441225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144" y="1496417"/>
            <a:ext cx="3714962" cy="28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圖片 10"/>
          <p:cNvPicPr/>
          <p:nvPr/>
        </p:nvPicPr>
        <p:blipFill rotWithShape="1">
          <a:blip r:embed="rId4" cstate="email">
            <a:extLst>
              <a:ext uri="{28A0092B-C50C-407E-A947-70E740481C1C}">
                <a14:useLocalDpi xmlns:a14="http://schemas.microsoft.com/office/drawing/2010/main"/>
              </a:ext>
            </a:extLst>
          </a:blip>
          <a:srcRect/>
          <a:stretch/>
        </p:blipFill>
        <p:spPr bwMode="auto">
          <a:xfrm>
            <a:off x="4760258" y="3442447"/>
            <a:ext cx="3714962" cy="284813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133681"/>
            <a:ext cx="9144000" cy="1642194"/>
          </a:xfrm>
        </p:spPr>
        <p:txBody>
          <a:bodyPr>
            <a:normAutofit/>
          </a:bodyPr>
          <a:lstStyle/>
          <a:p>
            <a:pPr algn="ctr"/>
            <a:r>
              <a:rPr lang="zh-TW" altLang="en-US" sz="4000" b="1" dirty="0">
                <a:solidFill>
                  <a:schemeClr val="bg1"/>
                </a:solidFill>
                <a:ea typeface="PMingLiU" charset="-120"/>
                <a:cs typeface="PMingLiU" charset="-120"/>
              </a:rPr>
              <a:t>利用</a:t>
            </a:r>
            <a:r>
              <a:rPr lang="en-US" altLang="zh-TW" sz="4000" b="1" dirty="0">
                <a:solidFill>
                  <a:schemeClr val="bg1"/>
                </a:solidFill>
                <a:ea typeface="PMingLiU" charset="-120"/>
                <a:cs typeface="PMingLiU" charset="-120"/>
              </a:rPr>
              <a:t>Scratch</a:t>
            </a:r>
            <a:r>
              <a:rPr lang="zh-TW" altLang="en-US" sz="4000" b="1" dirty="0">
                <a:solidFill>
                  <a:schemeClr val="bg1"/>
                </a:solidFill>
                <a:ea typeface="PMingLiU" charset="-120"/>
                <a:cs typeface="PMingLiU" charset="-120"/>
              </a:rPr>
              <a:t>遊戲教授科學</a:t>
            </a:r>
            <a:r>
              <a:rPr lang="zh-TW" altLang="en-US" sz="4000" b="1" dirty="0" smtClean="0">
                <a:solidFill>
                  <a:schemeClr val="bg1"/>
                </a:solidFill>
                <a:ea typeface="PMingLiU" charset="-120"/>
                <a:cs typeface="PMingLiU" charset="-120"/>
              </a:rPr>
              <a:t>概念</a:t>
            </a:r>
            <a:endParaRPr lang="zh-HK" altLang="en-US" sz="4000" b="1" dirty="0">
              <a:solidFill>
                <a:schemeClr val="bg1"/>
              </a:solidFill>
              <a:ea typeface="PMingLiU" charset="-120"/>
              <a:cs typeface="PMingLiU" charset="-120"/>
            </a:endParaRPr>
          </a:p>
        </p:txBody>
      </p:sp>
    </p:spTree>
    <p:extLst>
      <p:ext uri="{BB962C8B-B14F-4D97-AF65-F5344CB8AC3E}">
        <p14:creationId xmlns:p14="http://schemas.microsoft.com/office/powerpoint/2010/main" val="1942137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3360" y="2093583"/>
            <a:ext cx="2655125" cy="1909204"/>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5046" y="2093583"/>
            <a:ext cx="2900780" cy="1934821"/>
          </a:xfrm>
          <a:prstGeom prst="rect">
            <a:avLst/>
          </a:prstGeom>
          <a:ln>
            <a:noFill/>
          </a:ln>
          <a:effectLst>
            <a:softEdge rad="112500"/>
          </a:effectLst>
        </p:spPr>
      </p:pic>
      <p:pic>
        <p:nvPicPr>
          <p:cNvPr id="13"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5045" y="4114872"/>
            <a:ext cx="5527860" cy="221869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txBox="1">
            <a:spLocks/>
          </p:cNvSpPr>
          <p:nvPr/>
        </p:nvSpPr>
        <p:spPr>
          <a:xfrm>
            <a:off x="2298016" y="1258047"/>
            <a:ext cx="4460558" cy="564379"/>
          </a:xfrm>
          <a:prstGeom prst="rect">
            <a:avLst/>
          </a:prstGeom>
        </p:spPr>
        <p:txBody>
          <a:bodyPr/>
          <a:lstStyle>
            <a:lvl1pPr marL="2286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mj-lt"/>
                <a:ea typeface="+mj-ea"/>
                <a:cs typeface="+mj-cs"/>
              </a:defRPr>
            </a:lvl1pPr>
            <a:lvl2pPr marL="6858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2pPr>
            <a:lvl3pPr marL="11430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3pPr>
            <a:lvl4pPr marL="16002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4pPr>
            <a:lvl5pPr marL="20574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5pPr>
            <a:lvl6pPr marL="4572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6pPr>
            <a:lvl7pPr marL="9144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7pPr>
            <a:lvl8pPr marL="13716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8pPr>
            <a:lvl9pPr marL="18288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9pPr>
          </a:lstStyle>
          <a:p>
            <a:pPr marL="0" indent="0" eaLnBrk="1" hangingPunct="1">
              <a:buNone/>
            </a:pPr>
            <a:r>
              <a:rPr lang="zh-TW" altLang="en-US" sz="2800" b="1" dirty="0" smtClean="0">
                <a:solidFill>
                  <a:srgbClr val="5AB34F"/>
                </a:solidFill>
                <a:latin typeface="PMingLiU" charset="-120"/>
                <a:ea typeface="PMingLiU" charset="-120"/>
                <a:cs typeface="PMingLiU" charset="-120"/>
              </a:rPr>
              <a:t>使用電子書</a:t>
            </a:r>
            <a:endParaRPr lang="zh-TW" altLang="en-US" sz="2800" b="1" dirty="0">
              <a:solidFill>
                <a:srgbClr val="5AB34F"/>
              </a:solidFill>
              <a:latin typeface="PMingLiU" charset="-120"/>
              <a:ea typeface="PMingLiU" charset="-120"/>
              <a:cs typeface="PMingLiU" charset="-120"/>
            </a:endParaRPr>
          </a:p>
        </p:txBody>
      </p:sp>
      <p:sp>
        <p:nvSpPr>
          <p:cNvPr id="9" name="Title 1"/>
          <p:cNvSpPr txBox="1">
            <a:spLocks/>
          </p:cNvSpPr>
          <p:nvPr/>
        </p:nvSpPr>
        <p:spPr>
          <a:xfrm>
            <a:off x="638200" y="382704"/>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cs typeface="PMingLiU" charset="-120"/>
              </a:rPr>
              <a:t>英語課堂</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26966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2074242"/>
          </a:xfrm>
        </p:spPr>
        <p:txBody>
          <a:bodyPr>
            <a:normAutofit/>
          </a:bodyPr>
          <a:lstStyle/>
          <a:p>
            <a:pPr algn="ctr"/>
            <a:r>
              <a:rPr lang="zh-TW" altLang="en-US" sz="4000" b="1" dirty="0">
                <a:solidFill>
                  <a:schemeClr val="bg1"/>
                </a:solidFill>
                <a:ea typeface="PMingLiU" charset="-120"/>
                <a:cs typeface="PMingLiU" charset="-120"/>
              </a:rPr>
              <a:t>英文科電子</a:t>
            </a:r>
            <a:r>
              <a:rPr lang="zh-TW" altLang="en-US" sz="4000" b="1" dirty="0" smtClean="0">
                <a:solidFill>
                  <a:schemeClr val="bg1"/>
                </a:solidFill>
                <a:ea typeface="PMingLiU" charset="-120"/>
                <a:cs typeface="PMingLiU" charset="-120"/>
              </a:rPr>
              <a:t>閱讀</a:t>
            </a:r>
            <a:r>
              <a:rPr lang="en-US" altLang="zh-TW" sz="4000" b="1" dirty="0" smtClean="0">
                <a:solidFill>
                  <a:schemeClr val="bg1"/>
                </a:solidFill>
                <a:ea typeface="PMingLiU" charset="-120"/>
                <a:cs typeface="PMingLiU" charset="-120"/>
              </a:rPr>
              <a:t/>
            </a:r>
            <a:br>
              <a:rPr lang="en-US" altLang="zh-TW" sz="4000" b="1" dirty="0" smtClean="0">
                <a:solidFill>
                  <a:schemeClr val="bg1"/>
                </a:solidFill>
                <a:ea typeface="PMingLiU" charset="-120"/>
                <a:cs typeface="PMingLiU" charset="-120"/>
              </a:rPr>
            </a:br>
            <a:r>
              <a:rPr lang="en-US" altLang="zh-TW" sz="4000" b="1" dirty="0" smtClean="0">
                <a:solidFill>
                  <a:schemeClr val="bg1"/>
                </a:solidFill>
                <a:ea typeface="PMingLiU" charset="-120"/>
                <a:cs typeface="PMingLiU" charset="-120"/>
              </a:rPr>
              <a:t>(</a:t>
            </a:r>
            <a:r>
              <a:rPr lang="zh-TW" altLang="en-US" sz="4000" b="1" dirty="0">
                <a:solidFill>
                  <a:schemeClr val="bg1"/>
                </a:solidFill>
                <a:ea typeface="PMingLiU" charset="-120"/>
                <a:cs typeface="PMingLiU" charset="-120"/>
              </a:rPr>
              <a:t>包含聲音和錄音功能</a:t>
            </a:r>
            <a:r>
              <a:rPr lang="en-US" altLang="zh-TW" sz="4000" b="1" dirty="0" smtClean="0">
                <a:solidFill>
                  <a:schemeClr val="bg1"/>
                </a:solidFill>
                <a:ea typeface="PMingLiU" charset="-120"/>
                <a:cs typeface="PMingLiU" charset="-120"/>
              </a:rPr>
              <a:t>)</a:t>
            </a:r>
            <a:r>
              <a:rPr lang="en-US" altLang="zh-HK" sz="4000" b="1" dirty="0">
                <a:solidFill>
                  <a:schemeClr val="bg1"/>
                </a:solidFill>
                <a:ea typeface="PMingLiU" charset="-120"/>
                <a:cs typeface="PMingLiU" charset="-120"/>
              </a:rPr>
              <a:t/>
            </a:r>
            <a:br>
              <a:rPr lang="en-US" altLang="zh-HK" sz="4000" b="1" dirty="0">
                <a:solidFill>
                  <a:schemeClr val="bg1"/>
                </a:solidFill>
                <a:ea typeface="PMingLiU" charset="-120"/>
                <a:cs typeface="PMingLiU" charset="-120"/>
              </a:rPr>
            </a:br>
            <a:endParaRPr lang="zh-HK" altLang="en-US" sz="4000" b="1" dirty="0">
              <a:solidFill>
                <a:schemeClr val="bg1"/>
              </a:solidFill>
              <a:ea typeface="PMingLiU" charset="-120"/>
              <a:cs typeface="PMingLiU" charset="-120"/>
            </a:endParaRPr>
          </a:p>
        </p:txBody>
      </p:sp>
      <p:pic>
        <p:nvPicPr>
          <p:cNvPr id="4"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0489" y="2962656"/>
            <a:ext cx="3691001" cy="2765736"/>
          </a:xfrm>
          <a:prstGeom prst="rect">
            <a:avLst/>
          </a:prstGeom>
          <a:noFill/>
          <a:ln>
            <a:noFill/>
          </a:ln>
        </p:spPr>
      </p:pic>
      <p:pic>
        <p:nvPicPr>
          <p:cNvPr id="5"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3183" y="2964799"/>
            <a:ext cx="3865767" cy="2841749"/>
          </a:xfrm>
          <a:prstGeom prst="rect">
            <a:avLst/>
          </a:prstGeom>
          <a:ln>
            <a:noFill/>
          </a:ln>
          <a:effectLst>
            <a:softEdge rad="112500"/>
          </a:effectLst>
        </p:spPr>
      </p:pic>
    </p:spTree>
    <p:extLst>
      <p:ext uri="{BB962C8B-B14F-4D97-AF65-F5344CB8AC3E}">
        <p14:creationId xmlns:p14="http://schemas.microsoft.com/office/powerpoint/2010/main" val="3933688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5748870" y="1171910"/>
            <a:ext cx="293997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chemeClr val="bg1"/>
                </a:solidFill>
                <a:latin typeface="PMingLiU" charset="-120"/>
                <a:ea typeface="PMingLiU" charset="-120"/>
              </a:rPr>
              <a:t>教育新趨勢</a:t>
            </a:r>
            <a:endParaRPr lang="zh-HK" altLang="en-US" sz="4000" b="1" dirty="0">
              <a:solidFill>
                <a:schemeClr val="bg1"/>
              </a:solidFill>
              <a:latin typeface="PMingLiU" charset="-120"/>
              <a:ea typeface="PMingLiU" charset="-120"/>
            </a:endParaRPr>
          </a:p>
        </p:txBody>
      </p:sp>
      <p:sp>
        <p:nvSpPr>
          <p:cNvPr id="4" name="Content Placeholder 2"/>
          <p:cNvSpPr txBox="1">
            <a:spLocks/>
          </p:cNvSpPr>
          <p:nvPr/>
        </p:nvSpPr>
        <p:spPr>
          <a:xfrm>
            <a:off x="5563677" y="1856233"/>
            <a:ext cx="2420112" cy="1384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chemeClr val="bg1"/>
                </a:solidFill>
                <a:latin typeface="PMingLiU" charset="-120"/>
                <a:ea typeface="PMingLiU" charset="-120"/>
                <a:cs typeface="PMingLiU" charset="-120"/>
              </a:rPr>
              <a:t>反轉</a:t>
            </a:r>
            <a:r>
              <a:rPr lang="zh-TW" altLang="en-US" b="1" dirty="0" smtClean="0">
                <a:solidFill>
                  <a:schemeClr val="bg1"/>
                </a:solidFill>
                <a:latin typeface="PMingLiU" charset="-120"/>
                <a:ea typeface="PMingLiU" charset="-120"/>
                <a:cs typeface="PMingLiU" charset="-120"/>
              </a:rPr>
              <a:t>課堂</a:t>
            </a:r>
            <a:endParaRPr lang="en-US" altLang="zh-TW" b="1" dirty="0" smtClean="0">
              <a:solidFill>
                <a:schemeClr val="bg1"/>
              </a:solidFill>
              <a:latin typeface="PMingLiU" charset="-120"/>
              <a:ea typeface="PMingLiU" charset="-120"/>
              <a:cs typeface="PMingLiU" charset="-120"/>
            </a:endParaRPr>
          </a:p>
          <a:p>
            <a:pPr>
              <a:lnSpc>
                <a:spcPct val="100000"/>
              </a:lnSpc>
            </a:pPr>
            <a:r>
              <a:rPr lang="zh-TW" altLang="en-US" b="1" dirty="0" smtClean="0">
                <a:solidFill>
                  <a:schemeClr val="bg1"/>
                </a:solidFill>
                <a:latin typeface="PMingLiU" charset="-120"/>
                <a:ea typeface="PMingLiU" charset="-120"/>
                <a:cs typeface="PMingLiU" charset="-120"/>
              </a:rPr>
              <a:t>計算思維</a:t>
            </a:r>
            <a:endParaRPr lang="en-US" altLang="zh-HK" b="1" dirty="0" smtClean="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62441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4329115" y="1125999"/>
            <a:ext cx="4547945" cy="388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sz="2700" b="1" dirty="0" smtClean="0">
                <a:solidFill>
                  <a:schemeClr val="bg1"/>
                </a:solidFill>
                <a:latin typeface="PMingLiU" charset="-120"/>
                <a:ea typeface="PMingLiU" charset="-120"/>
                <a:cs typeface="PMingLiU" charset="-120"/>
              </a:rPr>
              <a:t>教師預先製作學習片段</a:t>
            </a:r>
            <a:r>
              <a:rPr lang="zh-TW" altLang="en-US" sz="2700" b="1" dirty="0">
                <a:solidFill>
                  <a:schemeClr val="bg1"/>
                </a:solidFill>
                <a:latin typeface="PMingLiU" charset="-120"/>
                <a:ea typeface="PMingLiU" charset="-120"/>
              </a:rPr>
              <a:t>，</a:t>
            </a:r>
            <a:r>
              <a:rPr lang="zh-TW" altLang="en-US" sz="2700" b="1" dirty="0" smtClean="0">
                <a:solidFill>
                  <a:schemeClr val="bg1"/>
                </a:solidFill>
                <a:latin typeface="PMingLiU" charset="-120"/>
                <a:ea typeface="PMingLiU" charset="-120"/>
                <a:cs typeface="PMingLiU" charset="-120"/>
              </a:rPr>
              <a:t>並按進度上載給學生預習</a:t>
            </a:r>
            <a:r>
              <a:rPr lang="zh-TW" altLang="en-US" sz="2700" b="1" dirty="0">
                <a:solidFill>
                  <a:schemeClr val="bg1"/>
                </a:solidFill>
                <a:latin typeface="PMingLiU" charset="-120"/>
                <a:ea typeface="PMingLiU" charset="-120"/>
              </a:rPr>
              <a:t>。</a:t>
            </a:r>
            <a:r>
              <a:rPr lang="zh-TW" altLang="en-US" sz="2700" b="1" dirty="0" smtClean="0">
                <a:solidFill>
                  <a:schemeClr val="bg1"/>
                </a:solidFill>
                <a:latin typeface="PMingLiU" charset="-120"/>
                <a:ea typeface="PMingLiU" charset="-120"/>
                <a:cs typeface="PMingLiU" charset="-120"/>
              </a:rPr>
              <a:t>學生需要於觀看片段後回答問題</a:t>
            </a:r>
            <a:r>
              <a:rPr lang="zh-TW" altLang="en-US" sz="2700" b="1" dirty="0">
                <a:solidFill>
                  <a:schemeClr val="bg1"/>
                </a:solidFill>
                <a:latin typeface="PMingLiU" charset="-120"/>
                <a:ea typeface="PMingLiU" charset="-120"/>
              </a:rPr>
              <a:t>，</a:t>
            </a:r>
            <a:r>
              <a:rPr lang="zh-TW" altLang="en-US" sz="2700" b="1" dirty="0" smtClean="0">
                <a:solidFill>
                  <a:schemeClr val="bg1"/>
                </a:solidFill>
                <a:latin typeface="PMingLiU" charset="-120"/>
                <a:ea typeface="PMingLiU" charset="-120"/>
                <a:cs typeface="PMingLiU" charset="-120"/>
              </a:rPr>
              <a:t>教師會按照學生的回應及表現調節他的教學目標</a:t>
            </a:r>
            <a:r>
              <a:rPr lang="zh-TW" altLang="en-US" sz="2700" b="1" dirty="0">
                <a:solidFill>
                  <a:schemeClr val="bg1"/>
                </a:solidFill>
                <a:latin typeface="PMingLiU" charset="-120"/>
                <a:ea typeface="PMingLiU" charset="-120"/>
              </a:rPr>
              <a:t>。</a:t>
            </a:r>
            <a:r>
              <a:rPr lang="zh-TW" altLang="en-US" sz="2700" b="1" dirty="0" smtClean="0">
                <a:solidFill>
                  <a:schemeClr val="bg1"/>
                </a:solidFill>
                <a:latin typeface="PMingLiU" charset="-120"/>
                <a:ea typeface="PMingLiU" charset="-120"/>
                <a:cs typeface="PMingLiU" charset="-120"/>
              </a:rPr>
              <a:t>課堂時</a:t>
            </a:r>
            <a:r>
              <a:rPr lang="zh-TW" altLang="en-US" sz="2700" b="1" dirty="0">
                <a:solidFill>
                  <a:schemeClr val="bg1"/>
                </a:solidFill>
                <a:latin typeface="PMingLiU" charset="-120"/>
                <a:ea typeface="PMingLiU" charset="-120"/>
              </a:rPr>
              <a:t>，</a:t>
            </a:r>
            <a:r>
              <a:rPr lang="zh-TW" altLang="en-US" sz="2700" b="1" dirty="0" smtClean="0">
                <a:solidFill>
                  <a:schemeClr val="bg1"/>
                </a:solidFill>
                <a:latin typeface="PMingLiU" charset="-120"/>
                <a:ea typeface="PMingLiU" charset="-120"/>
                <a:cs typeface="PMingLiU" charset="-120"/>
              </a:rPr>
              <a:t>教師會於學生完成分組討論後給學生課業鞏固知識</a:t>
            </a:r>
            <a:r>
              <a:rPr lang="zh-TW" altLang="en-US" sz="2700" b="1" dirty="0" smtClean="0">
                <a:solidFill>
                  <a:schemeClr val="bg1"/>
                </a:solidFill>
                <a:latin typeface="PMingLiU" charset="-120"/>
                <a:ea typeface="PMingLiU" charset="-120"/>
              </a:rPr>
              <a:t>。</a:t>
            </a:r>
            <a:endParaRPr lang="en-US" sz="2700" b="1" dirty="0" smtClean="0">
              <a:solidFill>
                <a:schemeClr val="bg1"/>
              </a:solidFill>
              <a:latin typeface="PMingLiU" charset="-120"/>
              <a:ea typeface="PMingLiU" charset="-120"/>
              <a:cs typeface="PMingLiU" charset="-120"/>
            </a:endParaRPr>
          </a:p>
        </p:txBody>
      </p:sp>
      <p:sp>
        <p:nvSpPr>
          <p:cNvPr id="6" name="Title 1"/>
          <p:cNvSpPr txBox="1">
            <a:spLocks/>
          </p:cNvSpPr>
          <p:nvPr/>
        </p:nvSpPr>
        <p:spPr>
          <a:xfrm>
            <a:off x="638200" y="33544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數學科的</a:t>
            </a:r>
            <a:r>
              <a:rPr lang="zh-TW" altLang="en-US" sz="4000" b="1" dirty="0" smtClean="0">
                <a:solidFill>
                  <a:schemeClr val="bg1"/>
                </a:solidFill>
                <a:latin typeface="PMingLiU" charset="-120"/>
                <a:ea typeface="PMingLiU" charset="-120"/>
              </a:rPr>
              <a:t>反轉課堂</a:t>
            </a:r>
            <a:endParaRPr lang="en-US" sz="4000" b="1" dirty="0">
              <a:solidFill>
                <a:schemeClr val="bg1"/>
              </a:solidFill>
              <a:latin typeface="PMingLiU" charset="-120"/>
            </a:endParaRPr>
          </a:p>
        </p:txBody>
      </p:sp>
      <p:pic>
        <p:nvPicPr>
          <p:cNvPr id="8" name="Shape 3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8853" y="1213531"/>
            <a:ext cx="3790246" cy="2808312"/>
          </a:xfrm>
          <a:prstGeom prst="rect">
            <a:avLst/>
          </a:prstGeom>
          <a:noFill/>
          <a:ln>
            <a:noFill/>
          </a:ln>
        </p:spPr>
      </p:pic>
    </p:spTree>
    <p:extLst>
      <p:ext uri="{BB962C8B-B14F-4D97-AF65-F5344CB8AC3E}">
        <p14:creationId xmlns:p14="http://schemas.microsoft.com/office/powerpoint/2010/main" val="1753962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4329115" y="1125999"/>
            <a:ext cx="4547945" cy="388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chemeClr val="bg1"/>
                </a:solidFill>
                <a:latin typeface="PMingLiU" charset="-120"/>
                <a:ea typeface="PMingLiU" charset="-120"/>
                <a:cs typeface="PMingLiU" charset="-120"/>
              </a:rPr>
              <a:t>這方法能促進學生自主學習</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擴展他們的學習時間及照顧不同的學習需要</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同時</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亦能有效地收集學習分析數據</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讓教師調適教學策略</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並提供即時回饋給學生</a:t>
            </a:r>
            <a:r>
              <a:rPr lang="zh-TW" altLang="en-US" b="1" dirty="0">
                <a:solidFill>
                  <a:schemeClr val="bg1"/>
                </a:solidFill>
                <a:latin typeface="PMingLiU" charset="-120"/>
                <a:ea typeface="PMingLiU" charset="-120"/>
              </a:rPr>
              <a:t>。</a:t>
            </a:r>
            <a:endParaRPr lang="en-US" b="1" dirty="0">
              <a:solidFill>
                <a:schemeClr val="bg1"/>
              </a:solidFill>
              <a:latin typeface="PMingLiU" charset="-120"/>
              <a:ea typeface="PMingLiU" charset="-120"/>
              <a:cs typeface="PMingLiU" charset="-120"/>
            </a:endParaRPr>
          </a:p>
        </p:txBody>
      </p:sp>
      <p:pic>
        <p:nvPicPr>
          <p:cNvPr id="8" name="Shape 3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8853" y="1213531"/>
            <a:ext cx="3790246" cy="2808312"/>
          </a:xfrm>
          <a:prstGeom prst="rect">
            <a:avLst/>
          </a:prstGeom>
          <a:noFill/>
          <a:ln>
            <a:noFill/>
          </a:ln>
        </p:spPr>
      </p:pic>
      <p:sp>
        <p:nvSpPr>
          <p:cNvPr id="9" name="Title 1"/>
          <p:cNvSpPr txBox="1">
            <a:spLocks/>
          </p:cNvSpPr>
          <p:nvPr/>
        </p:nvSpPr>
        <p:spPr>
          <a:xfrm>
            <a:off x="638200" y="33544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數學科的</a:t>
            </a:r>
            <a:r>
              <a:rPr lang="zh-TW" altLang="en-US" sz="4000" b="1" dirty="0" smtClean="0">
                <a:solidFill>
                  <a:schemeClr val="bg1"/>
                </a:solidFill>
                <a:latin typeface="PMingLiU" charset="-120"/>
                <a:ea typeface="PMingLiU" charset="-120"/>
              </a:rPr>
              <a:t>反轉課堂</a:t>
            </a:r>
            <a:endParaRPr lang="en-US" sz="4000" b="1" dirty="0">
              <a:solidFill>
                <a:schemeClr val="bg1"/>
              </a:solidFill>
              <a:latin typeface="PMingLiU" charset="-120"/>
            </a:endParaRPr>
          </a:p>
        </p:txBody>
      </p:sp>
    </p:spTree>
    <p:extLst>
      <p:ext uri="{BB962C8B-B14F-4D97-AF65-F5344CB8AC3E}">
        <p14:creationId xmlns:p14="http://schemas.microsoft.com/office/powerpoint/2010/main" val="1867816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6421236" y="622690"/>
            <a:ext cx="2474205" cy="6935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rgbClr val="5AB34F"/>
                </a:solidFill>
                <a:latin typeface="PMingLiU" charset="-120"/>
                <a:ea typeface="PMingLiU" charset="-120"/>
                <a:cs typeface="PMingLiU" charset="-120"/>
              </a:rPr>
              <a:t>計算思維</a:t>
            </a:r>
            <a:r>
              <a:rPr lang="en-US" sz="4000" b="1" dirty="0" smtClean="0">
                <a:solidFill>
                  <a:srgbClr val="5AB34F"/>
                </a:solidFill>
                <a:latin typeface="PMingLiU" charset="-120"/>
                <a:ea typeface="PMingLiU" charset="-120"/>
                <a:cs typeface="PMingLiU" charset="-120"/>
              </a:rPr>
              <a:t/>
            </a:r>
            <a:br>
              <a:rPr lang="en-US" sz="4000" b="1" dirty="0" smtClean="0">
                <a:solidFill>
                  <a:srgbClr val="5AB34F"/>
                </a:solidFill>
                <a:latin typeface="PMingLiU" charset="-120"/>
                <a:ea typeface="PMingLiU" charset="-120"/>
                <a:cs typeface="PMingLiU" charset="-120"/>
              </a:rPr>
            </a:br>
            <a:endParaRPr lang="en-US" sz="4000" b="1" dirty="0">
              <a:solidFill>
                <a:srgbClr val="5AB34F"/>
              </a:solidFill>
              <a:latin typeface="PMingLiU" charset="-120"/>
              <a:ea typeface="PMingLiU" charset="-120"/>
              <a:cs typeface="PMingLiU" charset="-120"/>
            </a:endParaRPr>
          </a:p>
        </p:txBody>
      </p:sp>
      <p:sp>
        <p:nvSpPr>
          <p:cNvPr id="4" name="TextBox 3"/>
          <p:cNvSpPr txBox="1"/>
          <p:nvPr/>
        </p:nvSpPr>
        <p:spPr>
          <a:xfrm>
            <a:off x="6451593" y="1249687"/>
            <a:ext cx="2129890" cy="1120756"/>
          </a:xfrm>
          <a:prstGeom prst="rect">
            <a:avLst/>
          </a:prstGeom>
          <a:noFill/>
        </p:spPr>
        <p:txBody>
          <a:bodyPr wrap="square" rtlCol="0">
            <a:spAutoFit/>
          </a:bodyPr>
          <a:lstStyle/>
          <a:p>
            <a:pPr marL="285750" indent="-285750">
              <a:lnSpc>
                <a:spcPts val="4200"/>
              </a:lnSpc>
              <a:buFont typeface="Arial" panose="020B0604020202020204" pitchFamily="34" charset="0"/>
              <a:buChar char="•"/>
            </a:pPr>
            <a:r>
              <a:rPr lang="zh-TW" altLang="en-US" sz="2800" b="1" dirty="0" smtClean="0">
                <a:solidFill>
                  <a:srgbClr val="5AB34F"/>
                </a:solidFill>
                <a:latin typeface="PMingLiU" charset="-120"/>
                <a:ea typeface="PMingLiU" charset="-120"/>
                <a:cs typeface="PMingLiU" charset="-120"/>
              </a:rPr>
              <a:t>程式</a:t>
            </a:r>
            <a:endParaRPr lang="en-US" altLang="zh-HK" sz="2800" b="1" dirty="0" smtClean="0">
              <a:solidFill>
                <a:srgbClr val="5AB34F"/>
              </a:solidFill>
              <a:latin typeface="PMingLiU" charset="-120"/>
              <a:ea typeface="PMingLiU" charset="-120"/>
              <a:cs typeface="PMingLiU" charset="-120"/>
            </a:endParaRPr>
          </a:p>
          <a:p>
            <a:pPr marL="285750" indent="-285750">
              <a:lnSpc>
                <a:spcPts val="4200"/>
              </a:lnSpc>
              <a:buFont typeface="Arial" panose="020B0604020202020204" pitchFamily="34" charset="0"/>
              <a:buChar char="•"/>
            </a:pPr>
            <a:r>
              <a:rPr lang="zh-TW" altLang="en-US" sz="2800" b="1" dirty="0" smtClean="0">
                <a:solidFill>
                  <a:srgbClr val="5AB34F"/>
                </a:solidFill>
                <a:latin typeface="PMingLiU" charset="-120"/>
                <a:ea typeface="PMingLiU" charset="-120"/>
                <a:cs typeface="PMingLiU" charset="-120"/>
              </a:rPr>
              <a:t>機械人化</a:t>
            </a:r>
            <a:endParaRPr lang="zh-HK" altLang="en-US" sz="2800" b="1" dirty="0">
              <a:solidFill>
                <a:srgbClr val="5AB34F"/>
              </a:solidFill>
              <a:latin typeface="PMingLiU" charset="-120"/>
              <a:ea typeface="PMingLiU" charset="-120"/>
              <a:cs typeface="PMingLiU" charset="-120"/>
            </a:endParaRPr>
          </a:p>
        </p:txBody>
      </p:sp>
      <p:pic>
        <p:nvPicPr>
          <p:cNvPr id="5" name="圖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6347" y="3906522"/>
            <a:ext cx="2043790" cy="2232449"/>
          </a:xfrm>
          <a:prstGeom prst="rect">
            <a:avLst/>
          </a:prstGeom>
        </p:spPr>
      </p:pic>
      <p:pic>
        <p:nvPicPr>
          <p:cNvPr id="6" name="Picture 5" descr="https://lh3.googleusercontent.com/xUExUQt34HlcEIwWKnaiDY3EW1mVqoDZqsljTpHSREZofVrANj8iZz1YHJ_1vNA2qBPtX0CKI-vPkhm8nrco-suQ1i6TbWw2pudSLE2PwOtgmexMjk_PabtdogKhWjZ1X_iLg6ducZZf7R69JuRH7HKRoMbrJxPmhsKExBbGIeFMqBzXHUxRRzUOg1dXLpigHhjvYiCNUb9hqOJHpi4h44P24cIXEDXxp-8fwD27RgmGfTg7DHqPQz2jDp-_GA0wJtRy3GnK6SbMlVU9Vo-kVaHrNc1m2r4Yp-AUwxfQFM4-Hy3Ya4xJ_Z0BnAZ_Tidz1ACiKeL-6gZgMeIVfcnBbzDzu_AjhBggP5a66HRTKmaoFvLKAuHYxU54eHtYIcHHruXZUScyNoKHX8E05wpkYB6dta6Vb9JlMUenH75pvP18L1i_0ycBk5OOpC4LV9ARxOtpR3838cs101MpyHUXzQu_0bVOVd6MjBZzm0Y6UHD_KkJerEg77rbJqnOiVM2jqRnOpaQDIS3UG51lZRKZJ37lyQCYWsl9fSemMJzHYbh3BEMd8O5zHlRphWuGlHP__EM9UTcDcQzGtsyS4RRxHryPN3IAt3Z_UrhC-1NuD_mb0WubJMwrCg=w743-h558-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8727" y="3906522"/>
            <a:ext cx="2977935" cy="2232449"/>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6346" y="793308"/>
            <a:ext cx="5110315" cy="3040062"/>
          </a:xfrm>
          <a:prstGeom prst="rect">
            <a:avLst/>
          </a:prstGeom>
        </p:spPr>
      </p:pic>
    </p:spTree>
    <p:extLst>
      <p:ext uri="{BB962C8B-B14F-4D97-AF65-F5344CB8AC3E}">
        <p14:creationId xmlns:p14="http://schemas.microsoft.com/office/powerpoint/2010/main" val="2649925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內容版面配置區 2"/>
          <p:cNvSpPr txBox="1">
            <a:spLocks/>
          </p:cNvSpPr>
          <p:nvPr/>
        </p:nvSpPr>
        <p:spPr>
          <a:xfrm>
            <a:off x="1516056" y="2039708"/>
            <a:ext cx="5706547" cy="2300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1" dirty="0" smtClean="0">
                <a:solidFill>
                  <a:schemeClr val="bg1"/>
                </a:solidFill>
                <a:latin typeface="PMingLiU" charset="-120"/>
                <a:ea typeface="PMingLiU" charset="-120"/>
                <a:cs typeface="PMingLiU" charset="-120"/>
              </a:rPr>
              <a:t>利用視覺化程式語言</a:t>
            </a:r>
            <a:r>
              <a:rPr lang="en-US" altLang="zh-TW" b="1" dirty="0" smtClean="0">
                <a:solidFill>
                  <a:schemeClr val="bg1"/>
                </a:solidFill>
                <a:latin typeface="PMingLiU" charset="-120"/>
                <a:ea typeface="PMingLiU" charset="-120"/>
                <a:cs typeface="PMingLiU" charset="-120"/>
              </a:rPr>
              <a:t>(VPL)</a:t>
            </a:r>
            <a:r>
              <a:rPr lang="zh-TW" altLang="en-US" b="1" dirty="0" smtClean="0">
                <a:solidFill>
                  <a:schemeClr val="bg1"/>
                </a:solidFill>
                <a:latin typeface="PMingLiU" charset="-120"/>
                <a:ea typeface="PMingLiU" charset="-120"/>
                <a:cs typeface="PMingLiU" charset="-120"/>
              </a:rPr>
              <a:t> 如</a:t>
            </a:r>
            <a:r>
              <a:rPr lang="zh-TW" altLang="en-US" b="1" dirty="0">
                <a:solidFill>
                  <a:schemeClr val="bg1"/>
                </a:solidFill>
                <a:latin typeface="PMingLiU" charset="-120"/>
                <a:ea typeface="PMingLiU" charset="-120"/>
              </a:rPr>
              <a:t>：</a:t>
            </a:r>
            <a:r>
              <a:rPr lang="en-US" altLang="zh-TW" b="1" dirty="0" smtClean="0">
                <a:solidFill>
                  <a:schemeClr val="bg1"/>
                </a:solidFill>
                <a:latin typeface="PMingLiU" charset="-120"/>
                <a:ea typeface="PMingLiU" charset="-120"/>
                <a:cs typeface="PMingLiU" charset="-120"/>
              </a:rPr>
              <a:t>Scratch</a:t>
            </a:r>
            <a:r>
              <a:rPr lang="zh-TW" altLang="en-US" b="1" dirty="0" smtClean="0">
                <a:solidFill>
                  <a:schemeClr val="bg1"/>
                </a:solidFill>
                <a:latin typeface="PMingLiU" charset="-120"/>
                <a:ea typeface="PMingLiU" charset="-120"/>
              </a:rPr>
              <a:t>，</a:t>
            </a:r>
            <a:r>
              <a:rPr lang="en-US" altLang="zh-TW" b="1" dirty="0" smtClean="0">
                <a:solidFill>
                  <a:schemeClr val="bg1"/>
                </a:solidFill>
                <a:latin typeface="PMingLiU" charset="-120"/>
                <a:ea typeface="PMingLiU" charset="-120"/>
                <a:cs typeface="PMingLiU" charset="-120"/>
              </a:rPr>
              <a:t>App Inventor</a:t>
            </a:r>
          </a:p>
          <a:p>
            <a:r>
              <a:rPr lang="zh-TW" altLang="en-US" b="1" dirty="0" smtClean="0">
                <a:solidFill>
                  <a:schemeClr val="bg1"/>
                </a:solidFill>
                <a:latin typeface="PMingLiU" charset="-120"/>
                <a:ea typeface="PMingLiU" charset="-120"/>
                <a:cs typeface="PMingLiU" charset="-120"/>
              </a:rPr>
              <a:t>沒有輸入錯誤</a:t>
            </a:r>
            <a:r>
              <a:rPr lang="en-US" altLang="zh-TW" b="1" dirty="0" smtClean="0">
                <a:solidFill>
                  <a:schemeClr val="bg1"/>
                </a:solidFill>
                <a:latin typeface="PMingLiU" charset="-120"/>
                <a:ea typeface="PMingLiU" charset="-120"/>
                <a:cs typeface="PMingLiU" charset="-120"/>
              </a:rPr>
              <a:t>(</a:t>
            </a:r>
            <a:r>
              <a:rPr lang="zh-TW" altLang="en-US" b="1" dirty="0" smtClean="0">
                <a:solidFill>
                  <a:schemeClr val="bg1"/>
                </a:solidFill>
                <a:latin typeface="PMingLiU" charset="-120"/>
                <a:ea typeface="PMingLiU" charset="-120"/>
                <a:cs typeface="PMingLiU" charset="-120"/>
              </a:rPr>
              <a:t>移動程式組件</a:t>
            </a:r>
            <a:r>
              <a:rPr lang="en-US" altLang="zh-TW" b="1" dirty="0" smtClean="0">
                <a:solidFill>
                  <a:schemeClr val="bg1"/>
                </a:solidFill>
                <a:latin typeface="PMingLiU" charset="-120"/>
                <a:ea typeface="PMingLiU" charset="-120"/>
                <a:cs typeface="PMingLiU" charset="-120"/>
              </a:rPr>
              <a:t>)</a:t>
            </a:r>
            <a:endParaRPr lang="en-US" b="1" dirty="0" smtClean="0">
              <a:solidFill>
                <a:schemeClr val="bg1"/>
              </a:solidFill>
              <a:latin typeface="PMingLiU" charset="-120"/>
              <a:ea typeface="PMingLiU" charset="-120"/>
              <a:cs typeface="PMingLiU" charset="-120"/>
              <a:sym typeface="Wingdings" panose="05000000000000000000" pitchFamily="2" charset="2"/>
            </a:endParaRPr>
          </a:p>
          <a:p>
            <a:r>
              <a:rPr lang="zh-TW" altLang="en-US" b="1" dirty="0" smtClean="0">
                <a:solidFill>
                  <a:schemeClr val="bg1"/>
                </a:solidFill>
                <a:latin typeface="PMingLiU" charset="-120"/>
                <a:ea typeface="PMingLiU" charset="-120"/>
                <a:cs typeface="PMingLiU" charset="-120"/>
              </a:rPr>
              <a:t>即時展示結果</a:t>
            </a:r>
            <a:endParaRPr lang="en-GB" b="1" dirty="0">
              <a:solidFill>
                <a:schemeClr val="bg1"/>
              </a:solidFill>
              <a:latin typeface="PMingLiU" charset="-120"/>
              <a:ea typeface="PMingLiU" charset="-120"/>
              <a:cs typeface="PMingLiU" charset="-120"/>
            </a:endParaRPr>
          </a:p>
        </p:txBody>
      </p:sp>
      <p:sp>
        <p:nvSpPr>
          <p:cNvPr id="5" name="投影片編號版面配置區 3"/>
          <p:cNvSpPr>
            <a:spLocks noGrp="1"/>
          </p:cNvSpPr>
          <p:nvPr>
            <p:ph type="sldNum" sz="quarter" idx="12"/>
          </p:nvPr>
        </p:nvSpPr>
        <p:spPr>
          <a:xfrm>
            <a:off x="6553200" y="6356350"/>
            <a:ext cx="2133600" cy="365125"/>
          </a:xfrm>
        </p:spPr>
        <p:txBody>
          <a:bodyPr/>
          <a:lstStyle/>
          <a:p>
            <a:fld id="{98792063-9BC4-4FD8-A163-203B7E4F880E}" type="slidenum">
              <a:rPr lang="zh-HK" altLang="en-US" smtClean="0">
                <a:ea typeface="PMingLiU" charset="-120"/>
              </a:rPr>
              <a:pPr/>
              <a:t>29</a:t>
            </a:fld>
            <a:endParaRPr lang="zh-HK" altLang="en-US" dirty="0">
              <a:ea typeface="PMingLiU" charset="-12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4984" y="4356264"/>
            <a:ext cx="1850230"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0877" y="4356264"/>
            <a:ext cx="2340573"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1029" y="4356264"/>
            <a:ext cx="2324571"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265664" y="3230880"/>
            <a:ext cx="184731" cy="369332"/>
          </a:xfrm>
          <a:prstGeom prst="rect">
            <a:avLst/>
          </a:prstGeom>
          <a:noFill/>
        </p:spPr>
        <p:txBody>
          <a:bodyPr wrap="none" rtlCol="0">
            <a:spAutoFit/>
          </a:bodyPr>
          <a:lstStyle/>
          <a:p>
            <a:endParaRPr lang="en-US" dirty="0">
              <a:latin typeface="PMingLiU" charset="-120"/>
            </a:endParaRPr>
          </a:p>
        </p:txBody>
      </p:sp>
      <p:sp>
        <p:nvSpPr>
          <p:cNvPr id="10" name="Title 1"/>
          <p:cNvSpPr txBox="1">
            <a:spLocks/>
          </p:cNvSpPr>
          <p:nvPr/>
        </p:nvSpPr>
        <p:spPr>
          <a:xfrm>
            <a:off x="638200" y="30610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主題：測試和排除</a:t>
            </a:r>
            <a:r>
              <a:rPr lang="zh-TW" altLang="en-US" sz="4000" b="1" dirty="0" smtClean="0">
                <a:solidFill>
                  <a:schemeClr val="bg1"/>
                </a:solidFill>
                <a:latin typeface="PMingLiU" charset="-120"/>
                <a:ea typeface="PMingLiU" charset="-120"/>
              </a:rPr>
              <a:t>錯誤</a:t>
            </a:r>
            <a:endParaRPr lang="en-GB" sz="4000" b="1" dirty="0">
              <a:solidFill>
                <a:schemeClr val="bg1"/>
              </a:solidFill>
              <a:latin typeface="PMingLiU" charset="-120"/>
            </a:endParaRPr>
          </a:p>
        </p:txBody>
      </p:sp>
    </p:spTree>
    <p:extLst>
      <p:ext uri="{BB962C8B-B14F-4D97-AF65-F5344CB8AC3E}">
        <p14:creationId xmlns:p14="http://schemas.microsoft.com/office/powerpoint/2010/main" val="10568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1479176" y="914400"/>
            <a:ext cx="6461666" cy="18825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sz="4000" b="1" dirty="0">
                <a:solidFill>
                  <a:schemeClr val="bg1"/>
                </a:solidFill>
                <a:latin typeface="PMingLiU" charset="-120"/>
                <a:ea typeface="PMingLiU" charset="-120"/>
                <a:cs typeface="PMingLiU" charset="-120"/>
              </a:rPr>
              <a:t>家長：當子女參與電子</a:t>
            </a:r>
            <a:r>
              <a:rPr lang="zh-TW" altLang="en-US" sz="4000" b="1" dirty="0" smtClean="0">
                <a:solidFill>
                  <a:schemeClr val="bg1"/>
                </a:solidFill>
                <a:latin typeface="PMingLiU" charset="-120"/>
                <a:ea typeface="PMingLiU" charset="-120"/>
                <a:cs typeface="PMingLiU" charset="-120"/>
              </a:rPr>
              <a:t>學習</a:t>
            </a:r>
            <a:r>
              <a:rPr lang="zh-TW" altLang="en-US" b="1" dirty="0">
                <a:solidFill>
                  <a:schemeClr val="bg1"/>
                </a:solidFill>
                <a:latin typeface="PMingLiU" charset="-120"/>
                <a:ea typeface="PMingLiU" charset="-120"/>
              </a:rPr>
              <a:t>，</a:t>
            </a:r>
            <a:r>
              <a:rPr lang="zh-TW" altLang="en-US" sz="4000" b="1" dirty="0">
                <a:solidFill>
                  <a:schemeClr val="bg1"/>
                </a:solidFill>
                <a:latin typeface="PMingLiU" charset="-120"/>
                <a:ea typeface="PMingLiU" charset="-120"/>
                <a:cs typeface="PMingLiU" charset="-120"/>
              </a:rPr>
              <a:t>我應</a:t>
            </a:r>
            <a:r>
              <a:rPr lang="zh-TW" altLang="en-US" sz="4000" b="1" dirty="0" smtClean="0">
                <a:solidFill>
                  <a:schemeClr val="bg1"/>
                </a:solidFill>
                <a:latin typeface="PMingLiU" charset="-120"/>
                <a:ea typeface="PMingLiU" charset="-120"/>
                <a:cs typeface="PMingLiU" charset="-120"/>
              </a:rPr>
              <a:t>如何作好</a:t>
            </a:r>
            <a:r>
              <a:rPr lang="zh-TW" altLang="en-US" sz="4000" b="1" dirty="0">
                <a:solidFill>
                  <a:schemeClr val="bg1"/>
                </a:solidFill>
                <a:latin typeface="PMingLiU" charset="-120"/>
                <a:ea typeface="PMingLiU" charset="-120"/>
                <a:cs typeface="PMingLiU" charset="-120"/>
              </a:rPr>
              <a:t>準備？</a:t>
            </a:r>
            <a:endParaRPr 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683623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投影片編號版面配置區 3"/>
          <p:cNvSpPr>
            <a:spLocks noGrp="1"/>
          </p:cNvSpPr>
          <p:nvPr>
            <p:ph type="sldNum" sz="quarter" idx="12"/>
          </p:nvPr>
        </p:nvSpPr>
        <p:spPr>
          <a:xfrm>
            <a:off x="6553200" y="6356350"/>
            <a:ext cx="2133600" cy="365125"/>
          </a:xfrm>
        </p:spPr>
        <p:txBody>
          <a:bodyPr/>
          <a:lstStyle/>
          <a:p>
            <a:fld id="{98792063-9BC4-4FD8-A163-203B7E4F880E}" type="slidenum">
              <a:rPr lang="zh-HK" altLang="en-US" smtClean="0">
                <a:ea typeface="PMingLiU" charset="-120"/>
              </a:rPr>
              <a:pPr/>
              <a:t>30</a:t>
            </a:fld>
            <a:endParaRPr lang="zh-HK" altLang="en-US" dirty="0">
              <a:ea typeface="PMingLiU" charset="-12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1168" y="4602209"/>
            <a:ext cx="1769362" cy="164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6752" y="4602210"/>
            <a:ext cx="2238274" cy="164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2379" y="4602209"/>
            <a:ext cx="2222972" cy="164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 9"/>
          <p:cNvSpPr/>
          <p:nvPr/>
        </p:nvSpPr>
        <p:spPr bwMode="auto">
          <a:xfrm>
            <a:off x="1660233" y="1463502"/>
            <a:ext cx="5573944" cy="1532334"/>
          </a:xfrm>
          <a:prstGeom prst="roundRect">
            <a:avLst/>
          </a:prstGeom>
          <a:noFill/>
          <a:ln w="571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spcBef>
                <a:spcPct val="0"/>
              </a:spcBef>
              <a:spcAft>
                <a:spcPct val="0"/>
              </a:spcAft>
              <a:buClrTx/>
              <a:buSzTx/>
              <a:buFontTx/>
              <a:buNone/>
              <a:tabLst/>
            </a:pPr>
            <a:r>
              <a:rPr kumimoji="1" lang="zh-TW" altLang="en-US" sz="2700" b="1" dirty="0" smtClean="0">
                <a:solidFill>
                  <a:srgbClr val="5AB34F"/>
                </a:solidFill>
                <a:latin typeface="PMingLiU" charset="-120"/>
                <a:ea typeface="PMingLiU" charset="-120"/>
                <a:cs typeface="PMingLiU" charset="-120"/>
              </a:rPr>
              <a:t>甚麼有果效？</a:t>
            </a:r>
            <a:endParaRPr kumimoji="1" lang="en-US" altLang="zh-HK" sz="2700" b="1" dirty="0" smtClean="0">
              <a:solidFill>
                <a:srgbClr val="5AB34F"/>
              </a:solidFill>
              <a:latin typeface="PMingLiU" charset="-120"/>
              <a:ea typeface="PMingLiU" charset="-120"/>
              <a:cs typeface="PMingLiU" charset="-120"/>
            </a:endParaRPr>
          </a:p>
          <a:p>
            <a:pPr marL="285750" marR="0" indent="-285750" algn="l" defTabSz="914400" rtl="0" eaLnBrk="1" fontAlgn="base" latinLnBrk="0" hangingPunct="1">
              <a:spcBef>
                <a:spcPct val="0"/>
              </a:spcBef>
              <a:spcAft>
                <a:spcPct val="0"/>
              </a:spcAft>
              <a:buClrTx/>
              <a:buSzTx/>
              <a:buFont typeface="Arial" panose="020B0604020202020204" pitchFamily="34" charset="0"/>
              <a:buChar char="•"/>
              <a:tabLst/>
            </a:pPr>
            <a:r>
              <a:rPr kumimoji="1" lang="zh-TW" altLang="en-US" sz="2700" b="1" dirty="0" smtClean="0">
                <a:solidFill>
                  <a:srgbClr val="5AB34F"/>
                </a:solidFill>
                <a:latin typeface="PMingLiU" charset="-120"/>
                <a:ea typeface="PMingLiU" charset="-120"/>
                <a:cs typeface="PMingLiU" charset="-120"/>
              </a:rPr>
              <a:t>集中在學習程式概念上</a:t>
            </a:r>
            <a:endParaRPr kumimoji="1" lang="en-US" altLang="zh-HK" sz="2700" b="1" dirty="0" smtClean="0">
              <a:solidFill>
                <a:srgbClr val="5AB34F"/>
              </a:solidFill>
              <a:latin typeface="PMingLiU" charset="-120"/>
              <a:ea typeface="PMingLiU" charset="-120"/>
              <a:cs typeface="PMingLiU" charset="-120"/>
            </a:endParaRPr>
          </a:p>
          <a:p>
            <a:pPr marL="285750" marR="0" indent="-285750" algn="l" defTabSz="914400" rtl="0" eaLnBrk="1" fontAlgn="base" latinLnBrk="0" hangingPunct="1">
              <a:spcBef>
                <a:spcPct val="0"/>
              </a:spcBef>
              <a:spcAft>
                <a:spcPct val="0"/>
              </a:spcAft>
              <a:buClrTx/>
              <a:buSzTx/>
              <a:buFont typeface="Arial" panose="020B0604020202020204" pitchFamily="34" charset="0"/>
              <a:buChar char="•"/>
              <a:tabLst/>
            </a:pPr>
            <a:r>
              <a:rPr kumimoji="1" lang="zh-TW" altLang="en-US" sz="2700" b="1" dirty="0" smtClean="0">
                <a:solidFill>
                  <a:srgbClr val="5AB34F"/>
                </a:solidFill>
                <a:latin typeface="PMingLiU" charset="-120"/>
                <a:ea typeface="PMingLiU" charset="-120"/>
                <a:cs typeface="PMingLiU" charset="-120"/>
                <a:sym typeface="Wingdings" panose="05000000000000000000" pitchFamily="2" charset="2"/>
              </a:rPr>
              <a:t>建構學生的個人學習內容</a:t>
            </a:r>
            <a:endParaRPr kumimoji="1" lang="en-US" altLang="zh-HK" sz="2700" b="1" dirty="0">
              <a:solidFill>
                <a:srgbClr val="5AB34F"/>
              </a:solidFill>
              <a:latin typeface="PMingLiU" charset="-120"/>
              <a:ea typeface="PMingLiU" charset="-120"/>
              <a:cs typeface="PMingLiU" charset="-120"/>
            </a:endParaRPr>
          </a:p>
        </p:txBody>
      </p:sp>
      <p:sp>
        <p:nvSpPr>
          <p:cNvPr id="10" name="圓角矩形 10"/>
          <p:cNvSpPr/>
          <p:nvPr/>
        </p:nvSpPr>
        <p:spPr bwMode="auto">
          <a:xfrm>
            <a:off x="1660233" y="2996925"/>
            <a:ext cx="6060081" cy="1532334"/>
          </a:xfrm>
          <a:prstGeom prst="roundRect">
            <a:avLst/>
          </a:prstGeom>
          <a:noFill/>
          <a:ln w="571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2700" b="1" dirty="0" smtClean="0">
                <a:solidFill>
                  <a:srgbClr val="5AB34F"/>
                </a:solidFill>
                <a:latin typeface="PMingLiU" charset="-120"/>
                <a:ea typeface="PMingLiU" charset="-120"/>
                <a:cs typeface="PMingLiU" charset="-120"/>
              </a:rPr>
              <a:t>甚麼沒有果效？</a:t>
            </a:r>
            <a:endParaRPr kumimoji="1" lang="en-US" altLang="zh-HK" sz="2700" b="1" dirty="0">
              <a:solidFill>
                <a:srgbClr val="5AB34F"/>
              </a:solidFill>
              <a:latin typeface="PMingLiU" charset="-120"/>
              <a:ea typeface="PMingLiU" charset="-120"/>
              <a:cs typeface="PMingLiU" charset="-120"/>
            </a:endParaRPr>
          </a:p>
          <a:p>
            <a:pPr marL="285750" indent="-285750" fontAlgn="base">
              <a:spcBef>
                <a:spcPct val="0"/>
              </a:spcBef>
              <a:spcAft>
                <a:spcPct val="0"/>
              </a:spcAft>
              <a:buFont typeface="Arial" panose="020B0604020202020204" pitchFamily="34" charset="0"/>
              <a:buChar char="•"/>
            </a:pPr>
            <a:r>
              <a:rPr kumimoji="1" lang="zh-TW" altLang="en-US" sz="2700" b="1" dirty="0" smtClean="0">
                <a:solidFill>
                  <a:srgbClr val="5AB34F"/>
                </a:solidFill>
                <a:latin typeface="PMingLiU" charset="-120"/>
                <a:ea typeface="PMingLiU" charset="-120"/>
                <a:cs typeface="PMingLiU" charset="-120"/>
              </a:rPr>
              <a:t>當學生學習高級的程式時</a:t>
            </a:r>
            <a:r>
              <a:rPr lang="zh-TW" altLang="en-US" sz="2700" b="1" dirty="0">
                <a:solidFill>
                  <a:srgbClr val="5AB34F"/>
                </a:solidFill>
                <a:latin typeface="PMingLiU" charset="-120"/>
                <a:ea typeface="PMingLiU" charset="-120"/>
              </a:rPr>
              <a:t>，</a:t>
            </a:r>
            <a:r>
              <a:rPr kumimoji="1" lang="zh-TW" altLang="en-US" sz="2700" b="1" dirty="0" smtClean="0">
                <a:solidFill>
                  <a:srgbClr val="5AB34F"/>
                </a:solidFill>
                <a:latin typeface="PMingLiU" charset="-120"/>
                <a:ea typeface="PMingLiU" charset="-120"/>
                <a:cs typeface="PMingLiU" charset="-120"/>
              </a:rPr>
              <a:t>它不能代替文字程式</a:t>
            </a:r>
            <a:r>
              <a:rPr lang="zh-TW" altLang="en-US" sz="2700" b="1" dirty="0">
                <a:solidFill>
                  <a:srgbClr val="5AB34F"/>
                </a:solidFill>
                <a:latin typeface="PMingLiU" charset="-120"/>
                <a:ea typeface="PMingLiU" charset="-120"/>
              </a:rPr>
              <a:t>。</a:t>
            </a:r>
            <a:endParaRPr kumimoji="1" lang="en-US" altLang="zh-HK" sz="2700" b="1" dirty="0">
              <a:solidFill>
                <a:srgbClr val="5AB34F"/>
              </a:solidFill>
              <a:latin typeface="PMingLiU" charset="-120"/>
              <a:ea typeface="PMingLiU" charset="-120"/>
              <a:cs typeface="PMingLiU" charset="-120"/>
            </a:endParaRPr>
          </a:p>
        </p:txBody>
      </p:sp>
      <p:sp>
        <p:nvSpPr>
          <p:cNvPr id="12" name="TextBox 11"/>
          <p:cNvSpPr txBox="1"/>
          <p:nvPr/>
        </p:nvSpPr>
        <p:spPr>
          <a:xfrm>
            <a:off x="10265664" y="3230880"/>
            <a:ext cx="184731" cy="369332"/>
          </a:xfrm>
          <a:prstGeom prst="rect">
            <a:avLst/>
          </a:prstGeom>
          <a:noFill/>
        </p:spPr>
        <p:txBody>
          <a:bodyPr wrap="none" rtlCol="0">
            <a:spAutoFit/>
          </a:bodyPr>
          <a:lstStyle/>
          <a:p>
            <a:endParaRPr lang="en-US" dirty="0">
              <a:latin typeface="PMingLiU" charset="-120"/>
            </a:endParaRPr>
          </a:p>
        </p:txBody>
      </p:sp>
      <p:sp>
        <p:nvSpPr>
          <p:cNvPr id="13" name="Title 1"/>
          <p:cNvSpPr txBox="1">
            <a:spLocks/>
          </p:cNvSpPr>
          <p:nvPr/>
        </p:nvSpPr>
        <p:spPr>
          <a:xfrm>
            <a:off x="638200" y="30610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主題：測試和排除</a:t>
            </a:r>
            <a:r>
              <a:rPr lang="zh-TW" altLang="en-US" sz="4000" b="1" dirty="0" smtClean="0">
                <a:solidFill>
                  <a:schemeClr val="bg1"/>
                </a:solidFill>
                <a:latin typeface="PMingLiU" charset="-120"/>
                <a:ea typeface="PMingLiU" charset="-120"/>
              </a:rPr>
              <a:t>錯誤</a:t>
            </a:r>
            <a:endParaRPr lang="en-GB" sz="4000" b="1" dirty="0">
              <a:solidFill>
                <a:schemeClr val="bg1"/>
              </a:solidFill>
              <a:latin typeface="PMingLiU" charset="-120"/>
            </a:endParaRPr>
          </a:p>
        </p:txBody>
      </p:sp>
    </p:spTree>
    <p:extLst>
      <p:ext uri="{BB962C8B-B14F-4D97-AF65-F5344CB8AC3E}">
        <p14:creationId xmlns:p14="http://schemas.microsoft.com/office/powerpoint/2010/main" val="2709869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4076502" y="1410378"/>
            <a:ext cx="3765090" cy="58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chemeClr val="bg1"/>
                </a:solidFill>
                <a:latin typeface="PMingLiU" charset="-120"/>
                <a:ea typeface="PMingLiU" charset="-120"/>
              </a:rPr>
              <a:t>電子學習的好處</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1510939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8041" y="1719616"/>
            <a:ext cx="6432376" cy="4288250"/>
          </a:xfrm>
          <a:prstGeom prst="rect">
            <a:avLst/>
          </a:prstGeom>
        </p:spPr>
      </p:pic>
      <p:sp>
        <p:nvSpPr>
          <p:cNvPr id="5" name="Title 1"/>
          <p:cNvSpPr txBox="1">
            <a:spLocks/>
          </p:cNvSpPr>
          <p:nvPr/>
        </p:nvSpPr>
        <p:spPr>
          <a:xfrm>
            <a:off x="638200" y="342363"/>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加強學生的協作及自主學習</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3765111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704" y="1707280"/>
            <a:ext cx="6363624" cy="4242416"/>
          </a:xfrm>
          <a:prstGeom prst="rect">
            <a:avLst/>
          </a:prstGeom>
        </p:spPr>
      </p:pic>
      <p:sp>
        <p:nvSpPr>
          <p:cNvPr id="6" name="Title 1"/>
          <p:cNvSpPr txBox="1">
            <a:spLocks/>
          </p:cNvSpPr>
          <p:nvPr/>
        </p:nvSpPr>
        <p:spPr>
          <a:xfrm>
            <a:off x="638200" y="288575"/>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為</a:t>
            </a:r>
            <a:r>
              <a:rPr lang="zh-TW" altLang="en-US" sz="4000" b="1" dirty="0" smtClean="0">
                <a:solidFill>
                  <a:schemeClr val="bg1"/>
                </a:solidFill>
                <a:latin typeface="PMingLiU" charset="-120"/>
                <a:ea typeface="PMingLiU" charset="-120"/>
              </a:rPr>
              <a:t>深度思考創造</a:t>
            </a:r>
            <a:r>
              <a:rPr lang="zh-TW" altLang="en-US" sz="4000" b="1" dirty="0">
                <a:solidFill>
                  <a:schemeClr val="bg1"/>
                </a:solidFill>
                <a:latin typeface="PMingLiU" charset="-120"/>
                <a:ea typeface="PMingLiU" charset="-120"/>
              </a:rPr>
              <a:t>機會</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3960594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6809" y="1625750"/>
            <a:ext cx="6298264" cy="4434682"/>
          </a:xfrm>
          <a:prstGeom prst="rect">
            <a:avLst/>
          </a:prstGeom>
        </p:spPr>
      </p:pic>
      <p:sp>
        <p:nvSpPr>
          <p:cNvPr id="8" name="Title 1"/>
          <p:cNvSpPr txBox="1">
            <a:spLocks/>
          </p:cNvSpPr>
          <p:nvPr/>
        </p:nvSpPr>
        <p:spPr>
          <a:xfrm>
            <a:off x="638200" y="288575"/>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加強對抽象概念的理解</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401741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1920515" y="1617624"/>
            <a:ext cx="5381238" cy="15162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b="1" dirty="0" smtClean="0">
                <a:solidFill>
                  <a:srgbClr val="5AB34F"/>
                </a:solidFill>
                <a:latin typeface="PMingLiU" charset="-120"/>
                <a:ea typeface="PMingLiU" charset="-120"/>
              </a:rPr>
              <a:t>考察</a:t>
            </a:r>
            <a:endParaRPr lang="en-US" altLang="zh-TW" sz="4000" b="1" dirty="0" smtClean="0">
              <a:solidFill>
                <a:srgbClr val="5AB34F"/>
              </a:solidFill>
              <a:latin typeface="PMingLiU" charset="-120"/>
              <a:ea typeface="PMingLiU" charset="-120"/>
            </a:endParaRPr>
          </a:p>
          <a:p>
            <a:pPr>
              <a:lnSpc>
                <a:spcPct val="100000"/>
              </a:lnSpc>
            </a:pPr>
            <a:r>
              <a:rPr lang="en-US" altLang="zh-TW" sz="2800" b="1" dirty="0" smtClean="0">
                <a:solidFill>
                  <a:srgbClr val="5AB34F"/>
                </a:solidFill>
                <a:latin typeface="PMingLiU" charset="-120"/>
                <a:ea typeface="PMingLiU" charset="-120"/>
              </a:rPr>
              <a:t>(</a:t>
            </a:r>
            <a:r>
              <a:rPr lang="zh-TW" altLang="en-US" sz="2800" b="1" dirty="0" smtClean="0">
                <a:solidFill>
                  <a:srgbClr val="5AB34F"/>
                </a:solidFill>
                <a:latin typeface="PMingLiU" charset="-120"/>
                <a:ea typeface="PMingLiU" charset="-120"/>
              </a:rPr>
              <a:t>教室外的學習</a:t>
            </a:r>
            <a:r>
              <a:rPr lang="zh-TW" altLang="en-US" sz="2800" b="1" dirty="0">
                <a:solidFill>
                  <a:srgbClr val="5AB34F"/>
                </a:solidFill>
                <a:latin typeface="PMingLiU" charset="-120"/>
                <a:ea typeface="PMingLiU" charset="-120"/>
              </a:rPr>
              <a:t>，</a:t>
            </a:r>
            <a:r>
              <a:rPr lang="zh-TW" altLang="en-US" sz="2800" b="1" dirty="0" smtClean="0">
                <a:solidFill>
                  <a:srgbClr val="5AB34F"/>
                </a:solidFill>
                <a:latin typeface="PMingLiU" charset="-120"/>
                <a:ea typeface="PMingLiU" charset="-120"/>
              </a:rPr>
              <a:t>移動學習工具</a:t>
            </a:r>
            <a:r>
              <a:rPr lang="zh-TW" altLang="en-US" sz="2800" b="1" dirty="0">
                <a:solidFill>
                  <a:srgbClr val="5AB34F"/>
                </a:solidFill>
                <a:latin typeface="PMingLiU" charset="-120"/>
                <a:ea typeface="PMingLiU" charset="-120"/>
              </a:rPr>
              <a:t>：</a:t>
            </a:r>
            <a:r>
              <a:rPr lang="zh-TW" altLang="en-US" sz="2800" b="1" dirty="0">
                <a:solidFill>
                  <a:schemeClr val="bg1"/>
                </a:solidFill>
                <a:latin typeface="PMingLiU" charset="-120"/>
                <a:ea typeface="PMingLiU" charset="-120"/>
              </a:rPr>
              <a:t> </a:t>
            </a:r>
            <a:r>
              <a:rPr lang="en-US" altLang="zh-TW" sz="2800" b="1" dirty="0" err="1" smtClean="0">
                <a:solidFill>
                  <a:srgbClr val="5AB34F"/>
                </a:solidFill>
                <a:latin typeface="PMingLiU" charset="-120"/>
                <a:ea typeface="PMingLiU" charset="-120"/>
              </a:rPr>
              <a:t>EduVenture</a:t>
            </a:r>
            <a:r>
              <a:rPr lang="en-US" altLang="zh-TW" sz="2800" b="1" dirty="0" smtClean="0">
                <a:solidFill>
                  <a:srgbClr val="5AB34F"/>
                </a:solidFill>
                <a:latin typeface="PMingLiU" charset="-120"/>
                <a:ea typeface="PMingLiU" charset="-120"/>
              </a:rPr>
              <a:t>)</a:t>
            </a:r>
            <a:endParaRPr lang="en-US" sz="2800" b="1" dirty="0">
              <a:solidFill>
                <a:srgbClr val="5AB34F"/>
              </a:solidFill>
              <a:latin typeface="PMingLiU" charset="-120"/>
            </a:endParaRPr>
          </a:p>
        </p:txBody>
      </p:sp>
      <p:sp>
        <p:nvSpPr>
          <p:cNvPr id="4" name="Content Placeholder 2"/>
          <p:cNvSpPr txBox="1">
            <a:spLocks/>
          </p:cNvSpPr>
          <p:nvPr/>
        </p:nvSpPr>
        <p:spPr>
          <a:xfrm>
            <a:off x="1664889" y="3230251"/>
            <a:ext cx="6250328" cy="29557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smtClean="0">
                <a:solidFill>
                  <a:srgbClr val="5AB34F"/>
                </a:solidFill>
                <a:latin typeface="PMingLiU" charset="-120"/>
                <a:ea typeface="PMingLiU" charset="-120"/>
              </a:rPr>
              <a:t>教師會先預設題目於一個手機應用程式</a:t>
            </a:r>
            <a:r>
              <a:rPr lang="zh-TW" altLang="en-US" b="1" dirty="0" smtClean="0">
                <a:solidFill>
                  <a:srgbClr val="5AB34F"/>
                </a:solidFill>
                <a:latin typeface="PMingLiU" charset="-120"/>
                <a:ea typeface="PMingLiU" charset="-120"/>
                <a:cs typeface="PMingLiU" charset="-120"/>
              </a:rPr>
              <a:t>內</a:t>
            </a:r>
            <a:r>
              <a:rPr lang="zh-TW" altLang="en-US" b="1" dirty="0">
                <a:solidFill>
                  <a:srgbClr val="5AB34F"/>
                </a:solidFill>
                <a:latin typeface="PMingLiU" charset="-120"/>
                <a:ea typeface="PMingLiU" charset="-120"/>
              </a:rPr>
              <a:t>，</a:t>
            </a:r>
            <a:r>
              <a:rPr lang="zh-TW" altLang="en-US" b="1" dirty="0" smtClean="0">
                <a:solidFill>
                  <a:srgbClr val="5AB34F"/>
                </a:solidFill>
                <a:latin typeface="PMingLiU" charset="-120"/>
                <a:ea typeface="PMingLiU" charset="-120"/>
              </a:rPr>
              <a:t>學生在考察時會使用該手機應用程式</a:t>
            </a:r>
            <a:r>
              <a:rPr lang="zh-TW" altLang="en-US" b="1" dirty="0">
                <a:solidFill>
                  <a:srgbClr val="5AB34F"/>
                </a:solidFill>
                <a:latin typeface="PMingLiU" charset="-120"/>
                <a:ea typeface="PMingLiU" charset="-120"/>
              </a:rPr>
              <a:t>。</a:t>
            </a:r>
            <a:r>
              <a:rPr lang="zh-TW" altLang="en-US" b="1" dirty="0" smtClean="0">
                <a:solidFill>
                  <a:srgbClr val="5AB34F"/>
                </a:solidFill>
                <a:latin typeface="PMingLiU" charset="-120"/>
                <a:ea typeface="PMingLiU" charset="-120"/>
              </a:rPr>
              <a:t>當學生到達考察地點時</a:t>
            </a:r>
            <a:r>
              <a:rPr lang="zh-TW" altLang="en-US" b="1" dirty="0">
                <a:solidFill>
                  <a:srgbClr val="5AB34F"/>
                </a:solidFill>
                <a:latin typeface="PMingLiU" charset="-120"/>
                <a:ea typeface="PMingLiU" charset="-120"/>
              </a:rPr>
              <a:t>，</a:t>
            </a:r>
            <a:r>
              <a:rPr lang="zh-TW" altLang="en-US" b="1" dirty="0" smtClean="0">
                <a:solidFill>
                  <a:srgbClr val="5AB34F"/>
                </a:solidFill>
                <a:latin typeface="PMingLiU" charset="-120"/>
                <a:ea typeface="PMingLiU" charset="-120"/>
              </a:rPr>
              <a:t>題目便會出現</a:t>
            </a:r>
            <a:r>
              <a:rPr lang="zh-TW" altLang="en-US" b="1" dirty="0">
                <a:solidFill>
                  <a:srgbClr val="5AB34F"/>
                </a:solidFill>
                <a:latin typeface="PMingLiU" charset="-120"/>
                <a:ea typeface="PMingLiU" charset="-120"/>
              </a:rPr>
              <a:t>。</a:t>
            </a:r>
            <a:r>
              <a:rPr lang="zh-TW" altLang="en-US" b="1" dirty="0" smtClean="0">
                <a:solidFill>
                  <a:srgbClr val="5AB34F"/>
                </a:solidFill>
                <a:latin typeface="PMingLiU" charset="-120"/>
                <a:ea typeface="PMingLiU" charset="-120"/>
              </a:rPr>
              <a:t>學生需要觀察當時的環境回答問題</a:t>
            </a:r>
            <a:r>
              <a:rPr lang="zh-TW" altLang="en-US" b="1" dirty="0">
                <a:solidFill>
                  <a:srgbClr val="5AB34F"/>
                </a:solidFill>
                <a:latin typeface="PMingLiU" charset="-120"/>
                <a:ea typeface="PMingLiU" charset="-120"/>
              </a:rPr>
              <a:t>。</a:t>
            </a:r>
            <a:endParaRPr lang="en-US" b="1" dirty="0">
              <a:solidFill>
                <a:srgbClr val="5AB34F"/>
              </a:solidFill>
              <a:latin typeface="PMingLiU" charset="-120"/>
            </a:endParaRPr>
          </a:p>
        </p:txBody>
      </p:sp>
    </p:spTree>
    <p:extLst>
      <p:ext uri="{BB962C8B-B14F-4D97-AF65-F5344CB8AC3E}">
        <p14:creationId xmlns:p14="http://schemas.microsoft.com/office/powerpoint/2010/main" val="96341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圖片 3"/>
          <p:cNvPicPr/>
          <p:nvPr/>
        </p:nvPicPr>
        <p:blipFill rotWithShape="1">
          <a:blip r:embed="rId3" cstate="email">
            <a:extLst>
              <a:ext uri="{28A0092B-C50C-407E-A947-70E740481C1C}">
                <a14:useLocalDpi xmlns:a14="http://schemas.microsoft.com/office/drawing/2010/main"/>
              </a:ext>
            </a:extLst>
          </a:blip>
          <a:srcRect/>
          <a:stretch/>
        </p:blipFill>
        <p:spPr bwMode="auto">
          <a:xfrm>
            <a:off x="649775" y="3308112"/>
            <a:ext cx="5322762" cy="3063166"/>
          </a:xfrm>
          <a:prstGeom prst="rect">
            <a:avLst/>
          </a:prstGeom>
          <a:ln>
            <a:noFill/>
          </a:ln>
          <a:extLst>
            <a:ext uri="{53640926-AAD7-44D8-BBD7-CCE9431645EC}">
              <a14:shadowObscured xmlns:a14="http://schemas.microsoft.com/office/drawing/2010/main"/>
            </a:ext>
          </a:extLst>
        </p:spPr>
      </p:pic>
      <p:sp>
        <p:nvSpPr>
          <p:cNvPr id="4" name="文字版面配置區 4"/>
          <p:cNvSpPr txBox="1">
            <a:spLocks/>
          </p:cNvSpPr>
          <p:nvPr/>
        </p:nvSpPr>
        <p:spPr>
          <a:xfrm>
            <a:off x="4213186" y="1337600"/>
            <a:ext cx="4618299" cy="2114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smtClean="0">
                <a:solidFill>
                  <a:schemeClr val="bg1"/>
                </a:solidFill>
                <a:latin typeface="PMingLiU" charset="-120"/>
                <a:ea typeface="PMingLiU" charset="-120"/>
              </a:rPr>
              <a:t>學生利用流動手機應用程式在學習地點進行學習活動</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rPr>
              <a:t>資料及問題會於學生到達該地點時出現</a:t>
            </a:r>
            <a:r>
              <a:rPr lang="zh-TW" altLang="en-US" b="1" dirty="0">
                <a:solidFill>
                  <a:schemeClr val="bg1"/>
                </a:solidFill>
                <a:latin typeface="PMingLiU" charset="-120"/>
                <a:ea typeface="PMingLiU" charset="-120"/>
              </a:rPr>
              <a:t>。</a:t>
            </a:r>
            <a:endParaRPr lang="en-US" altLang="zh-HK" b="1" dirty="0">
              <a:solidFill>
                <a:schemeClr val="bg1"/>
              </a:solidFill>
              <a:latin typeface="PMingLiU" charset="-120"/>
              <a:ea typeface="PMingLiU" charset="-120"/>
            </a:endParaRPr>
          </a:p>
        </p:txBody>
      </p:sp>
      <p:sp>
        <p:nvSpPr>
          <p:cNvPr id="6" name="Title 1"/>
          <p:cNvSpPr txBox="1">
            <a:spLocks/>
          </p:cNvSpPr>
          <p:nvPr/>
        </p:nvSpPr>
        <p:spPr>
          <a:xfrm>
            <a:off x="638200" y="328916"/>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常識科的移動</a:t>
            </a:r>
            <a:r>
              <a:rPr lang="zh-TW" altLang="en-US" sz="4000" b="1" dirty="0" smtClean="0">
                <a:solidFill>
                  <a:schemeClr val="bg1"/>
                </a:solidFill>
                <a:latin typeface="PMingLiU" charset="-120"/>
                <a:ea typeface="PMingLiU" charset="-120"/>
              </a:rPr>
              <a:t>學習</a:t>
            </a:r>
            <a:endParaRPr lang="en-US" altLang="zh-TW"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3141865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1"/>
          <p:cNvSpPr txBox="1">
            <a:spLocks/>
          </p:cNvSpPr>
          <p:nvPr/>
        </p:nvSpPr>
        <p:spPr>
          <a:xfrm>
            <a:off x="591669" y="4832094"/>
            <a:ext cx="6414248" cy="1120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1600" b="1" dirty="0" smtClean="0">
                <a:solidFill>
                  <a:srgbClr val="5AB34F"/>
                </a:solidFill>
                <a:latin typeface="PMingLiU" charset="-120"/>
                <a:ea typeface="PMingLiU" charset="-120"/>
                <a:cs typeface="PMingLiU" charset="-120"/>
              </a:rPr>
              <a:t>©</a:t>
            </a:r>
            <a:r>
              <a:rPr lang="zh-TW" altLang="en-US" sz="1600" b="1" dirty="0">
                <a:solidFill>
                  <a:srgbClr val="5AB34F"/>
                </a:solidFill>
                <a:latin typeface="PMingLiU" charset="-120"/>
                <a:ea typeface="PMingLiU" charset="-120"/>
                <a:cs typeface="PMingLiU" charset="-120"/>
              </a:rPr>
              <a:t>香港特別行政區政府教育局    教育基建分部    資訊科技教育組 </a:t>
            </a:r>
            <a:r>
              <a:rPr lang="en-US" altLang="zh-TW" sz="1600" b="1" dirty="0">
                <a:solidFill>
                  <a:srgbClr val="5AB34F"/>
                </a:solidFill>
                <a:latin typeface="PMingLiU" charset="-120"/>
                <a:ea typeface="PMingLiU" charset="-120"/>
                <a:cs typeface="PMingLiU" charset="-120"/>
              </a:rPr>
              <a:t>2017</a:t>
            </a:r>
            <a:r>
              <a:rPr lang="zh-TW" altLang="en-US" sz="1600" b="1" dirty="0">
                <a:solidFill>
                  <a:srgbClr val="5AB34F"/>
                </a:solidFill>
                <a:latin typeface="PMingLiU" charset="-120"/>
                <a:ea typeface="PMingLiU" charset="-120"/>
                <a:cs typeface="PMingLiU" charset="-120"/>
              </a:rPr>
              <a:t> </a:t>
            </a:r>
            <a:br>
              <a:rPr lang="zh-TW" altLang="en-US" sz="1600" b="1" dirty="0">
                <a:solidFill>
                  <a:srgbClr val="5AB34F"/>
                </a:solidFill>
                <a:latin typeface="PMingLiU" charset="-120"/>
                <a:ea typeface="PMingLiU" charset="-120"/>
                <a:cs typeface="PMingLiU" charset="-120"/>
              </a:rPr>
            </a:br>
            <a:r>
              <a:rPr lang="zh-TW" altLang="en-US" sz="1600" b="1" dirty="0">
                <a:solidFill>
                  <a:srgbClr val="5AB34F"/>
                </a:solidFill>
                <a:latin typeface="PMingLiU" charset="-120"/>
                <a:ea typeface="PMingLiU" charset="-120"/>
                <a:cs typeface="PMingLiU" charset="-120"/>
              </a:rPr>
              <a:t/>
            </a:r>
            <a:br>
              <a:rPr lang="zh-TW" altLang="en-US" sz="1600" b="1" dirty="0">
                <a:solidFill>
                  <a:srgbClr val="5AB34F"/>
                </a:solidFill>
                <a:latin typeface="PMingLiU" charset="-120"/>
                <a:ea typeface="PMingLiU" charset="-120"/>
                <a:cs typeface="PMingLiU" charset="-120"/>
              </a:rPr>
            </a:br>
            <a:r>
              <a:rPr lang="zh-TW" altLang="en-US" sz="1600" b="1" dirty="0">
                <a:solidFill>
                  <a:srgbClr val="5AB34F"/>
                </a:solidFill>
                <a:latin typeface="PMingLiU" charset="-120"/>
                <a:ea typeface="PMingLiU" charset="-120"/>
                <a:cs typeface="PMingLiU" charset="-120"/>
              </a:rPr>
              <a:t>本簡報的版權屬香港特別行政區政府教育局所有，不得作商業用途。學校可使用部分或全部內容作非牟利教育用途。</a:t>
            </a:r>
            <a:endParaRPr lang="en-US" sz="1600" b="1" dirty="0">
              <a:solidFill>
                <a:srgbClr val="5AB34F"/>
              </a:solidFill>
              <a:latin typeface="PMingLiU" charset="-120"/>
              <a:ea typeface="PMingLiU" charset="-120"/>
              <a:cs typeface="PMingLiU" charset="-120"/>
            </a:endParaRPr>
          </a:p>
        </p:txBody>
      </p:sp>
      <p:sp>
        <p:nvSpPr>
          <p:cNvPr id="7" name="Title 1"/>
          <p:cNvSpPr txBox="1">
            <a:spLocks/>
          </p:cNvSpPr>
          <p:nvPr/>
        </p:nvSpPr>
        <p:spPr>
          <a:xfrm>
            <a:off x="255493" y="2658271"/>
            <a:ext cx="7059706" cy="1120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500" b="1" dirty="0" smtClean="0">
                <a:solidFill>
                  <a:srgbClr val="5AB34F"/>
                </a:solidFill>
                <a:latin typeface="PMingLiU" charset="-120"/>
                <a:ea typeface="PMingLiU" charset="-120"/>
                <a:cs typeface="PMingLiU" charset="-120"/>
              </a:rPr>
              <a:t>完</a:t>
            </a:r>
            <a:endParaRPr lang="en-US" sz="5500" b="1" dirty="0">
              <a:solidFill>
                <a:srgbClr val="5AB34F"/>
              </a:solidFill>
              <a:latin typeface="PMingLiU" charset="-120"/>
              <a:ea typeface="PMingLiU" charset="-120"/>
              <a:cs typeface="PMingLiU" charset="-120"/>
            </a:endParaRPr>
          </a:p>
        </p:txBody>
      </p:sp>
      <p:cxnSp>
        <p:nvCxnSpPr>
          <p:cNvPr id="6" name="Straight Connector 5"/>
          <p:cNvCxnSpPr/>
          <p:nvPr/>
        </p:nvCxnSpPr>
        <p:spPr>
          <a:xfrm>
            <a:off x="712694" y="4625788"/>
            <a:ext cx="6118412" cy="0"/>
          </a:xfrm>
          <a:prstGeom prst="line">
            <a:avLst/>
          </a:prstGeom>
          <a:ln>
            <a:solidFill>
              <a:srgbClr val="5AB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4134164" y="2681208"/>
            <a:ext cx="4572002" cy="2743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indent="-400050">
              <a:lnSpc>
                <a:spcPct val="150000"/>
              </a:lnSpc>
              <a:buAutoNum type="romanUcPeriod"/>
            </a:pPr>
            <a:r>
              <a:rPr lang="zh-TW" altLang="en-US" sz="2800" b="1" dirty="0" smtClean="0">
                <a:solidFill>
                  <a:schemeClr val="bg1"/>
                </a:solidFill>
                <a:latin typeface="PMingLiU" charset="-120"/>
                <a:ea typeface="PMingLiU" charset="-120"/>
                <a:cs typeface="PMingLiU" charset="-120"/>
              </a:rPr>
              <a:t>世界趨勢</a:t>
            </a:r>
            <a:endParaRPr lang="en-US" altLang="zh-TW" sz="2800" b="1" dirty="0" smtClean="0">
              <a:solidFill>
                <a:schemeClr val="bg1"/>
              </a:solidFill>
              <a:latin typeface="PMingLiU" charset="-120"/>
              <a:ea typeface="PMingLiU" charset="-120"/>
              <a:cs typeface="PMingLiU" charset="-120"/>
            </a:endParaRPr>
          </a:p>
          <a:p>
            <a:pPr marL="400050" indent="-400050">
              <a:lnSpc>
                <a:spcPct val="150000"/>
              </a:lnSpc>
              <a:buAutoNum type="romanUcPeriod"/>
            </a:pPr>
            <a:r>
              <a:rPr lang="zh-TW" altLang="en-US" sz="2800" b="1" dirty="0" smtClean="0">
                <a:solidFill>
                  <a:schemeClr val="bg1"/>
                </a:solidFill>
                <a:latin typeface="PMingLiU" charset="-120"/>
                <a:ea typeface="PMingLiU" charset="-120"/>
                <a:cs typeface="PMingLiU" charset="-120"/>
              </a:rPr>
              <a:t>認識</a:t>
            </a:r>
            <a:r>
              <a:rPr lang="zh-TW" altLang="en-US" sz="2800" b="1" dirty="0">
                <a:solidFill>
                  <a:schemeClr val="bg1"/>
                </a:solidFill>
                <a:latin typeface="PMingLiU" charset="-120"/>
                <a:ea typeface="PMingLiU" charset="-120"/>
                <a:cs typeface="PMingLiU" charset="-120"/>
              </a:rPr>
              <a:t>電子學習及家</a:t>
            </a:r>
            <a:r>
              <a:rPr lang="zh-HK" altLang="en-US" sz="2800" b="1" dirty="0">
                <a:solidFill>
                  <a:schemeClr val="bg1"/>
                </a:solidFill>
                <a:latin typeface="PMingLiU" charset="-120"/>
                <a:ea typeface="PMingLiU" charset="-120"/>
                <a:cs typeface="PMingLiU" charset="-120"/>
              </a:rPr>
              <a:t>校</a:t>
            </a:r>
            <a:r>
              <a:rPr lang="zh-HK" altLang="en-US" sz="2800" b="1" dirty="0" smtClean="0">
                <a:solidFill>
                  <a:schemeClr val="bg1"/>
                </a:solidFill>
                <a:latin typeface="PMingLiU" charset="-120"/>
                <a:ea typeface="PMingLiU" charset="-120"/>
                <a:cs typeface="PMingLiU" charset="-120"/>
              </a:rPr>
              <a:t>溝通</a:t>
            </a:r>
            <a:endParaRPr lang="en-US" altLang="zh-HK" sz="2800" b="1" dirty="0">
              <a:solidFill>
                <a:schemeClr val="bg1"/>
              </a:solidFill>
              <a:latin typeface="PMingLiU" charset="-120"/>
              <a:ea typeface="PMingLiU" charset="-120"/>
              <a:cs typeface="PMingLiU" charset="-120"/>
            </a:endParaRPr>
          </a:p>
          <a:p>
            <a:pPr marL="400050" indent="-400050">
              <a:lnSpc>
                <a:spcPct val="150000"/>
              </a:lnSpc>
              <a:buAutoNum type="romanUcPeriod"/>
            </a:pPr>
            <a:r>
              <a:rPr lang="zh-HK" altLang="en-US" sz="2800" b="1" dirty="0" smtClean="0">
                <a:solidFill>
                  <a:schemeClr val="bg1"/>
                </a:solidFill>
                <a:latin typeface="PMingLiU" charset="-120"/>
                <a:ea typeface="PMingLiU" charset="-120"/>
                <a:cs typeface="PMingLiU" charset="-120"/>
              </a:rPr>
              <a:t>支持</a:t>
            </a:r>
            <a:r>
              <a:rPr lang="zh-HK" altLang="en-US" sz="2800" b="1" dirty="0">
                <a:solidFill>
                  <a:schemeClr val="bg1"/>
                </a:solidFill>
                <a:latin typeface="PMingLiU" charset="-120"/>
                <a:ea typeface="PMingLiU" charset="-120"/>
                <a:cs typeface="PMingLiU" charset="-120"/>
              </a:rPr>
              <a:t>及指導</a:t>
            </a:r>
            <a:r>
              <a:rPr lang="zh-HK" altLang="en-US" sz="2800" b="1" dirty="0" smtClean="0">
                <a:solidFill>
                  <a:schemeClr val="bg1"/>
                </a:solidFill>
                <a:latin typeface="PMingLiU" charset="-120"/>
                <a:ea typeface="PMingLiU" charset="-120"/>
                <a:cs typeface="PMingLiU" charset="-120"/>
              </a:rPr>
              <a:t>子女</a:t>
            </a:r>
            <a:endParaRPr lang="en-GB" altLang="zh-HK" sz="2800" b="1" dirty="0" smtClean="0">
              <a:solidFill>
                <a:schemeClr val="bg1"/>
              </a:solidFill>
              <a:latin typeface="PMingLiU" charset="-120"/>
              <a:ea typeface="PMingLiU" charset="-120"/>
              <a:cs typeface="PMingLiU" charset="-120"/>
            </a:endParaRPr>
          </a:p>
          <a:p>
            <a:pPr marL="400050" indent="-400050">
              <a:lnSpc>
                <a:spcPct val="150000"/>
              </a:lnSpc>
              <a:buAutoNum type="romanUcPeriod"/>
            </a:pPr>
            <a:r>
              <a:rPr lang="zh-TW" altLang="en-US" sz="2800" b="1" dirty="0" smtClean="0">
                <a:solidFill>
                  <a:schemeClr val="bg1"/>
                </a:solidFill>
                <a:latin typeface="PMingLiU" charset="-120"/>
                <a:ea typeface="PMingLiU" charset="-120"/>
                <a:cs typeface="PMingLiU" charset="-120"/>
              </a:rPr>
              <a:t>有</a:t>
            </a:r>
            <a:r>
              <a:rPr lang="zh-TW" altLang="en-US" sz="2800" b="1" dirty="0">
                <a:solidFill>
                  <a:schemeClr val="bg1"/>
                </a:solidFill>
                <a:latin typeface="PMingLiU" charset="-120"/>
                <a:ea typeface="PMingLiU" charset="-120"/>
                <a:cs typeface="PMingLiU" charset="-120"/>
              </a:rPr>
              <a:t>需要時</a:t>
            </a:r>
            <a:r>
              <a:rPr lang="zh-TW" altLang="en-US" sz="2800" b="1" dirty="0" smtClean="0">
                <a:solidFill>
                  <a:schemeClr val="bg1"/>
                </a:solidFill>
                <a:latin typeface="PMingLiU" charset="-120"/>
                <a:ea typeface="PMingLiU" charset="-120"/>
                <a:cs typeface="PMingLiU" charset="-120"/>
              </a:rPr>
              <a:t>尋求協助</a:t>
            </a:r>
            <a:endParaRPr lang="en-GB" altLang="zh-HK" sz="2800" b="1" dirty="0">
              <a:solidFill>
                <a:schemeClr val="bg1"/>
              </a:solidFill>
              <a:latin typeface="PMingLiU" charset="-120"/>
              <a:ea typeface="PMingLiU" charset="-120"/>
              <a:cs typeface="PMingLiU" charset="-120"/>
            </a:endParaRPr>
          </a:p>
        </p:txBody>
      </p:sp>
      <p:sp>
        <p:nvSpPr>
          <p:cNvPr id="9" name="Title 1"/>
          <p:cNvSpPr txBox="1">
            <a:spLocks/>
          </p:cNvSpPr>
          <p:nvPr/>
        </p:nvSpPr>
        <p:spPr>
          <a:xfrm>
            <a:off x="322730" y="349623"/>
            <a:ext cx="3603811" cy="3307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b="1" dirty="0">
                <a:solidFill>
                  <a:schemeClr val="bg1"/>
                </a:solidFill>
                <a:latin typeface="PMingLiU" charset="-120"/>
                <a:ea typeface="PMingLiU" charset="-120"/>
                <a:cs typeface="PMingLiU" charset="-120"/>
              </a:rPr>
              <a:t>家長</a:t>
            </a:r>
            <a:r>
              <a:rPr lang="zh-TW" altLang="en-US" sz="4000" b="1" dirty="0" smtClean="0">
                <a:solidFill>
                  <a:schemeClr val="bg1"/>
                </a:solidFill>
                <a:latin typeface="PMingLiU" charset="-120"/>
                <a:ea typeface="PMingLiU" charset="-120"/>
                <a:cs typeface="PMingLiU" charset="-120"/>
              </a:rPr>
              <a:t>：</a:t>
            </a:r>
            <a:endParaRPr lang="en-US" altLang="zh-TW" sz="4000" b="1" dirty="0" smtClean="0">
              <a:solidFill>
                <a:schemeClr val="bg1"/>
              </a:solidFill>
              <a:latin typeface="PMingLiU" charset="-120"/>
              <a:ea typeface="PMingLiU" charset="-120"/>
              <a:cs typeface="PMingLiU" charset="-120"/>
            </a:endParaRPr>
          </a:p>
          <a:p>
            <a:pPr>
              <a:lnSpc>
                <a:spcPct val="100000"/>
              </a:lnSpc>
            </a:pPr>
            <a:r>
              <a:rPr lang="zh-TW" altLang="en-US" sz="4000" b="1" dirty="0" smtClean="0">
                <a:solidFill>
                  <a:schemeClr val="bg1"/>
                </a:solidFill>
                <a:latin typeface="PMingLiU" charset="-120"/>
                <a:ea typeface="PMingLiU" charset="-120"/>
                <a:cs typeface="PMingLiU" charset="-120"/>
              </a:rPr>
              <a:t>當</a:t>
            </a:r>
            <a:r>
              <a:rPr lang="zh-TW" altLang="en-US" sz="4000" b="1" dirty="0">
                <a:solidFill>
                  <a:schemeClr val="bg1"/>
                </a:solidFill>
                <a:latin typeface="PMingLiU" charset="-120"/>
                <a:ea typeface="PMingLiU" charset="-120"/>
                <a:cs typeface="PMingLiU" charset="-120"/>
              </a:rPr>
              <a:t>子女</a:t>
            </a:r>
            <a:r>
              <a:rPr lang="zh-TW" altLang="en-US" sz="4000" b="1" dirty="0" smtClean="0">
                <a:solidFill>
                  <a:schemeClr val="bg1"/>
                </a:solidFill>
                <a:latin typeface="PMingLiU" charset="-120"/>
                <a:ea typeface="PMingLiU" charset="-120"/>
                <a:cs typeface="PMingLiU" charset="-120"/>
              </a:rPr>
              <a:t>參與</a:t>
            </a:r>
            <a:endParaRPr lang="en-US" altLang="zh-TW" sz="4000" b="1" dirty="0" smtClean="0">
              <a:solidFill>
                <a:schemeClr val="bg1"/>
              </a:solidFill>
              <a:latin typeface="PMingLiU" charset="-120"/>
              <a:ea typeface="PMingLiU" charset="-120"/>
              <a:cs typeface="PMingLiU" charset="-120"/>
            </a:endParaRPr>
          </a:p>
          <a:p>
            <a:pPr>
              <a:lnSpc>
                <a:spcPct val="100000"/>
              </a:lnSpc>
            </a:pPr>
            <a:r>
              <a:rPr lang="zh-TW" altLang="en-US" sz="4000" b="1" dirty="0" smtClean="0">
                <a:solidFill>
                  <a:schemeClr val="bg1"/>
                </a:solidFill>
                <a:latin typeface="PMingLiU" charset="-120"/>
                <a:ea typeface="PMingLiU" charset="-120"/>
                <a:cs typeface="PMingLiU" charset="-120"/>
              </a:rPr>
              <a:t>電子學習</a:t>
            </a:r>
            <a:r>
              <a:rPr lang="zh-TW" altLang="en-US" sz="4000" b="1" dirty="0">
                <a:solidFill>
                  <a:schemeClr val="bg1"/>
                </a:solidFill>
                <a:latin typeface="PMingLiU" charset="-120"/>
                <a:ea typeface="PMingLiU" charset="-120"/>
              </a:rPr>
              <a:t>，</a:t>
            </a:r>
            <a:endParaRPr lang="en-US" altLang="zh-TW" sz="4000" b="1" dirty="0" smtClean="0">
              <a:solidFill>
                <a:schemeClr val="bg1"/>
              </a:solidFill>
              <a:latin typeface="PMingLiU" charset="-120"/>
              <a:ea typeface="PMingLiU" charset="-120"/>
              <a:cs typeface="PMingLiU" charset="-120"/>
            </a:endParaRPr>
          </a:p>
          <a:p>
            <a:pPr>
              <a:lnSpc>
                <a:spcPct val="100000"/>
              </a:lnSpc>
            </a:pPr>
            <a:r>
              <a:rPr lang="zh-TW" altLang="en-US" sz="4000" b="1" dirty="0" smtClean="0">
                <a:solidFill>
                  <a:schemeClr val="bg1"/>
                </a:solidFill>
                <a:latin typeface="PMingLiU" charset="-120"/>
                <a:ea typeface="PMingLiU" charset="-120"/>
                <a:cs typeface="PMingLiU" charset="-120"/>
              </a:rPr>
              <a:t>我</a:t>
            </a:r>
            <a:r>
              <a:rPr lang="zh-TW" altLang="en-US" sz="4000" b="1" dirty="0">
                <a:solidFill>
                  <a:schemeClr val="bg1"/>
                </a:solidFill>
                <a:latin typeface="PMingLiU" charset="-120"/>
                <a:ea typeface="PMingLiU" charset="-120"/>
                <a:cs typeface="PMingLiU" charset="-120"/>
              </a:rPr>
              <a:t>應</a:t>
            </a:r>
            <a:r>
              <a:rPr lang="zh-TW" altLang="en-US" sz="4000" b="1" dirty="0" smtClean="0">
                <a:solidFill>
                  <a:schemeClr val="bg1"/>
                </a:solidFill>
                <a:latin typeface="PMingLiU" charset="-120"/>
                <a:ea typeface="PMingLiU" charset="-120"/>
                <a:cs typeface="PMingLiU" charset="-120"/>
              </a:rPr>
              <a:t>如何</a:t>
            </a:r>
            <a:endParaRPr lang="en-US" altLang="zh-TW" sz="4000" b="1" dirty="0" smtClean="0">
              <a:solidFill>
                <a:schemeClr val="bg1"/>
              </a:solidFill>
              <a:latin typeface="PMingLiU" charset="-120"/>
              <a:ea typeface="PMingLiU" charset="-120"/>
              <a:cs typeface="PMingLiU" charset="-120"/>
            </a:endParaRPr>
          </a:p>
          <a:p>
            <a:pPr>
              <a:lnSpc>
                <a:spcPct val="100000"/>
              </a:lnSpc>
            </a:pPr>
            <a:r>
              <a:rPr lang="zh-TW" altLang="en-US" sz="4000" b="1" dirty="0" smtClean="0">
                <a:solidFill>
                  <a:schemeClr val="bg1"/>
                </a:solidFill>
                <a:latin typeface="PMingLiU" charset="-120"/>
                <a:ea typeface="PMingLiU" charset="-120"/>
                <a:cs typeface="PMingLiU" charset="-120"/>
              </a:rPr>
              <a:t>作好</a:t>
            </a:r>
            <a:r>
              <a:rPr lang="zh-TW" altLang="en-US" sz="4000" b="1" dirty="0">
                <a:solidFill>
                  <a:schemeClr val="bg1"/>
                </a:solidFill>
                <a:latin typeface="PMingLiU" charset="-120"/>
                <a:ea typeface="PMingLiU" charset="-120"/>
                <a:cs typeface="PMingLiU" charset="-120"/>
              </a:rPr>
              <a:t>準備</a:t>
            </a:r>
            <a:r>
              <a:rPr lang="zh-TW" altLang="en-US" sz="4000" b="1" dirty="0" smtClean="0">
                <a:solidFill>
                  <a:schemeClr val="bg1"/>
                </a:solidFill>
                <a:latin typeface="PMingLiU" charset="-120"/>
                <a:ea typeface="PMingLiU" charset="-120"/>
                <a:cs typeface="PMingLiU" charset="-120"/>
              </a:rPr>
              <a:t>？</a:t>
            </a:r>
            <a:endParaRPr 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70506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txBox="1">
            <a:spLocks/>
          </p:cNvSpPr>
          <p:nvPr/>
        </p:nvSpPr>
        <p:spPr>
          <a:xfrm>
            <a:off x="376516" y="1385047"/>
            <a:ext cx="2815863" cy="6185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smtClean="0">
                <a:solidFill>
                  <a:schemeClr val="bg1"/>
                </a:solidFill>
                <a:latin typeface="PMingLiU" charset="-120"/>
                <a:ea typeface="PMingLiU" charset="-120"/>
                <a:cs typeface="PMingLiU" charset="-120"/>
              </a:rPr>
              <a:t>I. </a:t>
            </a:r>
            <a:r>
              <a:rPr lang="zh-TW" altLang="en-US" sz="4000" b="1" dirty="0" smtClean="0">
                <a:solidFill>
                  <a:schemeClr val="bg1"/>
                </a:solidFill>
                <a:latin typeface="PMingLiU" charset="-120"/>
                <a:ea typeface="PMingLiU" charset="-120"/>
                <a:cs typeface="PMingLiU" charset="-120"/>
              </a:rPr>
              <a:t>世界趨勢</a:t>
            </a:r>
            <a:endParaRPr lang="zh-HK" altLang="en-US" sz="4000" b="1" dirty="0">
              <a:solidFill>
                <a:schemeClr val="bg1"/>
              </a:solidFill>
              <a:latin typeface="PMingLiU" charset="-120"/>
              <a:ea typeface="PMingLiU" charset="-120"/>
              <a:cs typeface="PMingLiU" charset="-120"/>
            </a:endParaRPr>
          </a:p>
        </p:txBody>
      </p:sp>
      <p:sp>
        <p:nvSpPr>
          <p:cNvPr id="6" name="Content Placeholder 2"/>
          <p:cNvSpPr txBox="1">
            <a:spLocks/>
          </p:cNvSpPr>
          <p:nvPr/>
        </p:nvSpPr>
        <p:spPr>
          <a:xfrm>
            <a:off x="3361764" y="2224461"/>
            <a:ext cx="5109883"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smtClean="0">
                <a:solidFill>
                  <a:schemeClr val="bg1"/>
                </a:solidFill>
                <a:latin typeface="PMingLiU" charset="-120"/>
                <a:ea typeface="PMingLiU" charset="-120"/>
                <a:cs typeface="PMingLiU" charset="-120"/>
              </a:rPr>
              <a:t>根據</a:t>
            </a:r>
            <a:r>
              <a:rPr lang="en-US" altLang="zh-TW" b="1" dirty="0" smtClean="0">
                <a:solidFill>
                  <a:schemeClr val="bg1"/>
                </a:solidFill>
                <a:latin typeface="PMingLiU" charset="-120"/>
                <a:ea typeface="PMingLiU" charset="-120"/>
                <a:cs typeface="PMingLiU" charset="-120"/>
              </a:rPr>
              <a:t>2016</a:t>
            </a:r>
            <a:r>
              <a:rPr lang="zh-TW" altLang="en-US" b="1" dirty="0" smtClean="0">
                <a:solidFill>
                  <a:schemeClr val="bg1"/>
                </a:solidFill>
                <a:latin typeface="PMingLiU" charset="-120"/>
                <a:ea typeface="PMingLiU" charset="-120"/>
                <a:cs typeface="PMingLiU" charset="-120"/>
              </a:rPr>
              <a:t>全球資訊科技報告</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全球正進入第四個工業革命</a:t>
            </a:r>
            <a:r>
              <a:rPr lang="zh-TW" altLang="en-US" b="1" dirty="0">
                <a:solidFill>
                  <a:schemeClr val="bg1"/>
                </a:solidFill>
                <a:latin typeface="PMingLiU" charset="-120"/>
                <a:ea typeface="PMingLiU" charset="-120"/>
              </a:rPr>
              <a:t>。</a:t>
            </a:r>
            <a:endParaRPr lang="en-US" altLang="zh-TW" b="1" dirty="0" smtClean="0">
              <a:solidFill>
                <a:schemeClr val="bg1"/>
              </a:solidFill>
              <a:latin typeface="PMingLiU" charset="-120"/>
              <a:ea typeface="PMingLiU" charset="-120"/>
              <a:cs typeface="PMingLiU" charset="-120"/>
            </a:endParaRPr>
          </a:p>
          <a:p>
            <a:pPr>
              <a:lnSpc>
                <a:spcPct val="100000"/>
              </a:lnSpc>
            </a:pPr>
            <a:r>
              <a:rPr lang="zh-TW" altLang="en-US" b="1" dirty="0" smtClean="0">
                <a:solidFill>
                  <a:schemeClr val="bg1"/>
                </a:solidFill>
                <a:latin typeface="PMingLiU" charset="-120"/>
                <a:ea typeface="PMingLiU" charset="-120"/>
                <a:cs typeface="PMingLiU" charset="-120"/>
              </a:rPr>
              <a:t>處理及儲存容量的增長會越來越快</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人類比以前更容易獲取知識</a:t>
            </a:r>
            <a:r>
              <a:rPr lang="zh-TW" altLang="en-US" b="1" dirty="0">
                <a:solidFill>
                  <a:schemeClr val="bg1"/>
                </a:solidFill>
                <a:latin typeface="PMingLiU" charset="-120"/>
                <a:ea typeface="PMingLiU" charset="-120"/>
              </a:rPr>
              <a:t>。</a:t>
            </a:r>
            <a:endParaRPr lang="en-US" altLang="zh-TW" b="1" dirty="0" smtClean="0">
              <a:solidFill>
                <a:schemeClr val="bg1"/>
              </a:solidFill>
              <a:latin typeface="PMingLiU" charset="-120"/>
              <a:ea typeface="PMingLiU" charset="-120"/>
              <a:cs typeface="PMingLiU" charset="-120"/>
            </a:endParaRPr>
          </a:p>
          <a:p>
            <a:pPr>
              <a:lnSpc>
                <a:spcPct val="100000"/>
              </a:lnSpc>
            </a:pPr>
            <a:r>
              <a:rPr lang="zh-TW" altLang="en-US" b="1" dirty="0" smtClean="0">
                <a:solidFill>
                  <a:schemeClr val="bg1"/>
                </a:solidFill>
                <a:latin typeface="PMingLiU" charset="-120"/>
                <a:ea typeface="PMingLiU" charset="-120"/>
                <a:cs typeface="PMingLiU" charset="-120"/>
              </a:rPr>
              <a:t>新科技如</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互聯網</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人工智能</a:t>
            </a:r>
            <a:r>
              <a:rPr lang="zh-TW" altLang="en-US" b="1" dirty="0">
                <a:solidFill>
                  <a:schemeClr val="bg1"/>
                </a:solidFill>
                <a:latin typeface="PMingLiU" charset="-120"/>
                <a:ea typeface="PMingLiU" charset="-120"/>
              </a:rPr>
              <a:t>、 </a:t>
            </a:r>
            <a:r>
              <a:rPr lang="en-US" altLang="zh-TW" b="1" dirty="0" smtClean="0">
                <a:solidFill>
                  <a:schemeClr val="bg1"/>
                </a:solidFill>
                <a:latin typeface="PMingLiU" charset="-120"/>
                <a:ea typeface="PMingLiU" charset="-120"/>
                <a:cs typeface="PMingLiU" charset="-120"/>
              </a:rPr>
              <a:t>3D</a:t>
            </a:r>
            <a:r>
              <a:rPr lang="zh-TW" altLang="en-US" b="1" dirty="0" smtClean="0">
                <a:solidFill>
                  <a:schemeClr val="bg1"/>
                </a:solidFill>
                <a:latin typeface="PMingLiU" charset="-120"/>
                <a:ea typeface="PMingLiU" charset="-120"/>
                <a:cs typeface="PMingLiU" charset="-120"/>
              </a:rPr>
              <a:t>打印</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能量儲存和量子電腦開展等</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將更有潛力支配將來人類的發展</a:t>
            </a:r>
            <a:r>
              <a:rPr lang="zh-TW" altLang="en-US" b="1" dirty="0">
                <a:solidFill>
                  <a:schemeClr val="bg1"/>
                </a:solidFill>
                <a:latin typeface="PMingLiU" charset="-120"/>
                <a:ea typeface="PMingLiU" charset="-120"/>
              </a:rPr>
              <a:t>。</a:t>
            </a:r>
            <a:endParaRPr lang="zh-HK" altLang="en-US"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650338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2"/>
          <p:cNvSpPr txBox="1">
            <a:spLocks/>
          </p:cNvSpPr>
          <p:nvPr/>
        </p:nvSpPr>
        <p:spPr>
          <a:xfrm>
            <a:off x="1077809" y="5292381"/>
            <a:ext cx="6831262" cy="7320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altLang="zh-HK" sz="1900" b="1" dirty="0">
                <a:solidFill>
                  <a:schemeClr val="bg1"/>
                </a:solidFill>
                <a:latin typeface="PMingLiU" charset="-120"/>
                <a:ea typeface="PMingLiU" charset="-120"/>
                <a:cs typeface="PMingLiU" charset="-120"/>
              </a:rPr>
              <a:t>https://</a:t>
            </a:r>
            <a:r>
              <a:rPr lang="en-US" altLang="zh-HK" sz="1900" b="1" dirty="0" err="1">
                <a:solidFill>
                  <a:schemeClr val="bg1"/>
                </a:solidFill>
                <a:latin typeface="PMingLiU" charset="-120"/>
                <a:ea typeface="PMingLiU" charset="-120"/>
                <a:cs typeface="PMingLiU" charset="-120"/>
              </a:rPr>
              <a:t>widgets.weforum.org</a:t>
            </a:r>
            <a:r>
              <a:rPr lang="en-US" altLang="zh-HK" sz="1900" b="1" dirty="0">
                <a:solidFill>
                  <a:schemeClr val="bg1"/>
                </a:solidFill>
                <a:latin typeface="PMingLiU" charset="-120"/>
                <a:ea typeface="PMingLiU" charset="-120"/>
                <a:cs typeface="PMingLiU" charset="-120"/>
              </a:rPr>
              <a:t>/nve-2015/chapter1.html</a:t>
            </a:r>
            <a:endParaRPr lang="zh-HK" altLang="en-US" sz="1900" b="1" dirty="0">
              <a:solidFill>
                <a:schemeClr val="bg1"/>
              </a:solidFill>
              <a:latin typeface="PMingLiU" charset="-120"/>
              <a:ea typeface="PMingLiU" charset="-120"/>
              <a:cs typeface="PMingLiU" charset="-120"/>
            </a:endParaRPr>
          </a:p>
        </p:txBody>
      </p:sp>
      <p:sp>
        <p:nvSpPr>
          <p:cNvPr id="10" name="Title 1"/>
          <p:cNvSpPr txBox="1">
            <a:spLocks/>
          </p:cNvSpPr>
          <p:nvPr/>
        </p:nvSpPr>
        <p:spPr>
          <a:xfrm>
            <a:off x="1077809" y="666226"/>
            <a:ext cx="3657600" cy="5451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chemeClr val="bg1"/>
                </a:solidFill>
                <a:latin typeface="PMingLiU" charset="-120"/>
                <a:ea typeface="PMingLiU" charset="-120"/>
                <a:cs typeface="PMingLiU" charset="-120"/>
              </a:rPr>
              <a:t>廿一世紀技能</a:t>
            </a:r>
            <a:endParaRPr lang="zh-HK" altLang="en-US" sz="4000" b="1" dirty="0">
              <a:solidFill>
                <a:schemeClr val="bg1"/>
              </a:solidFill>
              <a:latin typeface="PMingLiU" charset="-120"/>
              <a:ea typeface="PMingLiU" charset="-120"/>
              <a:cs typeface="PMingLiU" charset="-120"/>
            </a:endParaRPr>
          </a:p>
        </p:txBody>
      </p:sp>
      <p:sp>
        <p:nvSpPr>
          <p:cNvPr id="2" name="TextBox 1"/>
          <p:cNvSpPr txBox="1"/>
          <p:nvPr/>
        </p:nvSpPr>
        <p:spPr>
          <a:xfrm>
            <a:off x="1077809" y="1393402"/>
            <a:ext cx="5000262" cy="3477875"/>
          </a:xfrm>
          <a:prstGeom prst="rect">
            <a:avLst/>
          </a:prstGeom>
          <a:noFill/>
        </p:spPr>
        <p:txBody>
          <a:bodyPr wrap="square" rtlCol="0">
            <a:spAutoFit/>
          </a:bodyPr>
          <a:lstStyle/>
          <a:p>
            <a:r>
              <a:rPr lang="zh-TW" altLang="en-US" sz="2800" b="1" dirty="0">
                <a:solidFill>
                  <a:schemeClr val="bg1"/>
                </a:solidFill>
                <a:latin typeface="PMingLiU" charset="-120"/>
                <a:ea typeface="PMingLiU" charset="-120"/>
                <a:cs typeface="PMingLiU" charset="-120"/>
              </a:rPr>
              <a:t>根據世界經濟論壇，廿一世紀技能包括三方面：基本素養、能力及性格質素。基本素養，即學生需要運用該等核心技能，以完成日常的工作。而資訊和通訊科技素養是基本素養範疇中的其中一個。</a:t>
            </a:r>
            <a:endParaRPr lang="zh-HK" altLang="en-US" sz="2800" b="1" dirty="0">
              <a:solidFill>
                <a:schemeClr val="bg1"/>
              </a:solidFill>
              <a:latin typeface="PMingLiU" charset="-120"/>
              <a:ea typeface="PMingLiU" charset="-120"/>
              <a:cs typeface="PMingLiU" charset="-120"/>
            </a:endParaRPr>
          </a:p>
          <a:p>
            <a:endParaRPr lang="en-US" sz="2400" dirty="0">
              <a:solidFill>
                <a:schemeClr val="bg1"/>
              </a:solidFill>
              <a:latin typeface="PMingLiU" charset="-120"/>
              <a:ea typeface="PMingLiU" charset="-120"/>
              <a:cs typeface="PMingLiU" charset="-120"/>
            </a:endParaRPr>
          </a:p>
        </p:txBody>
      </p:sp>
      <p:sp>
        <p:nvSpPr>
          <p:cNvPr id="4" name="TextBox 3"/>
          <p:cNvSpPr txBox="1"/>
          <p:nvPr/>
        </p:nvSpPr>
        <p:spPr>
          <a:xfrm>
            <a:off x="7288306" y="76648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256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822053" y="373980"/>
            <a:ext cx="4864249" cy="5937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chemeClr val="bg1"/>
                </a:solidFill>
                <a:latin typeface="PMingLiU" charset="-120"/>
                <a:ea typeface="PMingLiU" charset="-120"/>
              </a:rPr>
              <a:t>數碼智商和資訊素養</a:t>
            </a:r>
            <a:endParaRPr lang="zh-HK" altLang="en-US" sz="4000" b="1" dirty="0">
              <a:solidFill>
                <a:schemeClr val="bg1"/>
              </a:solidFill>
              <a:latin typeface="PMingLiU" charset="-120"/>
              <a:ea typeface="PMingLiU" charset="-120"/>
            </a:endParaRPr>
          </a:p>
        </p:txBody>
      </p:sp>
      <p:sp>
        <p:nvSpPr>
          <p:cNvPr id="8" name="Content Placeholder 2"/>
          <p:cNvSpPr txBox="1">
            <a:spLocks/>
          </p:cNvSpPr>
          <p:nvPr/>
        </p:nvSpPr>
        <p:spPr>
          <a:xfrm>
            <a:off x="589867" y="1229502"/>
            <a:ext cx="5644522" cy="4096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smtClean="0">
                <a:solidFill>
                  <a:schemeClr val="bg1"/>
                </a:solidFill>
                <a:latin typeface="PMingLiU" charset="-120"/>
                <a:ea typeface="PMingLiU" charset="-120"/>
                <a:cs typeface="PMingLiU" charset="-120"/>
              </a:rPr>
              <a:t>兒童除了於數碼世界學習和娛樂外</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也會面對不同的危機</a:t>
            </a:r>
            <a:r>
              <a:rPr lang="zh-TW" altLang="en-US" b="1" dirty="0" smtClean="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如</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網上欺凌</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科技沉迷</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不雅及暴力的內容等</a:t>
            </a:r>
            <a:r>
              <a:rPr lang="zh-TW" altLang="zh-HK" b="1" dirty="0">
                <a:solidFill>
                  <a:schemeClr val="bg1"/>
                </a:solidFill>
                <a:latin typeface="PMingLiU" charset="-120"/>
                <a:ea typeface="PMingLiU" charset="-120"/>
              </a:rPr>
              <a:t>。</a:t>
            </a:r>
            <a:endParaRPr lang="en-US" altLang="zh-TW" b="1" dirty="0" smtClean="0">
              <a:solidFill>
                <a:schemeClr val="bg1"/>
              </a:solidFill>
              <a:latin typeface="PMingLiU" charset="-120"/>
              <a:ea typeface="PMingLiU" charset="-120"/>
              <a:cs typeface="PMingLiU" charset="-120"/>
            </a:endParaRPr>
          </a:p>
          <a:p>
            <a:pPr>
              <a:lnSpc>
                <a:spcPct val="100000"/>
              </a:lnSpc>
            </a:pPr>
            <a:r>
              <a:rPr lang="zh-TW" altLang="en-US" b="1" dirty="0" smtClean="0">
                <a:solidFill>
                  <a:schemeClr val="bg1"/>
                </a:solidFill>
                <a:latin typeface="PMingLiU" charset="-120"/>
                <a:ea typeface="PMingLiU" charset="-120"/>
                <a:cs typeface="PMingLiU" charset="-120"/>
              </a:rPr>
              <a:t>因此</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家長應裝備子女具備數碼智商和資訊素養</a:t>
            </a:r>
            <a:r>
              <a:rPr lang="zh-TW" altLang="en-US" b="1" dirty="0">
                <a:solidFill>
                  <a:schemeClr val="bg1"/>
                </a:solidFill>
                <a:latin typeface="PMingLiU" charset="-120"/>
                <a:ea typeface="PMingLiU" charset="-120"/>
              </a:rPr>
              <a:t>，</a:t>
            </a:r>
            <a:r>
              <a:rPr lang="zh-TW" altLang="en-US" b="1" dirty="0" smtClean="0">
                <a:solidFill>
                  <a:schemeClr val="bg1"/>
                </a:solidFill>
                <a:latin typeface="PMingLiU" charset="-120"/>
                <a:ea typeface="PMingLiU" charset="-120"/>
                <a:cs typeface="PMingLiU" charset="-120"/>
              </a:rPr>
              <a:t>讓他們</a:t>
            </a:r>
            <a:r>
              <a:rPr lang="zh-HK" altLang="zh-HK" b="1" dirty="0" smtClean="0">
                <a:solidFill>
                  <a:schemeClr val="bg1"/>
                </a:solidFill>
                <a:latin typeface="PMingLiU" charset="-120"/>
                <a:ea typeface="PMingLiU" charset="-120"/>
                <a:cs typeface="PMingLiU" charset="-120"/>
              </a:rPr>
              <a:t>有效和</a:t>
            </a:r>
            <a:r>
              <a:rPr lang="zh-TW" altLang="zh-HK" b="1" dirty="0" smtClean="0">
                <a:solidFill>
                  <a:schemeClr val="bg1"/>
                </a:solidFill>
                <a:latin typeface="PMingLiU" charset="-120"/>
                <a:ea typeface="PMingLiU" charset="-120"/>
                <a:cs typeface="PMingLiU" charset="-120"/>
              </a:rPr>
              <a:t>符</a:t>
            </a:r>
            <a:r>
              <a:rPr lang="zh-HK" altLang="zh-HK" b="1" dirty="0" smtClean="0">
                <a:solidFill>
                  <a:schemeClr val="bg1"/>
                </a:solidFill>
                <a:latin typeface="PMingLiU" charset="-120"/>
                <a:ea typeface="PMingLiU" charset="-120"/>
                <a:cs typeface="PMingLiU" charset="-120"/>
              </a:rPr>
              <a:t>合道德地運用資訊及資訊科技</a:t>
            </a:r>
            <a:r>
              <a:rPr lang="zh-TW" altLang="en-US" b="1" dirty="0">
                <a:solidFill>
                  <a:schemeClr val="bg1"/>
                </a:solidFill>
                <a:latin typeface="PMingLiU" charset="-120"/>
                <a:ea typeface="PMingLiU" charset="-120"/>
              </a:rPr>
              <a:t>，</a:t>
            </a:r>
            <a:r>
              <a:rPr lang="zh-TW" altLang="zh-HK" b="1" dirty="0" smtClean="0">
                <a:solidFill>
                  <a:schemeClr val="bg1"/>
                </a:solidFill>
                <a:latin typeface="PMingLiU" charset="-120"/>
                <a:ea typeface="PMingLiU" charset="-120"/>
                <a:cs typeface="PMingLiU" charset="-120"/>
              </a:rPr>
              <a:t>並培養</a:t>
            </a:r>
            <a:r>
              <a:rPr lang="zh-HK" altLang="zh-HK" b="1" dirty="0" smtClean="0">
                <a:solidFill>
                  <a:schemeClr val="bg1"/>
                </a:solidFill>
                <a:latin typeface="PMingLiU" charset="-120"/>
                <a:ea typeface="PMingLiU" charset="-120"/>
                <a:cs typeface="PMingLiU" charset="-120"/>
              </a:rPr>
              <a:t>他們成為負責任的公民</a:t>
            </a:r>
            <a:r>
              <a:rPr lang="zh-TW" altLang="zh-HK" b="1" dirty="0" smtClean="0">
                <a:solidFill>
                  <a:schemeClr val="bg1"/>
                </a:solidFill>
                <a:latin typeface="PMingLiU" charset="-120"/>
                <a:ea typeface="PMingLiU" charset="-120"/>
                <a:cs typeface="PMingLiU" charset="-120"/>
              </a:rPr>
              <a:t>及終身學習者</a:t>
            </a:r>
            <a:r>
              <a:rPr lang="zh-TW" altLang="zh-HK" b="1" dirty="0" smtClean="0">
                <a:solidFill>
                  <a:schemeClr val="bg1"/>
                </a:solidFill>
                <a:latin typeface="PMingLiU" charset="-120"/>
                <a:ea typeface="PMingLiU" charset="-120"/>
              </a:rPr>
              <a:t>。</a:t>
            </a:r>
            <a:endParaRPr lang="zh-HK" altLang="en-US" sz="2800" b="1" dirty="0">
              <a:solidFill>
                <a:schemeClr val="bg1"/>
              </a:solidFill>
              <a:latin typeface="PMingLiU" charset="-120"/>
              <a:ea typeface="PMingLiU" charset="-120"/>
              <a:cs typeface="PMingLiU" charset="-120"/>
            </a:endParaRPr>
          </a:p>
        </p:txBody>
      </p:sp>
      <p:sp>
        <p:nvSpPr>
          <p:cNvPr id="9" name="Content Placeholder 2"/>
          <p:cNvSpPr txBox="1">
            <a:spLocks/>
          </p:cNvSpPr>
          <p:nvPr/>
        </p:nvSpPr>
        <p:spPr>
          <a:xfrm>
            <a:off x="822053" y="5415210"/>
            <a:ext cx="5644522" cy="6928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2400" b="1" dirty="0" smtClean="0">
                <a:solidFill>
                  <a:schemeClr val="bg1"/>
                </a:solidFill>
                <a:latin typeface="PMingLiU" charset="-120"/>
                <a:ea typeface="PMingLiU" charset="-120"/>
                <a:cs typeface="PMingLiU" charset="-120"/>
              </a:rPr>
              <a:t>https</a:t>
            </a:r>
            <a:r>
              <a:rPr lang="en-US" altLang="zh-HK" sz="2400" b="1" dirty="0">
                <a:solidFill>
                  <a:schemeClr val="bg1"/>
                </a:solidFill>
                <a:latin typeface="PMingLiU" charset="-120"/>
                <a:ea typeface="PMingLiU" charset="-120"/>
                <a:cs typeface="PMingLiU" charset="-120"/>
              </a:rPr>
              <a:t>://</a:t>
            </a:r>
            <a:r>
              <a:rPr lang="en-US" altLang="zh-HK" sz="2400" b="1" dirty="0" err="1" smtClean="0">
                <a:solidFill>
                  <a:schemeClr val="bg1"/>
                </a:solidFill>
                <a:latin typeface="PMingLiU" charset="-120"/>
                <a:ea typeface="PMingLiU" charset="-120"/>
                <a:cs typeface="PMingLiU" charset="-120"/>
              </a:rPr>
              <a:t>www.projectdq.org</a:t>
            </a:r>
            <a:r>
              <a:rPr lang="en-US" altLang="zh-HK" sz="2400" b="1" dirty="0" smtClean="0">
                <a:solidFill>
                  <a:schemeClr val="bg1"/>
                </a:solidFill>
                <a:latin typeface="PMingLiU" charset="-120"/>
                <a:ea typeface="PMingLiU" charset="-120"/>
                <a:cs typeface="PMingLiU" charset="-120"/>
              </a:rPr>
              <a:t>/</a:t>
            </a:r>
            <a:endParaRPr lang="zh-HK" altLang="en-US" sz="24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383676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2"/>
          <p:cNvSpPr txBox="1">
            <a:spLocks/>
          </p:cNvSpPr>
          <p:nvPr/>
        </p:nvSpPr>
        <p:spPr>
          <a:xfrm>
            <a:off x="5322216" y="1034047"/>
            <a:ext cx="2807372" cy="2341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smtClean="0">
                <a:solidFill>
                  <a:srgbClr val="5AB34F"/>
                </a:solidFill>
                <a:latin typeface="PMingLiU" charset="-120"/>
                <a:ea typeface="PMingLiU" charset="-120"/>
                <a:cs typeface="PMingLiU" charset="-120"/>
              </a:rPr>
              <a:t>數碼智商指社交</a:t>
            </a:r>
            <a:r>
              <a:rPr lang="zh-TW" altLang="en-US" b="1" dirty="0" smtClean="0">
                <a:solidFill>
                  <a:srgbClr val="5AB34F"/>
                </a:solidFill>
                <a:latin typeface="PMingLiU" charset="-120"/>
                <a:ea typeface="PMingLiU" charset="-120"/>
              </a:rPr>
              <a:t>、</a:t>
            </a:r>
            <a:r>
              <a:rPr lang="zh-TW" altLang="en-US" b="1" dirty="0" smtClean="0">
                <a:solidFill>
                  <a:srgbClr val="5AB34F"/>
                </a:solidFill>
                <a:latin typeface="PMingLiU" charset="-120"/>
                <a:ea typeface="PMingLiU" charset="-120"/>
                <a:cs typeface="PMingLiU" charset="-120"/>
              </a:rPr>
              <a:t>情感及認知的能力以應付日常的挑戰和適應數碼生活的要求</a:t>
            </a:r>
            <a:r>
              <a:rPr lang="zh-TW" altLang="en-US" b="1" dirty="0">
                <a:solidFill>
                  <a:srgbClr val="5AB34F"/>
                </a:solidFill>
                <a:latin typeface="PMingLiU" charset="-120"/>
                <a:ea typeface="PMingLiU" charset="-120"/>
              </a:rPr>
              <a:t>。</a:t>
            </a:r>
            <a:endParaRPr lang="en-US" altLang="zh-HK" b="1" dirty="0">
              <a:solidFill>
                <a:srgbClr val="5AB34F"/>
              </a:solidFill>
              <a:latin typeface="PMingLiU" charset="-120"/>
              <a:ea typeface="PMingLiU" charset="-120"/>
            </a:endParaRPr>
          </a:p>
          <a:p>
            <a:pPr marL="0" indent="0">
              <a:lnSpc>
                <a:spcPct val="100000"/>
              </a:lnSpc>
              <a:buNone/>
            </a:pPr>
            <a:endParaRPr lang="zh-TW" altLang="zh-HK" b="1" dirty="0" smtClean="0">
              <a:solidFill>
                <a:srgbClr val="5AB34F"/>
              </a:solidFill>
              <a:latin typeface="PMingLiU" charset="-120"/>
              <a:ea typeface="PMingLiU" charset="-120"/>
              <a:cs typeface="PMingLiU" charset="-120"/>
            </a:endParaRPr>
          </a:p>
          <a:p>
            <a:pPr marL="0" indent="0">
              <a:lnSpc>
                <a:spcPct val="100000"/>
              </a:lnSpc>
              <a:buNone/>
            </a:pPr>
            <a:endParaRPr lang="zh-HK" altLang="en-US" b="1" dirty="0" smtClean="0">
              <a:solidFill>
                <a:srgbClr val="5AB34F"/>
              </a:solidFill>
              <a:latin typeface="PMingLiU" charset="-120"/>
              <a:ea typeface="PMingLiU" charset="-120"/>
              <a:cs typeface="PMingLiU" charset="-120"/>
            </a:endParaRPr>
          </a:p>
          <a:p>
            <a:pPr marL="0" indent="0">
              <a:lnSpc>
                <a:spcPct val="100000"/>
              </a:lnSpc>
              <a:buNone/>
            </a:pPr>
            <a:endParaRPr lang="zh-HK" altLang="en-US" b="1" dirty="0">
              <a:solidFill>
                <a:srgbClr val="5AB34F"/>
              </a:solidFill>
              <a:latin typeface="PMingLiU" charset="-120"/>
              <a:ea typeface="PMingLiU" charset="-120"/>
              <a:cs typeface="PMingLiU" charset="-120"/>
            </a:endParaRPr>
          </a:p>
        </p:txBody>
      </p:sp>
      <p:sp>
        <p:nvSpPr>
          <p:cNvPr id="5" name="Content Placeholder 2"/>
          <p:cNvSpPr txBox="1">
            <a:spLocks/>
          </p:cNvSpPr>
          <p:nvPr/>
        </p:nvSpPr>
        <p:spPr>
          <a:xfrm>
            <a:off x="896555" y="5149127"/>
            <a:ext cx="5490798" cy="996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altLang="zh-HK" sz="2000" b="1" dirty="0">
                <a:solidFill>
                  <a:srgbClr val="FFFFFF"/>
                </a:solidFill>
                <a:latin typeface="PMingLiU" charset="-120"/>
                <a:ea typeface="PMingLiU" charset="-120"/>
                <a:cs typeface="PMingLiU" charset="-120"/>
              </a:rPr>
              <a:t>https://</a:t>
            </a:r>
            <a:r>
              <a:rPr lang="en-US" altLang="zh-HK" sz="2000" b="1" dirty="0" err="1">
                <a:solidFill>
                  <a:srgbClr val="FFFFFF"/>
                </a:solidFill>
                <a:latin typeface="PMingLiU" charset="-120"/>
                <a:ea typeface="PMingLiU" charset="-120"/>
                <a:cs typeface="PMingLiU" charset="-120"/>
              </a:rPr>
              <a:t>www.weforum.org</a:t>
            </a:r>
            <a:r>
              <a:rPr lang="en-US" altLang="zh-HK" sz="2000" b="1" dirty="0">
                <a:solidFill>
                  <a:srgbClr val="FFFFFF"/>
                </a:solidFill>
                <a:latin typeface="PMingLiU" charset="-120"/>
                <a:ea typeface="PMingLiU" charset="-120"/>
                <a:cs typeface="PMingLiU" charset="-120"/>
              </a:rPr>
              <a:t>/agenda/2016/06/8-digital-skills-we-must-teach-our-children/</a:t>
            </a:r>
            <a:endParaRPr lang="zh-HK" altLang="en-US" sz="2000" b="1" dirty="0">
              <a:solidFill>
                <a:srgbClr val="FFFFFF"/>
              </a:solidFill>
              <a:latin typeface="PMingLiU" charset="-120"/>
              <a:ea typeface="PMingLiU" charset="-120"/>
              <a:cs typeface="PMingLiU" charset="-120"/>
            </a:endParaRPr>
          </a:p>
        </p:txBody>
      </p:sp>
      <p:sp>
        <p:nvSpPr>
          <p:cNvPr id="2" name="TextBox 1"/>
          <p:cNvSpPr txBox="1"/>
          <p:nvPr/>
        </p:nvSpPr>
        <p:spPr>
          <a:xfrm>
            <a:off x="896555" y="1034047"/>
            <a:ext cx="3556000" cy="3970318"/>
          </a:xfrm>
          <a:prstGeom prst="rect">
            <a:avLst/>
          </a:prstGeom>
          <a:noFill/>
        </p:spPr>
        <p:txBody>
          <a:bodyPr wrap="square" rtlCol="0">
            <a:spAutoFit/>
          </a:bodyPr>
          <a:lstStyle/>
          <a:p>
            <a:r>
              <a:rPr lang="zh-TW" altLang="en-US" sz="2800" b="1" dirty="0">
                <a:solidFill>
                  <a:schemeClr val="bg1"/>
                </a:solidFill>
                <a:latin typeface="PMingLiU" charset="-120"/>
                <a:ea typeface="PMingLiU" charset="-120"/>
                <a:cs typeface="PMingLiU" charset="-120"/>
              </a:rPr>
              <a:t>數碼智商共有八方面：</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數碼權利</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數碼素養</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數碼溝通</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數碼情感智商</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數碼保安</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數碼安全</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數碼使用</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數碼身份</a:t>
            </a:r>
            <a:endParaRPr lang="en-US" altLang="zh-HK" sz="28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629247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標題 5"/>
          <p:cNvSpPr txBox="1">
            <a:spLocks/>
          </p:cNvSpPr>
          <p:nvPr/>
        </p:nvSpPr>
        <p:spPr>
          <a:xfrm>
            <a:off x="2352384" y="1863527"/>
            <a:ext cx="6374757" cy="612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smtClean="0">
                <a:solidFill>
                  <a:schemeClr val="bg1"/>
                </a:solidFill>
                <a:latin typeface="PMingLiU" charset="-120"/>
                <a:ea typeface="PMingLiU" charset="-120"/>
                <a:cs typeface="PMingLiU" charset="-120"/>
              </a:rPr>
              <a:t>II. </a:t>
            </a:r>
            <a:r>
              <a:rPr lang="zh-TW" altLang="en-US" sz="4000" b="1" dirty="0" smtClean="0">
                <a:solidFill>
                  <a:schemeClr val="bg1"/>
                </a:solidFill>
                <a:latin typeface="PMingLiU" charset="-120"/>
                <a:ea typeface="PMingLiU" charset="-120"/>
                <a:cs typeface="PMingLiU" charset="-120"/>
              </a:rPr>
              <a:t>認識電子學習及家</a:t>
            </a:r>
            <a:r>
              <a:rPr lang="zh-HK" altLang="en-US" sz="4000" b="1" dirty="0" smtClean="0">
                <a:solidFill>
                  <a:schemeClr val="bg1"/>
                </a:solidFill>
                <a:latin typeface="PMingLiU" charset="-120"/>
                <a:ea typeface="PMingLiU" charset="-120"/>
                <a:cs typeface="PMingLiU" charset="-120"/>
              </a:rPr>
              <a:t>校溝通</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83904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896</Words>
  <Application>Microsoft Office PowerPoint</Application>
  <PresentationFormat>On-screen Show (4:3)</PresentationFormat>
  <Paragraphs>122</Paragraphs>
  <Slides>37</Slides>
  <Notes>8</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家長教育 之 電子學習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利用Scratch遊戲教授科學概念</vt:lpstr>
      <vt:lpstr>PowerPoint Presentation</vt:lpstr>
      <vt:lpstr>英文科電子閱讀 (包含聲音和錄音功能)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家長教育 之 電子學習</dc:title>
  <dc:creator>WONG, Pui-ting Cecilia</dc:creator>
  <cp:lastModifiedBy>WONG, Pui-ting Cecilia</cp:lastModifiedBy>
  <cp:revision>3</cp:revision>
  <dcterms:created xsi:type="dcterms:W3CDTF">2017-04-07T04:19:35Z</dcterms:created>
  <dcterms:modified xsi:type="dcterms:W3CDTF">2017-04-20T09:08:20Z</dcterms:modified>
</cp:coreProperties>
</file>